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7" r:id="rId3"/>
    <p:sldId id="258" r:id="rId4"/>
    <p:sldId id="259"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08" d="100"/>
          <a:sy n="108" d="100"/>
        </p:scale>
        <p:origin x="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914400" y="2130426"/>
            <a:ext cx="103632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651351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778950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839200" y="274639"/>
            <a:ext cx="27432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609600" y="274639"/>
            <a:ext cx="80264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709183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98723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963084" y="4406901"/>
            <a:ext cx="103632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339694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7085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8AED996-4EA5-44BD-BC1A-F27DBD1458B1}" type="datetimeFigureOut">
              <a:rPr lang="fi-FI" smtClean="0"/>
              <a:t>14.9.2018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675136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8AED996-4EA5-44BD-BC1A-F27DBD1458B1}" type="datetimeFigureOut">
              <a:rPr lang="fi-FI" smtClean="0"/>
              <a:t>14.9.2018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3677409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8AED996-4EA5-44BD-BC1A-F27DBD1458B1}" type="datetimeFigureOut">
              <a:rPr lang="fi-FI" smtClean="0"/>
              <a:t>14.9.2018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042084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601" y="273050"/>
            <a:ext cx="4011084"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3776129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2389717" y="4800600"/>
            <a:ext cx="73152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3391627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ED996-4EA5-44BD-BC1A-F27DBD1458B1}" type="datetimeFigureOut">
              <a:rPr lang="fi-FI" smtClean="0"/>
              <a:t>14.9.2018</a:t>
            </a:fld>
            <a:endParaRPr lang="fi-FI"/>
          </a:p>
        </p:txBody>
      </p:sp>
      <p:sp>
        <p:nvSpPr>
          <p:cNvPr id="5" name="Alatunnisteen paikkamerkki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D94FE-3E84-4CCF-B67C-B4DD818586A9}" type="slidenum">
              <a:rPr lang="fi-FI" smtClean="0"/>
              <a:t>‹#›</a:t>
            </a:fld>
            <a:endParaRPr lang="fi-FI"/>
          </a:p>
        </p:txBody>
      </p:sp>
    </p:spTree>
    <p:extLst>
      <p:ext uri="{BB962C8B-B14F-4D97-AF65-F5344CB8AC3E}">
        <p14:creationId xmlns:p14="http://schemas.microsoft.com/office/powerpoint/2010/main" val="3127583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kho.fi/fi/index/ajankohtaista/tiedotteet/2009/09/khosuomessatoimivaltakunnallinenasfalttikartelli1994-2002.html" TargetMode="External"/><Relationship Id="rId2" Type="http://schemas.openxmlformats.org/officeDocument/2006/relationships/hyperlink" Target="http://www.finlex.fi/fi/oikeus/kho/vuosikirjat/2009/200902389" TargetMode="External"/><Relationship Id="rId1" Type="http://schemas.openxmlformats.org/officeDocument/2006/relationships/slideLayout" Target="../slideLayouts/slideLayout2.xml"/><Relationship Id="rId6" Type="http://schemas.openxmlformats.org/officeDocument/2006/relationships/hyperlink" Target="https://www.markkinaoikeus.fi/fi/index/ajankohtaista/tiedotteet/2014/06/markkinaoikeustuomitsivalionmaksamaanmaaraavanmarkkina-asemanvaarinkaytosta.html" TargetMode="External"/><Relationship Id="rId5" Type="http://schemas.openxmlformats.org/officeDocument/2006/relationships/hyperlink" Target="https://www.kho.fi/fi/index/paatoksia/vuosikirjapaatokset/vuosikirjapaatos/1382960006508.html" TargetMode="External"/><Relationship Id="rId4" Type="http://schemas.openxmlformats.org/officeDocument/2006/relationships/hyperlink" Target="http://curia.europa.eu/juris/liste.jsf?pro=&amp;nat=or&amp;oqp=&amp;dates=&amp;lg=&amp;language=fi&amp;jur=C,T,F&amp;cit=none%2CC%2CCJ%2CR%2C2008E%2C%2C%2C%2C%2C%2C%2C%2C%2C%2Ctrue%2Cfalse%2Cfalse&amp;num=T-201%2F04&amp;td=;ALL&amp;pcs=Oor&amp;avg=&amp;page=1&amp;mat=or&amp;jge=&amp;for=&amp;cid=699983"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ur-lex.europa.eu/legal-content/FI/TXT/?uri=LEGISSUM:f83007" TargetMode="External"/><Relationship Id="rId3" Type="http://schemas.openxmlformats.org/officeDocument/2006/relationships/hyperlink" Target="https://europa.eu/european-union/law_fi" TargetMode="External"/><Relationship Id="rId7" Type="http://schemas.openxmlformats.org/officeDocument/2006/relationships/hyperlink" Target="http://eu-opas.finlex.fi/1-eu-oikeus-osana-suomen-oikeusjarjestysta/1-1" TargetMode="External"/><Relationship Id="rId12" Type="http://schemas.openxmlformats.org/officeDocument/2006/relationships/hyperlink" Target="https://curia.europa.eu/jcms/jcms/j_6/fi/" TargetMode="External"/><Relationship Id="rId2" Type="http://schemas.openxmlformats.org/officeDocument/2006/relationships/hyperlink" Target="http://www.finlex.fi/fi/sopimukset/sopsteksti/" TargetMode="External"/><Relationship Id="rId1" Type="http://schemas.openxmlformats.org/officeDocument/2006/relationships/slideLayout" Target="../slideLayouts/slideLayout2.xml"/><Relationship Id="rId6" Type="http://schemas.openxmlformats.org/officeDocument/2006/relationships/hyperlink" Target="https://eur-lex.europa.eu/collection/eu-law/treaties.html?locale=fi" TargetMode="External"/><Relationship Id="rId11" Type="http://schemas.openxmlformats.org/officeDocument/2006/relationships/hyperlink" Target="https://www.youtube.com/watch?v=xoIRwXSa14E" TargetMode="External"/><Relationship Id="rId5" Type="http://schemas.openxmlformats.org/officeDocument/2006/relationships/hyperlink" Target="http://europarlamentti.info/fi/Euroopan-unioni/Perussopimus/uudistukset/" TargetMode="External"/><Relationship Id="rId10" Type="http://schemas.openxmlformats.org/officeDocument/2006/relationships/hyperlink" Target="https://europa.eu/european-union/about-eu/institutions-bodies/court-justice_fi" TargetMode="External"/><Relationship Id="rId4" Type="http://schemas.openxmlformats.org/officeDocument/2006/relationships/hyperlink" Target="https://www.europarltv.europa.eu/fi/programme/others/at-home-with-the-european-institutions" TargetMode="External"/><Relationship Id="rId9" Type="http://schemas.openxmlformats.org/officeDocument/2006/relationships/hyperlink" Target="https://eur-lex.europa.eu/legal-content/fi/TXT/?uri=CELEX:32011L0024"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echr.coe.int/Pages/home.aspx?p=home" TargetMode="External"/><Relationship Id="rId2" Type="http://schemas.openxmlformats.org/officeDocument/2006/relationships/hyperlink" Target="https://www.finlex.fi/fi/sopimukset/sopsteksti/1999/19990063" TargetMode="External"/><Relationship Id="rId1" Type="http://schemas.openxmlformats.org/officeDocument/2006/relationships/slideLayout" Target="../slideLayouts/slideLayout2.xml"/><Relationship Id="rId4" Type="http://schemas.openxmlformats.org/officeDocument/2006/relationships/hyperlink" Target="https://www.youtube.com/watch?v=V0qtkfKq_y0&amp;index=14&amp;list=PLT-6qb4oU5fhzKQdkQk6O7UPNhSuAWsB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Asetus Suomi</a:t>
            </a:r>
            <a:endParaRPr lang="fi-FI" dirty="0"/>
          </a:p>
        </p:txBody>
      </p:sp>
      <p:sp>
        <p:nvSpPr>
          <p:cNvPr id="3" name="Sisällön paikkamerkki 2"/>
          <p:cNvSpPr>
            <a:spLocks noGrp="1"/>
          </p:cNvSpPr>
          <p:nvPr>
            <p:ph idx="1"/>
          </p:nvPr>
        </p:nvSpPr>
        <p:spPr/>
        <p:txBody>
          <a:bodyPr>
            <a:normAutofit fontScale="55000" lnSpcReduction="20000"/>
          </a:bodyPr>
          <a:lstStyle/>
          <a:p>
            <a:r>
              <a:rPr lang="fi-FI" dirty="0" smtClean="0"/>
              <a:t>Asetus on Suomen lakia täsmentävä tai täydentävä säädös, joka annetaan lain antaman asetuksenantovaltuutuksen nojalla. Tasavallan presidentti, valtioneuvosto tai ministeriö voivat antaa asetuksia eduskunnan säätämän lain perusteella. Valtioneuvoston asetukset ovat tavanomaisin säädösluokka. Ne valmistellaan kyseisen alan ministeriössä, ja käsitellään valtioneuvoston yleisistunnossa. Tarkempia säännöksiä antavat ministeriöt ministeriöitten asetuksin. Tasavallan presidentin asetus on erikoissäännöstyyppi, jota käytetään eräissä puolustusvoimiin, Rajavartiolaitokseen ja valtakunnan turvallisuuteen liittyvissä asioissa. Tällaiset asetukset valmistellaan ministeriössä ja säädetään presidentin esittelyssä.</a:t>
            </a:r>
          </a:p>
          <a:p>
            <a:endParaRPr lang="fi-FI" dirty="0" smtClean="0"/>
          </a:p>
          <a:p>
            <a:r>
              <a:rPr lang="fi-FI" dirty="0" smtClean="0"/>
              <a:t>Asetukset tarkentavat lakia, mutta eivät muuta sen sisältöä. Perustuslaki rajoittaa lisäksi asetuksien alaa siten, että "yksilön oikeudet ja velvollisuudet" eivät saa jäädä asetuksen varaan: "lailla on kuitenkin säädettävä yksilön oikeuksien ja velvollisuuksien perusteista sekä asioista, jotka perustuslain mukaan muuten kuuluvat lain alaan."</a:t>
            </a:r>
          </a:p>
          <a:p>
            <a:endParaRPr lang="fi-FI" dirty="0" smtClean="0"/>
          </a:p>
          <a:p>
            <a:r>
              <a:rPr lang="fi-FI" dirty="0" smtClean="0"/>
              <a:t>Lailla on toisinaan samanniminen asetus seuranaan. Esimerkiksi perusopetuslaki määrää oppiaineet, joita koulussa opetetaan, ja aineiden tuntimääristä säädetään valtioneuvoston asetuksella.</a:t>
            </a:r>
          </a:p>
          <a:p>
            <a:endParaRPr lang="fi-FI" dirty="0" smtClean="0"/>
          </a:p>
          <a:p>
            <a:r>
              <a:rPr lang="fi-FI" dirty="0" smtClean="0"/>
              <a:t>Ennen vuotta 2000, vanhan hallitusmuodon ollessa voimassa, tasavallan presidentillä oli oikeus antaa asetuksia aiheista joista ei ollut olemassa lakia. Nyt tällaiset asetukset on pääosin muutettu eduskunnan säätämiksi laeiksi.</a:t>
            </a:r>
          </a:p>
          <a:p>
            <a:r>
              <a:rPr lang="fi-FI" dirty="0" smtClean="0"/>
              <a:t>Euroopan unionin asetukset</a:t>
            </a:r>
          </a:p>
          <a:p>
            <a:endParaRPr lang="fi-FI" dirty="0" smtClean="0"/>
          </a:p>
        </p:txBody>
      </p:sp>
    </p:spTree>
    <p:extLst>
      <p:ext uri="{BB962C8B-B14F-4D97-AF65-F5344CB8AC3E}">
        <p14:creationId xmlns:p14="http://schemas.microsoft.com/office/powerpoint/2010/main" val="1366203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Asetus EU</a:t>
            </a:r>
            <a:endParaRPr lang="fi-FI" dirty="0"/>
          </a:p>
        </p:txBody>
      </p:sp>
      <p:sp>
        <p:nvSpPr>
          <p:cNvPr id="3" name="Sisällön paikkamerkki 2"/>
          <p:cNvSpPr>
            <a:spLocks noGrp="1"/>
          </p:cNvSpPr>
          <p:nvPr>
            <p:ph idx="1"/>
          </p:nvPr>
        </p:nvSpPr>
        <p:spPr/>
        <p:txBody>
          <a:bodyPr>
            <a:normAutofit/>
          </a:bodyPr>
          <a:lstStyle/>
          <a:p>
            <a:endParaRPr lang="fi-FI" dirty="0" smtClean="0"/>
          </a:p>
          <a:p>
            <a:r>
              <a:rPr lang="fi-FI" dirty="0" smtClean="0"/>
              <a:t>Euroopan unionissa asetus poikkeaa direktiivistä ja päätöksestä siinä, että asetus on osoitettu kaikille. Asetuksia säätävät Eurooppa-neuvosto ja Euroopan parlamentti yhdessä tai Euroopan komissio yksin.</a:t>
            </a:r>
          </a:p>
          <a:p>
            <a:endParaRPr lang="fi-FI" dirty="0" smtClean="0"/>
          </a:p>
          <a:p>
            <a:r>
              <a:rPr lang="fi-FI" dirty="0" smtClean="0"/>
              <a:t>Esimerkki EU:n asetuksesta on maataloustuotteiden nimiä suojaava asetus.</a:t>
            </a:r>
          </a:p>
          <a:p>
            <a:endParaRPr lang="fi-FI" dirty="0"/>
          </a:p>
        </p:txBody>
      </p:sp>
    </p:spTree>
    <p:extLst>
      <p:ext uri="{BB962C8B-B14F-4D97-AF65-F5344CB8AC3E}">
        <p14:creationId xmlns:p14="http://schemas.microsoft.com/office/powerpoint/2010/main" val="2298543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Muutama tunnilla </a:t>
            </a:r>
            <a:r>
              <a:rPr lang="fi-FI" dirty="0"/>
              <a:t>käyty oikeustapaus</a:t>
            </a:r>
            <a:br>
              <a:rPr lang="fi-FI" dirty="0"/>
            </a:br>
            <a:r>
              <a:rPr lang="fi-FI" dirty="0"/>
              <a:t>(FYI </a:t>
            </a:r>
            <a:r>
              <a:rPr lang="fi-FI" dirty="0" err="1"/>
              <a:t>only</a:t>
            </a:r>
            <a:r>
              <a:rPr lang="fi-FI" dirty="0" smtClean="0"/>
              <a:t>)</a:t>
            </a:r>
            <a:endParaRPr lang="fi-FI" dirty="0"/>
          </a:p>
        </p:txBody>
      </p:sp>
      <p:sp>
        <p:nvSpPr>
          <p:cNvPr id="3" name="Content Placeholder 2"/>
          <p:cNvSpPr>
            <a:spLocks noGrp="1"/>
          </p:cNvSpPr>
          <p:nvPr>
            <p:ph idx="1"/>
          </p:nvPr>
        </p:nvSpPr>
        <p:spPr/>
        <p:txBody>
          <a:bodyPr>
            <a:normAutofit/>
          </a:bodyPr>
          <a:lstStyle/>
          <a:p>
            <a:r>
              <a:rPr lang="fi-FI" dirty="0" smtClean="0"/>
              <a:t>KHO:2009:83</a:t>
            </a:r>
          </a:p>
          <a:p>
            <a:pPr lvl="1"/>
            <a:r>
              <a:rPr lang="fi-FI" dirty="0" smtClean="0">
                <a:hlinkClick r:id="rId2"/>
              </a:rPr>
              <a:t>Asfalttikartelli Suomi </a:t>
            </a:r>
            <a:endParaRPr lang="fi-FI" dirty="0" smtClean="0"/>
          </a:p>
          <a:p>
            <a:pPr lvl="1"/>
            <a:r>
              <a:rPr lang="fi-FI" dirty="0" smtClean="0"/>
              <a:t>Lyhyesti: </a:t>
            </a:r>
            <a:r>
              <a:rPr lang="fi-FI" dirty="0" smtClean="0">
                <a:hlinkClick r:id="rId3"/>
              </a:rPr>
              <a:t>KHO:n tiedote </a:t>
            </a:r>
            <a:endParaRPr lang="fi-FI" dirty="0" smtClean="0"/>
          </a:p>
          <a:p>
            <a:r>
              <a:rPr lang="fi-FI" dirty="0" smtClean="0"/>
              <a:t>Case </a:t>
            </a:r>
            <a:r>
              <a:rPr lang="fi-FI" dirty="0"/>
              <a:t>T-201/04</a:t>
            </a:r>
          </a:p>
          <a:p>
            <a:pPr lvl="1"/>
            <a:r>
              <a:rPr lang="fi-FI" dirty="0">
                <a:hlinkClick r:id="rId4"/>
              </a:rPr>
              <a:t>Microsoft Corp. V Commission of </a:t>
            </a:r>
            <a:r>
              <a:rPr lang="fi-FI" dirty="0" err="1">
                <a:hlinkClick r:id="rId4"/>
              </a:rPr>
              <a:t>the</a:t>
            </a:r>
            <a:r>
              <a:rPr lang="fi-FI" dirty="0">
                <a:hlinkClick r:id="rId4"/>
              </a:rPr>
              <a:t> European </a:t>
            </a:r>
            <a:r>
              <a:rPr lang="fi-FI" dirty="0" err="1" smtClean="0">
                <a:hlinkClick r:id="rId4"/>
              </a:rPr>
              <a:t>Communities</a:t>
            </a:r>
            <a:endParaRPr lang="fi-FI" dirty="0" smtClean="0"/>
          </a:p>
          <a:p>
            <a:r>
              <a:rPr lang="fi-FI" dirty="0" smtClean="0"/>
              <a:t>KHO:2013:170</a:t>
            </a:r>
          </a:p>
          <a:p>
            <a:pPr lvl="1"/>
            <a:r>
              <a:rPr lang="fi-FI" dirty="0" smtClean="0">
                <a:hlinkClick r:id="rId5"/>
              </a:rPr>
              <a:t>Valion määräävän markkina-aseman väärinkäyttö</a:t>
            </a:r>
            <a:endParaRPr lang="fi-FI" dirty="0" smtClean="0"/>
          </a:p>
          <a:p>
            <a:pPr lvl="1"/>
            <a:r>
              <a:rPr lang="fi-FI" dirty="0" smtClean="0">
                <a:hlinkClick r:id="rId6"/>
              </a:rPr>
              <a:t>Lyhyesti päätös Valion valitukseen asiasta</a:t>
            </a:r>
            <a:endParaRPr lang="fi-FI" dirty="0" smtClean="0"/>
          </a:p>
          <a:p>
            <a:endParaRPr lang="fi-FI" dirty="0" smtClean="0"/>
          </a:p>
          <a:p>
            <a:pPr lvl="1">
              <a:buFont typeface="Arial" panose="020B0604020202020204" pitchFamily="34" charset="0"/>
              <a:buChar char="•"/>
            </a:pPr>
            <a:endParaRPr lang="fi-FI" dirty="0"/>
          </a:p>
        </p:txBody>
      </p:sp>
    </p:spTree>
    <p:extLst>
      <p:ext uri="{BB962C8B-B14F-4D97-AF65-F5344CB8AC3E}">
        <p14:creationId xmlns:p14="http://schemas.microsoft.com/office/powerpoint/2010/main" val="368190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34082"/>
          </a:xfrm>
        </p:spPr>
        <p:txBody>
          <a:bodyPr>
            <a:normAutofit fontScale="90000"/>
          </a:bodyPr>
          <a:lstStyle/>
          <a:p>
            <a:r>
              <a:rPr lang="fi-FI" dirty="0">
                <a:solidFill>
                  <a:prstClr val="black"/>
                </a:solidFill>
              </a:rPr>
              <a:t>Muita käytyjä linkkejä </a:t>
            </a:r>
            <a:br>
              <a:rPr lang="fi-FI" dirty="0">
                <a:solidFill>
                  <a:prstClr val="black"/>
                </a:solidFill>
              </a:rPr>
            </a:br>
            <a:r>
              <a:rPr lang="fi-FI" dirty="0">
                <a:solidFill>
                  <a:prstClr val="black"/>
                </a:solidFill>
              </a:rPr>
              <a:t>(FYI </a:t>
            </a:r>
            <a:r>
              <a:rPr lang="fi-FI" dirty="0" err="1">
                <a:solidFill>
                  <a:prstClr val="black"/>
                </a:solidFill>
              </a:rPr>
              <a:t>only</a:t>
            </a:r>
            <a:r>
              <a:rPr lang="fi-FI" dirty="0">
                <a:solidFill>
                  <a:prstClr val="black"/>
                </a:solidFill>
              </a:rPr>
              <a:t>) </a:t>
            </a:r>
            <a:endParaRPr lang="fi-FI" dirty="0"/>
          </a:p>
        </p:txBody>
      </p:sp>
      <p:sp>
        <p:nvSpPr>
          <p:cNvPr id="3" name="Content Placeholder 2"/>
          <p:cNvSpPr>
            <a:spLocks noGrp="1"/>
          </p:cNvSpPr>
          <p:nvPr>
            <p:ph idx="1"/>
          </p:nvPr>
        </p:nvSpPr>
        <p:spPr>
          <a:xfrm>
            <a:off x="1981200" y="1268760"/>
            <a:ext cx="8229600" cy="5472608"/>
          </a:xfrm>
        </p:spPr>
        <p:txBody>
          <a:bodyPr>
            <a:normAutofit fontScale="62500" lnSpcReduction="20000"/>
          </a:bodyPr>
          <a:lstStyle/>
          <a:p>
            <a:r>
              <a:rPr lang="fi-FI" dirty="0" smtClean="0"/>
              <a:t>Perjantai 7.9.</a:t>
            </a:r>
          </a:p>
          <a:p>
            <a:pPr lvl="1"/>
            <a:r>
              <a:rPr lang="fi-FI" dirty="0" smtClean="0"/>
              <a:t>Valtiosopimukset </a:t>
            </a:r>
            <a:r>
              <a:rPr lang="fi-FI" dirty="0"/>
              <a:t>FINLEX: </a:t>
            </a:r>
            <a:r>
              <a:rPr lang="fi-FI" dirty="0">
                <a:hlinkClick r:id="rId2"/>
              </a:rPr>
              <a:t>http://www.finlex.fi/fi/sopimukset/sopsteksti</a:t>
            </a:r>
            <a:r>
              <a:rPr lang="fi-FI" dirty="0" smtClean="0">
                <a:hlinkClick r:id="rId2"/>
              </a:rPr>
              <a:t>/</a:t>
            </a:r>
            <a:r>
              <a:rPr lang="fi-FI" dirty="0" smtClean="0"/>
              <a:t>  </a:t>
            </a:r>
            <a:endParaRPr lang="fi-FI" dirty="0"/>
          </a:p>
          <a:p>
            <a:pPr lvl="1"/>
            <a:r>
              <a:rPr lang="fi-FI" dirty="0"/>
              <a:t>Yleistä EU: </a:t>
            </a:r>
            <a:r>
              <a:rPr lang="fi-FI" dirty="0">
                <a:hlinkClick r:id="rId3"/>
              </a:rPr>
              <a:t>https://</a:t>
            </a:r>
            <a:r>
              <a:rPr lang="fi-FI" dirty="0" smtClean="0">
                <a:hlinkClick r:id="rId3"/>
              </a:rPr>
              <a:t>europa.eu/european-union/law_fi</a:t>
            </a:r>
            <a:r>
              <a:rPr lang="fi-FI" dirty="0" smtClean="0"/>
              <a:t> </a:t>
            </a:r>
            <a:endParaRPr lang="fi-FI" dirty="0"/>
          </a:p>
          <a:p>
            <a:pPr lvl="1"/>
            <a:r>
              <a:rPr lang="fi-FI" dirty="0"/>
              <a:t>Video EU 3 porrasta: </a:t>
            </a:r>
            <a:r>
              <a:rPr lang="fi-FI" dirty="0">
                <a:hlinkClick r:id="rId4"/>
              </a:rPr>
              <a:t>https://</a:t>
            </a:r>
            <a:r>
              <a:rPr lang="fi-FI" dirty="0" smtClean="0">
                <a:hlinkClick r:id="rId4"/>
              </a:rPr>
              <a:t>www.europarltv.europa.eu/fi/programme/others/at-home-with-the-european-institutions</a:t>
            </a:r>
            <a:r>
              <a:rPr lang="fi-FI" dirty="0" smtClean="0"/>
              <a:t>  </a:t>
            </a:r>
            <a:endParaRPr lang="fi-FI" dirty="0"/>
          </a:p>
          <a:p>
            <a:pPr lvl="1"/>
            <a:r>
              <a:rPr lang="fi-FI" dirty="0"/>
              <a:t>Lissabonin sopimukset tuomat uudistukset: </a:t>
            </a:r>
            <a:r>
              <a:rPr lang="fi-FI" dirty="0">
                <a:hlinkClick r:id="rId5"/>
              </a:rPr>
              <a:t>http://europarlamentti.info/fi/Euroopan-unioni/Perussopimus/uudistukset</a:t>
            </a:r>
            <a:r>
              <a:rPr lang="fi-FI" dirty="0" smtClean="0">
                <a:hlinkClick r:id="rId5"/>
              </a:rPr>
              <a:t>/</a:t>
            </a:r>
            <a:r>
              <a:rPr lang="fi-FI" dirty="0" smtClean="0"/>
              <a:t>  </a:t>
            </a:r>
            <a:endParaRPr lang="fi-FI" dirty="0"/>
          </a:p>
          <a:p>
            <a:pPr lvl="1"/>
            <a:r>
              <a:rPr lang="fi-FI" dirty="0"/>
              <a:t>EU sopimukset: SEU/EU – SEUT/EUT </a:t>
            </a:r>
            <a:r>
              <a:rPr lang="fi-FI" dirty="0">
                <a:hlinkClick r:id="rId6"/>
              </a:rPr>
              <a:t>https://</a:t>
            </a:r>
            <a:r>
              <a:rPr lang="fi-FI" dirty="0" smtClean="0">
                <a:hlinkClick r:id="rId6"/>
              </a:rPr>
              <a:t>eur-lex.europa.eu/collection/eu-law/treaties.html?locale=fi</a:t>
            </a:r>
            <a:r>
              <a:rPr lang="fi-FI" dirty="0" smtClean="0"/>
              <a:t>  </a:t>
            </a:r>
            <a:endParaRPr lang="fi-FI" dirty="0"/>
          </a:p>
          <a:p>
            <a:pPr lvl="2"/>
            <a:r>
              <a:rPr lang="fi-FI" dirty="0" smtClean="0"/>
              <a:t>selkeästi </a:t>
            </a:r>
            <a:r>
              <a:rPr lang="fi-FI" dirty="0"/>
              <a:t>EU </a:t>
            </a:r>
            <a:r>
              <a:rPr lang="fi-FI" dirty="0" err="1"/>
              <a:t>vs</a:t>
            </a:r>
            <a:r>
              <a:rPr lang="fi-FI" dirty="0"/>
              <a:t> EUT: </a:t>
            </a:r>
            <a:r>
              <a:rPr lang="fi-FI" dirty="0">
                <a:hlinkClick r:id="rId7"/>
              </a:rPr>
              <a:t>http://</a:t>
            </a:r>
            <a:r>
              <a:rPr lang="fi-FI" dirty="0" smtClean="0">
                <a:hlinkClick r:id="rId7"/>
              </a:rPr>
              <a:t>eu-opas.finlex.fi/1-eu-oikeus-osana-suomen-oikeusjarjestysta/1-1</a:t>
            </a:r>
            <a:r>
              <a:rPr lang="fi-FI" dirty="0" smtClean="0"/>
              <a:t> / </a:t>
            </a:r>
            <a:endParaRPr lang="fi-FI" dirty="0"/>
          </a:p>
          <a:p>
            <a:pPr lvl="1"/>
            <a:r>
              <a:rPr lang="fi-FI" dirty="0" smtClean="0"/>
              <a:t>EU </a:t>
            </a:r>
            <a:r>
              <a:rPr lang="fi-FI" dirty="0"/>
              <a:t>oikeuden </a:t>
            </a:r>
            <a:r>
              <a:rPr lang="fi-FI" dirty="0" smtClean="0"/>
              <a:t>täytäntöönpano</a:t>
            </a:r>
          </a:p>
          <a:p>
            <a:pPr lvl="2"/>
            <a:r>
              <a:rPr lang="fi-FI" sz="2300" dirty="0"/>
              <a:t>Esim. asetuksesta: Eläinten</a:t>
            </a:r>
            <a:r>
              <a:rPr lang="fi-FI" dirty="0" smtClean="0"/>
              <a:t> </a:t>
            </a:r>
            <a:r>
              <a:rPr lang="fi-FI" sz="2300" dirty="0"/>
              <a:t>kuljetus</a:t>
            </a:r>
            <a:r>
              <a:rPr lang="fi-FI" dirty="0"/>
              <a:t> tiivistelmä: </a:t>
            </a:r>
            <a:r>
              <a:rPr lang="fi-FI" dirty="0">
                <a:hlinkClick r:id="rId8"/>
              </a:rPr>
              <a:t>https://eur-lex.europa.eu/legal-content/FI/TXT/?</a:t>
            </a:r>
            <a:r>
              <a:rPr lang="fi-FI" dirty="0" smtClean="0">
                <a:hlinkClick r:id="rId8"/>
              </a:rPr>
              <a:t>uri=LEGISSUM:f83007</a:t>
            </a:r>
            <a:r>
              <a:rPr lang="fi-FI" dirty="0" smtClean="0"/>
              <a:t>  </a:t>
            </a:r>
            <a:endParaRPr lang="fi-FI" dirty="0"/>
          </a:p>
          <a:p>
            <a:pPr lvl="2"/>
            <a:r>
              <a:rPr lang="fi-FI" dirty="0" smtClean="0"/>
              <a:t>Esim. Direktiivistä: Potilaiden </a:t>
            </a:r>
            <a:r>
              <a:rPr lang="fi-FI" dirty="0"/>
              <a:t>vapaa liikkuvuus 2011/24/EU </a:t>
            </a:r>
            <a:r>
              <a:rPr lang="fi-FI" dirty="0">
                <a:hlinkClick r:id="rId9"/>
              </a:rPr>
              <a:t>https://eur-lex.europa.eu/legal-content/fi/TXT/?</a:t>
            </a:r>
            <a:r>
              <a:rPr lang="fi-FI" dirty="0" smtClean="0">
                <a:hlinkClick r:id="rId9"/>
              </a:rPr>
              <a:t>uri=CELEX:32011L0024</a:t>
            </a:r>
            <a:r>
              <a:rPr lang="fi-FI" dirty="0" smtClean="0"/>
              <a:t>  </a:t>
            </a:r>
            <a:endParaRPr lang="fi-FI" dirty="0"/>
          </a:p>
          <a:p>
            <a:pPr lvl="1"/>
            <a:r>
              <a:rPr lang="fi-FI" dirty="0"/>
              <a:t>EU Ti: </a:t>
            </a:r>
            <a:r>
              <a:rPr lang="fi-FI" dirty="0" err="1"/>
              <a:t>Court</a:t>
            </a:r>
            <a:r>
              <a:rPr lang="fi-FI" dirty="0"/>
              <a:t> of </a:t>
            </a:r>
            <a:r>
              <a:rPr lang="fi-FI" dirty="0" err="1"/>
              <a:t>Justice</a:t>
            </a:r>
            <a:r>
              <a:rPr lang="fi-FI" dirty="0"/>
              <a:t> of </a:t>
            </a:r>
            <a:r>
              <a:rPr lang="fi-FI" dirty="0" err="1"/>
              <a:t>the</a:t>
            </a:r>
            <a:r>
              <a:rPr lang="fi-FI" dirty="0"/>
              <a:t> European Union (CJEU)</a:t>
            </a:r>
          </a:p>
          <a:p>
            <a:pPr lvl="2"/>
            <a:r>
              <a:rPr lang="fi-FI" dirty="0" smtClean="0"/>
              <a:t>yleistä</a:t>
            </a:r>
            <a:r>
              <a:rPr lang="fi-FI" dirty="0"/>
              <a:t>:  </a:t>
            </a:r>
            <a:r>
              <a:rPr lang="fi-FI" dirty="0">
                <a:hlinkClick r:id="rId10"/>
              </a:rPr>
              <a:t>https://</a:t>
            </a:r>
            <a:r>
              <a:rPr lang="fi-FI" dirty="0" smtClean="0">
                <a:hlinkClick r:id="rId10"/>
              </a:rPr>
              <a:t>europa.eu/european-union/about-eu/institutions-bodies/court-justice_fi</a:t>
            </a:r>
            <a:r>
              <a:rPr lang="fi-FI" dirty="0" smtClean="0"/>
              <a:t>  </a:t>
            </a:r>
            <a:endParaRPr lang="fi-FI" dirty="0"/>
          </a:p>
          <a:p>
            <a:pPr lvl="2"/>
            <a:r>
              <a:rPr lang="fi-FI" dirty="0" smtClean="0"/>
              <a:t>video</a:t>
            </a:r>
            <a:r>
              <a:rPr lang="fi-FI" dirty="0"/>
              <a:t>: </a:t>
            </a:r>
            <a:r>
              <a:rPr lang="fi-FI" dirty="0">
                <a:hlinkClick r:id="rId11"/>
              </a:rPr>
              <a:t>https://</a:t>
            </a:r>
            <a:r>
              <a:rPr lang="fi-FI" dirty="0" smtClean="0">
                <a:hlinkClick r:id="rId11"/>
              </a:rPr>
              <a:t>www.youtube.com/watch?v=xoIRwXSa14E</a:t>
            </a:r>
            <a:r>
              <a:rPr lang="fi-FI" dirty="0" smtClean="0"/>
              <a:t>  </a:t>
            </a:r>
            <a:endParaRPr lang="fi-FI" dirty="0"/>
          </a:p>
          <a:p>
            <a:pPr lvl="2"/>
            <a:r>
              <a:rPr lang="fi-FI" dirty="0" smtClean="0"/>
              <a:t>oikeustapaukset</a:t>
            </a:r>
            <a:r>
              <a:rPr lang="fi-FI" dirty="0"/>
              <a:t>: </a:t>
            </a:r>
            <a:r>
              <a:rPr lang="fi-FI" dirty="0">
                <a:hlinkClick r:id="rId12"/>
              </a:rPr>
              <a:t>https://curia.europa.eu/jcms/jcms/j_6/fi</a:t>
            </a:r>
            <a:r>
              <a:rPr lang="fi-FI" dirty="0" smtClean="0">
                <a:hlinkClick r:id="rId12"/>
              </a:rPr>
              <a:t>/</a:t>
            </a:r>
            <a:r>
              <a:rPr lang="fi-FI" dirty="0" smtClean="0"/>
              <a:t>  </a:t>
            </a:r>
            <a:endParaRPr lang="fi-FI" dirty="0"/>
          </a:p>
        </p:txBody>
      </p:sp>
    </p:spTree>
    <p:extLst>
      <p:ext uri="{BB962C8B-B14F-4D97-AF65-F5344CB8AC3E}">
        <p14:creationId xmlns:p14="http://schemas.microsoft.com/office/powerpoint/2010/main" val="616066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…jatkuu</a:t>
            </a:r>
            <a:endParaRPr lang="fi-FI" dirty="0"/>
          </a:p>
        </p:txBody>
      </p:sp>
      <p:sp>
        <p:nvSpPr>
          <p:cNvPr id="3" name="Content Placeholder 2"/>
          <p:cNvSpPr>
            <a:spLocks noGrp="1"/>
          </p:cNvSpPr>
          <p:nvPr>
            <p:ph idx="1"/>
          </p:nvPr>
        </p:nvSpPr>
        <p:spPr/>
        <p:txBody>
          <a:bodyPr>
            <a:normAutofit/>
          </a:bodyPr>
          <a:lstStyle/>
          <a:p>
            <a:r>
              <a:rPr lang="fi-FI" dirty="0" smtClean="0"/>
              <a:t>Maanantai 10.9.</a:t>
            </a:r>
          </a:p>
          <a:p>
            <a:pPr lvl="1"/>
            <a:r>
              <a:rPr lang="fi-FI" dirty="0"/>
              <a:t>Euroopan ihmisoikeussopimus: </a:t>
            </a:r>
            <a:r>
              <a:rPr lang="fi-FI" dirty="0">
                <a:hlinkClick r:id="rId2"/>
              </a:rPr>
              <a:t>https://</a:t>
            </a:r>
            <a:r>
              <a:rPr lang="fi-FI" dirty="0" smtClean="0">
                <a:hlinkClick r:id="rId2"/>
              </a:rPr>
              <a:t>www.finlex.fi/fi/sopimukset/sopsteksti/1999/19990063</a:t>
            </a:r>
            <a:r>
              <a:rPr lang="fi-FI" dirty="0" smtClean="0"/>
              <a:t>  </a:t>
            </a:r>
            <a:endParaRPr lang="fi-FI" dirty="0"/>
          </a:p>
          <a:p>
            <a:pPr lvl="1"/>
            <a:r>
              <a:rPr lang="fi-FI" dirty="0"/>
              <a:t>EIT – Euroopan ihmisoikeustuomioistuin: </a:t>
            </a:r>
            <a:r>
              <a:rPr lang="fi-FI" dirty="0">
                <a:hlinkClick r:id="rId3"/>
              </a:rPr>
              <a:t>https://</a:t>
            </a:r>
            <a:r>
              <a:rPr lang="fi-FI" dirty="0" smtClean="0">
                <a:hlinkClick r:id="rId3"/>
              </a:rPr>
              <a:t>www.echr.coe.int/Pages/home.aspx?p=home</a:t>
            </a:r>
            <a:r>
              <a:rPr lang="fi-FI" dirty="0" smtClean="0"/>
              <a:t>  </a:t>
            </a:r>
            <a:endParaRPr lang="fi-FI" dirty="0"/>
          </a:p>
          <a:p>
            <a:pPr lvl="1"/>
            <a:r>
              <a:rPr lang="fi-FI" dirty="0"/>
              <a:t>ECHR - Video tutkittavaksi ottamisen edellytyksistä: </a:t>
            </a:r>
            <a:r>
              <a:rPr lang="fi-FI" dirty="0">
                <a:hlinkClick r:id="rId4"/>
              </a:rPr>
              <a:t>https://</a:t>
            </a:r>
            <a:r>
              <a:rPr lang="fi-FI" dirty="0" smtClean="0">
                <a:hlinkClick r:id="rId4"/>
              </a:rPr>
              <a:t>www.youtube.com/watch?v=V0qtkfKq_y0&amp;index=14&amp;list=PLT-6qb4oU5fhzKQdkQk6O7UPNhSuAWsB9</a:t>
            </a:r>
            <a:r>
              <a:rPr lang="fi-FI" dirty="0" smtClean="0"/>
              <a:t> </a:t>
            </a:r>
            <a:endParaRPr lang="fi-FI" dirty="0"/>
          </a:p>
          <a:p>
            <a:pPr lvl="1"/>
            <a:endParaRPr lang="fi-FI" dirty="0"/>
          </a:p>
        </p:txBody>
      </p:sp>
    </p:spTree>
    <p:extLst>
      <p:ext uri="{BB962C8B-B14F-4D97-AF65-F5344CB8AC3E}">
        <p14:creationId xmlns:p14="http://schemas.microsoft.com/office/powerpoint/2010/main" val="3512437451"/>
      </p:ext>
    </p:extLst>
  </p:cSld>
  <p:clrMapOvr>
    <a:masterClrMapping/>
  </p:clrMapOvr>
</p:sld>
</file>

<file path=ppt/theme/theme1.xml><?xml version="1.0" encoding="utf-8"?>
<a:theme xmlns:a="http://schemas.openxmlformats.org/drawingml/2006/main" name="Office-teema">
  <a:themeElements>
    <a:clrScheme name="Elementit">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403</Words>
  <Application>Microsoft Office PowerPoint</Application>
  <PresentationFormat>Laajakuva</PresentationFormat>
  <Paragraphs>43</Paragraphs>
  <Slides>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Calibri</vt:lpstr>
      <vt:lpstr>Office-teema</vt:lpstr>
      <vt:lpstr>Asetus Suomi</vt:lpstr>
      <vt:lpstr>Asetus EU</vt:lpstr>
      <vt:lpstr>Muutama tunnilla käyty oikeustapaus (FYI only)</vt:lpstr>
      <vt:lpstr>Muita käytyjä linkkejä  (FYI only) </vt:lpstr>
      <vt:lpstr>…jatkuu</vt:lpstr>
    </vt:vector>
  </TitlesOfParts>
  <Company>EDU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Tukia Niina</dc:creator>
  <cp:lastModifiedBy>Sanna Luoma</cp:lastModifiedBy>
  <cp:revision>2</cp:revision>
  <dcterms:created xsi:type="dcterms:W3CDTF">2018-09-14T09:41:12Z</dcterms:created>
  <dcterms:modified xsi:type="dcterms:W3CDTF">2018-09-14T11:06:53Z</dcterms:modified>
</cp:coreProperties>
</file>