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61" r:id="rId10"/>
    <p:sldId id="266" r:id="rId11"/>
    <p:sldId id="267" r:id="rId12"/>
    <p:sldId id="268" r:id="rId13"/>
    <p:sldId id="262" r:id="rId14"/>
    <p:sldId id="263" r:id="rId15"/>
    <p:sldId id="265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C5592-2295-4233-A44F-C9709297463E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9D5FD-B37C-4A5A-B02F-64F56CD72A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97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7EBC22-200B-46A6-9145-7F02D53B66BD}" type="datetimeFigureOut">
              <a:rPr lang="fi-FI" smtClean="0"/>
              <a:t>18.11.2016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B2F1E3-29C1-4136-B0EB-133BE590E436}" type="slidenum">
              <a:rPr lang="fi-FI" smtClean="0"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VIRKAMIESOIKEUDEN KESKEISET ASIAT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013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VIRANHALTIJAT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Kuntalain mukaan kunnan palveluksessa oleva </a:t>
            </a:r>
            <a:r>
              <a:rPr lang="fi-FI" dirty="0" smtClean="0"/>
              <a:t>henkilöstö on </a:t>
            </a:r>
            <a:r>
              <a:rPr lang="fi-FI" dirty="0"/>
              <a:t>virkasuhteessa tai työsopimussuhteessa kuntaan.</a:t>
            </a:r>
          </a:p>
          <a:p>
            <a:r>
              <a:rPr lang="fi-FI" dirty="0"/>
              <a:t>Virkasuhde on julkisoikeudellinen palvelussuhde. </a:t>
            </a:r>
            <a:endParaRPr lang="fi-FI" dirty="0" smtClean="0"/>
          </a:p>
          <a:p>
            <a:r>
              <a:rPr lang="fi-FI" b="1" dirty="0" smtClean="0"/>
              <a:t>Kuntalakiin</a:t>
            </a:r>
            <a:r>
              <a:rPr lang="fi-FI" dirty="0" smtClean="0"/>
              <a:t> ja </a:t>
            </a:r>
            <a:r>
              <a:rPr lang="fi-FI" b="1" dirty="0"/>
              <a:t>lakiin kunnallisesta viranhaltijasta </a:t>
            </a:r>
            <a:r>
              <a:rPr lang="fi-FI" dirty="0"/>
              <a:t>(</a:t>
            </a:r>
            <a:r>
              <a:rPr lang="fi-FI" dirty="0" err="1"/>
              <a:t>KVhL</a:t>
            </a:r>
            <a:r>
              <a:rPr lang="fi-FI" dirty="0"/>
              <a:t>) </a:t>
            </a:r>
            <a:r>
              <a:rPr lang="fi-FI" dirty="0" smtClean="0"/>
              <a:t>sisältyvät olennaiset </a:t>
            </a:r>
            <a:r>
              <a:rPr lang="fi-FI" dirty="0"/>
              <a:t>kunnallista virkasuhdetta yleisesti </a:t>
            </a:r>
            <a:r>
              <a:rPr lang="fi-FI" dirty="0" smtClean="0"/>
              <a:t>säätelevät normit </a:t>
            </a:r>
          </a:p>
          <a:p>
            <a:pPr marL="0" indent="0">
              <a:buNone/>
            </a:pPr>
            <a:r>
              <a:rPr lang="fi-FI" dirty="0" smtClean="0"/>
              <a:t>(</a:t>
            </a:r>
            <a:r>
              <a:rPr lang="fi-FI" dirty="0"/>
              <a:t>kuntalakiin mm. viran perustamista ja </a:t>
            </a:r>
            <a:r>
              <a:rPr lang="fi-FI" dirty="0" smtClean="0"/>
              <a:t>lakkauttamista koskevat </a:t>
            </a:r>
            <a:r>
              <a:rPr lang="fi-FI" dirty="0"/>
              <a:t>säännökset ja </a:t>
            </a:r>
            <a:r>
              <a:rPr lang="fi-FI" dirty="0" err="1"/>
              <a:t>KVhL:iin</a:t>
            </a:r>
            <a:r>
              <a:rPr lang="fi-FI" dirty="0"/>
              <a:t> mm. </a:t>
            </a:r>
            <a:r>
              <a:rPr lang="fi-FI" dirty="0" smtClean="0"/>
              <a:t>virkasuhteen alkamista </a:t>
            </a:r>
            <a:r>
              <a:rPr lang="fi-FI" dirty="0"/>
              <a:t>ja viranhaltijan yleisiä velvollisuuksia, </a:t>
            </a:r>
            <a:r>
              <a:rPr lang="fi-FI" dirty="0" smtClean="0"/>
              <a:t>virkasuhteen irtisanomista </a:t>
            </a:r>
            <a:r>
              <a:rPr lang="fi-FI" dirty="0"/>
              <a:t>ja purkamista, lomautusta ja </a:t>
            </a:r>
            <a:r>
              <a:rPr lang="fi-FI" dirty="0" smtClean="0"/>
              <a:t>määräaikaista virkasuhdetta </a:t>
            </a:r>
            <a:r>
              <a:rPr lang="fi-FI" dirty="0"/>
              <a:t>koskevat säännökset).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230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Rikoslaissa säädetään viranhaltijan </a:t>
            </a:r>
            <a:r>
              <a:rPr lang="fi-FI" dirty="0" smtClean="0"/>
              <a:t>rikosoikeudellisesta virkavastuusta</a:t>
            </a:r>
            <a:r>
              <a:rPr lang="fi-FI" dirty="0"/>
              <a:t>. Viranhaltijan </a:t>
            </a:r>
            <a:r>
              <a:rPr lang="fi-FI" dirty="0" smtClean="0"/>
              <a:t>korvausvastuu määräytyy vahingonkorvauslain mukaan</a:t>
            </a:r>
          </a:p>
          <a:p>
            <a:r>
              <a:rPr lang="fi-FI" dirty="0"/>
              <a:t>Kunnan työntekijöiden, so. työsuhteisen </a:t>
            </a:r>
            <a:r>
              <a:rPr lang="fi-FI" dirty="0" smtClean="0"/>
              <a:t>henkilöstön, oikeudellinen </a:t>
            </a:r>
            <a:r>
              <a:rPr lang="fi-FI" dirty="0"/>
              <a:t>asema määräytyy pääosin samoin </a:t>
            </a:r>
            <a:r>
              <a:rPr lang="fi-FI" dirty="0" smtClean="0"/>
              <a:t>kuin yksityisellä</a:t>
            </a:r>
            <a:r>
              <a:rPr lang="fi-FI" dirty="0"/>
              <a:t> </a:t>
            </a:r>
            <a:r>
              <a:rPr lang="fi-FI" dirty="0" smtClean="0"/>
              <a:t>sektorilla</a:t>
            </a:r>
            <a:r>
              <a:rPr lang="fi-FI" dirty="0"/>
              <a:t>. Keskeiset säännökset ovat </a:t>
            </a:r>
            <a:r>
              <a:rPr lang="fi-FI" dirty="0" smtClean="0"/>
              <a:t>työsopimuslaissa.</a:t>
            </a:r>
            <a:endParaRPr lang="fi-FI" dirty="0"/>
          </a:p>
          <a:p>
            <a:r>
              <a:rPr lang="fi-FI" dirty="0"/>
              <a:t>Kunnan työntekijällä on kuitenkin </a:t>
            </a:r>
            <a:r>
              <a:rPr lang="fi-FI" dirty="0" smtClean="0"/>
              <a:t>laajempi rikosoikeudellinen </a:t>
            </a:r>
            <a:r>
              <a:rPr lang="fi-FI" dirty="0"/>
              <a:t>vastuu kuin yksityisen sektorin työntekijällä.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6254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VIRAN PERUSTAMINEN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Kuntalain mukaan virat perustetaan sellaisia 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tehtäviä varten</a:t>
            </a:r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joissa käytetään julkista valtaa. Vaikka 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henkilön tehtäviin </a:t>
            </a:r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sisältyisi julkisen vallan käyttöä vain 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vähäisessä määrin</a:t>
            </a:r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henkilön tulee olla kuntaan virkasuhteessa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Julkista valtaa käytetään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45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tehtävissä, joissa tehtävän suorittaja voi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lakiin perustuvan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toimivaltansa perusteella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yksipuolisesti päättää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toisen edusta, oikeudesta tai velvollisuudesta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45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tehtävissä, joissa tehtävän suorittaja voi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lakiin perustuvan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toimivaltansa nojalla yksipuolisesti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antaa toista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velvoittavan määräyksen tai muulla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tavalla tosiasiallisesti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puuttua toisen etuun tai oikeuteen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45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tehtävässä, johon kuuluu esittelyä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kunnallisessa päätöksentekoprosessissa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45F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i-FI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tehtävässä, jossa käytetään kunnan </a:t>
            </a:r>
            <a:r>
              <a:rPr lang="fi-FI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delegoitua päätösvaltaa</a:t>
            </a: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181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Julkisen vallan 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Julkisen vallan käyttöä voi kuulua esimerkiksi </a:t>
            </a:r>
            <a:r>
              <a:rPr lang="fi-FI" dirty="0" smtClean="0"/>
              <a:t>seuraaviin tehtäviin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dirty="0"/>
              <a:t>• sosiaalityöntekijät</a:t>
            </a:r>
          </a:p>
          <a:p>
            <a:pPr marL="0" indent="0">
              <a:buNone/>
            </a:pPr>
            <a:r>
              <a:rPr lang="fi-FI" dirty="0"/>
              <a:t>• opettaja, joka päättää oppilaaksi </a:t>
            </a:r>
            <a:r>
              <a:rPr lang="fi-FI" dirty="0" smtClean="0"/>
              <a:t>ottamisesta, kurinpidosta</a:t>
            </a:r>
            <a:r>
              <a:rPr lang="fi-FI" dirty="0"/>
              <a:t>, oppilasarvostelusta tai </a:t>
            </a:r>
            <a:r>
              <a:rPr lang="fi-FI" dirty="0" smtClean="0"/>
              <a:t>tutkintojen hyväksymisestä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lääkärit, johtavat hammaslääkärit ja eläinlääkärit</a:t>
            </a:r>
          </a:p>
          <a:p>
            <a:pPr marL="0" indent="0">
              <a:buNone/>
            </a:pPr>
            <a:r>
              <a:rPr lang="fi-FI" dirty="0"/>
              <a:t>• rakennus-, palo- ja terveystarkastajat </a:t>
            </a:r>
            <a:r>
              <a:rPr lang="fi-FI" dirty="0" smtClean="0"/>
              <a:t>sekä pysäköinnintarkastajat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• pelastusviranomaisiksi määrätty palohenkilöstö</a:t>
            </a:r>
          </a:p>
          <a:p>
            <a:pPr marL="0" indent="0">
              <a:buNone/>
            </a:pPr>
            <a:r>
              <a:rPr lang="fi-FI" dirty="0"/>
              <a:t>• ylihoitajat ja osastonhoitajat</a:t>
            </a:r>
          </a:p>
          <a:p>
            <a:pPr marL="0" indent="0">
              <a:buNone/>
            </a:pPr>
            <a:r>
              <a:rPr lang="fi-FI" dirty="0"/>
              <a:t>• talousjohtajat/-päälliköt/kamreerit.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6225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Vastaavasti julkisen vallan käyttämistä </a:t>
            </a:r>
            <a:r>
              <a:rPr lang="fi-FI" b="1" dirty="0"/>
              <a:t>ei ole</a:t>
            </a:r>
          </a:p>
          <a:p>
            <a:pPr marL="0" indent="0">
              <a:buNone/>
            </a:pPr>
            <a:r>
              <a:rPr lang="fi-FI" dirty="0"/>
              <a:t>• tehtävissä, joissa toteutetaan yksilön </a:t>
            </a:r>
            <a:r>
              <a:rPr lang="fi-FI" dirty="0" smtClean="0"/>
              <a:t>lakiin perustuvaa </a:t>
            </a:r>
            <a:r>
              <a:rPr lang="fi-FI" dirty="0"/>
              <a:t>oikeutta ilman, että </a:t>
            </a:r>
            <a:r>
              <a:rPr lang="fi-FI" dirty="0" smtClean="0"/>
              <a:t>tehdään valituskelpoisia </a:t>
            </a:r>
            <a:r>
              <a:rPr lang="fi-FI" dirty="0"/>
              <a:t>päätöksiä tai ilman, että </a:t>
            </a:r>
            <a:r>
              <a:rPr lang="fi-FI" dirty="0" smtClean="0"/>
              <a:t>annetaan lakiin </a:t>
            </a:r>
            <a:r>
              <a:rPr lang="fi-FI" dirty="0"/>
              <a:t>perustuvia yksilön oikeusasemaan tai </a:t>
            </a:r>
            <a:r>
              <a:rPr lang="fi-FI" dirty="0" smtClean="0"/>
              <a:t>vapauteen puuttuvia </a:t>
            </a:r>
            <a:r>
              <a:rPr lang="fi-FI" dirty="0"/>
              <a:t>määräyksiä kuten </a:t>
            </a:r>
            <a:r>
              <a:rPr lang="fi-FI" dirty="0" smtClean="0"/>
              <a:t>esimerkiksi terveydenhuollon </a:t>
            </a:r>
            <a:r>
              <a:rPr lang="fi-FI" dirty="0"/>
              <a:t>tavanomaiset potilaan </a:t>
            </a:r>
            <a:r>
              <a:rPr lang="fi-FI" dirty="0" smtClean="0"/>
              <a:t>hoitoon kuuluvat </a:t>
            </a:r>
            <a:r>
              <a:rPr lang="fi-FI" dirty="0"/>
              <a:t>tehtävät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työnantajan tavanomaiseen </a:t>
            </a:r>
            <a:r>
              <a:rPr lang="fi-FI" dirty="0" smtClean="0"/>
              <a:t>työnjohto-oikeuteen kuuluvan </a:t>
            </a:r>
            <a:r>
              <a:rPr lang="fi-FI" dirty="0"/>
              <a:t>päätösvallan käyttämistä ei voida </a:t>
            </a:r>
            <a:r>
              <a:rPr lang="fi-FI" dirty="0" smtClean="0"/>
              <a:t>pitää julkisen </a:t>
            </a:r>
            <a:r>
              <a:rPr lang="fi-FI" dirty="0"/>
              <a:t>vallan käyttämisenä kuten </a:t>
            </a:r>
            <a:r>
              <a:rPr lang="fi-FI" dirty="0" smtClean="0"/>
              <a:t>esim. työvuoroluettelon </a:t>
            </a:r>
            <a:r>
              <a:rPr lang="fi-FI" dirty="0"/>
              <a:t>hyväksyminen tai </a:t>
            </a:r>
            <a:r>
              <a:rPr lang="fi-FI" dirty="0" smtClean="0"/>
              <a:t>vuosilomien vahvistaminen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2156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b="1" dirty="0" smtClean="0"/>
              <a:t>Kuuleminen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Ennen työnantajan suorittamaa irtisanomista (taloudellisesta</a:t>
            </a:r>
          </a:p>
          <a:p>
            <a:pPr marL="0" indent="0">
              <a:buNone/>
            </a:pPr>
            <a:r>
              <a:rPr lang="fi-FI" dirty="0"/>
              <a:t>ja tuotannollisesta syystä tapahtuvassa irtisanomisessa</a:t>
            </a:r>
          </a:p>
          <a:p>
            <a:pPr marL="0" indent="0">
              <a:buNone/>
            </a:pPr>
            <a:r>
              <a:rPr lang="fi-FI" dirty="0"/>
              <a:t>yhteistoimintamenettely korvaa </a:t>
            </a:r>
            <a:r>
              <a:rPr lang="fi-FI" dirty="0" err="1"/>
              <a:t>KVhL:n</a:t>
            </a:r>
            <a:r>
              <a:rPr lang="fi-FI" dirty="0"/>
              <a:t> mukaisen</a:t>
            </a:r>
          </a:p>
          <a:p>
            <a:pPr marL="0" indent="0">
              <a:buNone/>
            </a:pPr>
            <a:r>
              <a:rPr lang="fi-FI" dirty="0"/>
              <a:t>kuulemisen) tai purkamista viranhaltijalle on varattava</a:t>
            </a:r>
          </a:p>
          <a:p>
            <a:pPr marL="0" indent="0">
              <a:buNone/>
            </a:pPr>
            <a:r>
              <a:rPr lang="fi-FI" dirty="0"/>
              <a:t>tilaisuus tulla kuulluksi virkasuhteen päättämisen syistä</a:t>
            </a:r>
          </a:p>
          <a:p>
            <a:pPr marL="0" indent="0">
              <a:buNone/>
            </a:pPr>
            <a:r>
              <a:rPr lang="fi-FI" dirty="0"/>
              <a:t>perusteluineen. Viranhaltijalla on oikeus häntä kuultaessa</a:t>
            </a:r>
          </a:p>
          <a:p>
            <a:pPr marL="0" indent="0">
              <a:buNone/>
            </a:pPr>
            <a:r>
              <a:rPr lang="fi-FI" dirty="0"/>
              <a:t>käyttää avustajaa.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8792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MUUTOKSENHAKU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Julkisoikeudellista suhdetta (esim. virkasuhdetta) koskevaan päätökseen haetaan muutosta hallintolainkäyttölain mukaan</a:t>
            </a:r>
          </a:p>
          <a:p>
            <a:endParaRPr lang="fi-FI" dirty="0" smtClean="0"/>
          </a:p>
          <a:p>
            <a:r>
              <a:rPr lang="fi-FI" dirty="0" smtClean="0"/>
              <a:t>Kunnallisesta viranhaltijasta annetun lain mukaan työnantajan kuntalain nojalla tekemään päätökseen haetaan muutosta siten kun kuntalaissa säädetään oikaisuvaatimuksesta ja kunnallisvalittamisesta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4697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52264"/>
          </a:xfrm>
        </p:spPr>
        <p:txBody>
          <a:bodyPr>
            <a:normAutofit fontScale="90000"/>
          </a:bodyPr>
          <a:lstStyle/>
          <a:p>
            <a:pPr lvl="0">
              <a:spcBef>
                <a:spcPts val="600"/>
              </a:spcBef>
            </a:pPr>
            <a:r>
              <a:rPr lang="fi-FI" sz="2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/>
            </a:r>
            <a:br>
              <a:rPr lang="fi-FI" sz="2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64264"/>
          </a:xfrm>
        </p:spPr>
        <p:txBody>
          <a:bodyPr>
            <a:normAutofit fontScale="85000" lnSpcReduction="10000"/>
          </a:bodyPr>
          <a:lstStyle/>
          <a:p>
            <a:r>
              <a:rPr lang="fi-FI" i="1" dirty="0" smtClean="0"/>
              <a:t>Hämeenlinnan </a:t>
            </a:r>
            <a:r>
              <a:rPr lang="fi-FI" i="1" dirty="0" err="1" smtClean="0"/>
              <a:t>HaO</a:t>
            </a:r>
            <a:r>
              <a:rPr lang="fi-FI" i="1" dirty="0" smtClean="0"/>
              <a:t>: </a:t>
            </a:r>
          </a:p>
          <a:p>
            <a:endParaRPr lang="fi-FI" i="1" dirty="0" smtClean="0"/>
          </a:p>
          <a:p>
            <a:r>
              <a:rPr lang="fi-FI" i="1" dirty="0" smtClean="0"/>
              <a:t>A</a:t>
            </a:r>
            <a:r>
              <a:rPr lang="fi-FI" dirty="0" smtClean="0"/>
              <a:t> </a:t>
            </a:r>
            <a:r>
              <a:rPr lang="fi-FI" dirty="0"/>
              <a:t>ja </a:t>
            </a:r>
            <a:r>
              <a:rPr lang="fi-FI" i="1" dirty="0"/>
              <a:t>79 muuta opettajaa</a:t>
            </a:r>
            <a:r>
              <a:rPr lang="fi-FI" dirty="0"/>
              <a:t> ovat vaatineet, että H:n kunta suorittaa heille maksamatta olevat palkat vuonna 2010 toteutetun laittoman lomautuksen ajalta.</a:t>
            </a:r>
          </a:p>
          <a:p>
            <a:r>
              <a:rPr lang="fi-FI" i="1" dirty="0"/>
              <a:t>H:n kunnanhallitus</a:t>
            </a:r>
            <a:r>
              <a:rPr lang="fi-FI" dirty="0"/>
              <a:t> on 8.10.2012 </a:t>
            </a:r>
            <a:r>
              <a:rPr lang="fi-FI" dirty="0" smtClean="0"/>
              <a:t>hylännyt </a:t>
            </a:r>
            <a:r>
              <a:rPr lang="fi-FI" dirty="0"/>
              <a:t>vaatimuksen, koska kunnalla ei ole oikeudellista perustetta lomautuksen ajalta pidätetyn palkan palauttamiseen.</a:t>
            </a:r>
          </a:p>
          <a:p>
            <a:r>
              <a:rPr lang="fi-FI" i="1" dirty="0"/>
              <a:t>H:n kunnanhallitus</a:t>
            </a:r>
            <a:r>
              <a:rPr lang="fi-FI" dirty="0"/>
              <a:t> on 26.11.2012 </a:t>
            </a:r>
            <a:r>
              <a:rPr lang="fi-FI" dirty="0" smtClean="0"/>
              <a:t>hylännyt </a:t>
            </a:r>
            <a:r>
              <a:rPr lang="fi-FI" dirty="0"/>
              <a:t>A:n ja hänen asiakumppaniensa oikaisuvaatimuksen.</a:t>
            </a:r>
          </a:p>
          <a:p>
            <a:pPr marL="0" indent="0">
              <a:buNone/>
            </a:pPr>
            <a:r>
              <a:rPr lang="fi-FI" b="1" dirty="0"/>
              <a:t>Asian käsittely Hämeenlinnan hallinto-oikeudessa</a:t>
            </a:r>
          </a:p>
          <a:p>
            <a:r>
              <a:rPr lang="fi-FI" i="1" dirty="0"/>
              <a:t>A</a:t>
            </a:r>
            <a:r>
              <a:rPr lang="fi-FI" dirty="0"/>
              <a:t> ja </a:t>
            </a:r>
            <a:r>
              <a:rPr lang="fi-FI" i="1" dirty="0"/>
              <a:t>hänen 79 asiakumppaniaan</a:t>
            </a:r>
            <a:r>
              <a:rPr lang="fi-FI" dirty="0"/>
              <a:t> ovat vaatineet, että H:n kunnanhallituksen 26.11.2012 tekemä päätös kumotaan ja kunta velvoitetaan maksamaan laittomasti lomautetuille opettajille lomautuksen ajalta maksamatta jääneet viran mukaiset palkat. Lisäksi he ovat vaatineet oikeudenkäyntikulujensa korvaamista</a:t>
            </a:r>
            <a:r>
              <a:rPr lang="fi-FI" dirty="0" smtClean="0"/>
              <a:t>.	….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491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…Hämeenlinnan </a:t>
            </a:r>
            <a:r>
              <a:rPr lang="fi-FI" dirty="0"/>
              <a:t>hallinto-oikeus on päätöksellään 27.6.2011 </a:t>
            </a:r>
            <a:r>
              <a:rPr lang="fi-FI" dirty="0" smtClean="0"/>
              <a:t>kumonnut </a:t>
            </a:r>
            <a:r>
              <a:rPr lang="fi-FI" dirty="0"/>
              <a:t>H:n kunnanhallituksen edellä mainitut päätökset siltä osin kuin niissä on kysymys muun perusopetuksen kuin esiopetuksen opettajien sekä lukion opettajien lomauttamisesta. Muilta osin hallinto-oikeus on hylännyt valituksen.</a:t>
            </a:r>
          </a:p>
        </p:txBody>
      </p:sp>
    </p:spTree>
    <p:extLst>
      <p:ext uri="{BB962C8B-B14F-4D97-AF65-F5344CB8AC3E}">
        <p14:creationId xmlns:p14="http://schemas.microsoft.com/office/powerpoint/2010/main" val="81983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VIRKAMIESOIKEUS?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Virkamiesoikeus on valtion henkilöstöhallinnon kannalta keskeisin oikeudenala. </a:t>
            </a:r>
            <a:endParaRPr lang="fi-FI" dirty="0" smtClean="0"/>
          </a:p>
          <a:p>
            <a:r>
              <a:rPr lang="fi-FI" dirty="0" smtClean="0"/>
              <a:t>Se </a:t>
            </a:r>
            <a:r>
              <a:rPr lang="fi-FI" dirty="0"/>
              <a:t>sisältää ne säännökset, joilla on järjestetty virkamiesten yleinen oikeusasema eli virkamiesten oikeudet ja velvollisuudet. Samalla virkamiesoikeus sääntelee valtion asemaa työnantajana.</a:t>
            </a:r>
          </a:p>
        </p:txBody>
      </p:sp>
    </p:spTree>
    <p:extLst>
      <p:ext uri="{BB962C8B-B14F-4D97-AF65-F5344CB8AC3E}">
        <p14:creationId xmlns:p14="http://schemas.microsoft.com/office/powerpoint/2010/main" val="134601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VIRKASUHDE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Julkisen vallan käyttöä sisältäviä tehtäviä voivat hoitaa ensisijaisesti vain virkasuhteessa olevat virkamiehet. Tämän vuoksi valtionhallinnon henkilöstön palvelussuhteena käytetään pääsääntöisesti virkasuhdetta. </a:t>
            </a:r>
            <a:endParaRPr lang="fi-FI" dirty="0" smtClean="0"/>
          </a:p>
          <a:p>
            <a:r>
              <a:rPr lang="fi-FI" dirty="0" smtClean="0"/>
              <a:t>Virkasuhteeseen </a:t>
            </a:r>
            <a:r>
              <a:rPr lang="fi-FI" dirty="0"/>
              <a:t>liittyy erityinen perustuslaissa </a:t>
            </a:r>
            <a:r>
              <a:rPr lang="fi-FI" dirty="0" smtClean="0"/>
              <a:t>säädetty </a:t>
            </a:r>
            <a:r>
              <a:rPr lang="fi-FI" dirty="0"/>
              <a:t>virkavastuu.</a:t>
            </a:r>
          </a:p>
        </p:txBody>
      </p:sp>
    </p:spTree>
    <p:extLst>
      <p:ext uri="{BB962C8B-B14F-4D97-AF65-F5344CB8AC3E}">
        <p14:creationId xmlns:p14="http://schemas.microsoft.com/office/powerpoint/2010/main" val="202993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VIRKASUHDE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Valtion virkamieslain </a:t>
            </a:r>
            <a:r>
              <a:rPr lang="fi-FI" dirty="0" smtClean="0"/>
              <a:t>mukaan </a:t>
            </a:r>
            <a:r>
              <a:rPr lang="fi-FI" dirty="0"/>
              <a:t>virkasuhde on julkisoikeudellinen palvelussuhde, jossa valtio on työnantajana ja virkamies työn suorittajana. Virkasuhde syntyy yksipuolisella, palvelukseen otettavan suostumusta edellyttävällä hallintotoimella eli nimittämisellä. Virkamiehen tehtävistä ei voida erikseen sopia.</a:t>
            </a:r>
          </a:p>
          <a:p>
            <a:r>
              <a:rPr lang="fi-FI" dirty="0"/>
              <a:t>Työsopimussuhteessa olevan henkilöstön oikeusasemasta säädetään työsopimuslaissa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325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VALITTAMINEN PÄÄTÖKSESTÄ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Virkamies voi valittaa valtioneuvoston tai viraston tekemästä virkamiestä koskevasta päätöksestä </a:t>
            </a:r>
            <a:r>
              <a:rPr lang="fi-FI" dirty="0" smtClean="0"/>
              <a:t>hallinto-oikeuteen </a:t>
            </a:r>
            <a:r>
              <a:rPr lang="fi-FI" dirty="0"/>
              <a:t>hallintolainkäyttölain </a:t>
            </a:r>
            <a:r>
              <a:rPr lang="fi-FI" dirty="0" smtClean="0"/>
              <a:t>mukaisesti</a:t>
            </a:r>
          </a:p>
          <a:p>
            <a:r>
              <a:rPr lang="fi-FI" dirty="0" smtClean="0"/>
              <a:t>Valitukset voivat koskea esimerkiksi virkamiehen irtisanomista individuaali- tai kollektiiviperusteella, virkasuhteen purkamista, virkamiehelle annettua varoitusta, virantoimituksesta pidättämistä, </a:t>
            </a:r>
            <a:r>
              <a:rPr lang="fi-FI" dirty="0" err="1" smtClean="0"/>
              <a:t>jne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0594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Valittaminen</a:t>
            </a:r>
            <a:r>
              <a:rPr lang="fi-FI" b="1" dirty="0"/>
              <a:t> </a:t>
            </a:r>
            <a:r>
              <a:rPr lang="fi-FI" dirty="0"/>
              <a:t>virkamiestä koskevasta päätöksestä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Valitusoikeus</a:t>
            </a:r>
          </a:p>
          <a:p>
            <a:r>
              <a:rPr lang="fi-FI" dirty="0"/>
              <a:t>Valtion virkamieslaki muuttui 1.4.2013 alkaen. </a:t>
            </a:r>
            <a:r>
              <a:rPr lang="fi-FI" dirty="0" smtClean="0"/>
              <a:t>Pääsääntönä </a:t>
            </a:r>
            <a:r>
              <a:rPr lang="fi-FI" dirty="0"/>
              <a:t>on virkamiehen oikeus valittaa häntä koskevasta päätöksestä. Erillisessä säännöksessä luetellaan päätökset, joista ei ole mahdollista jatkossakaan valittaa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Näitä ovat:</a:t>
            </a:r>
          </a:p>
          <a:p>
            <a:pPr marL="0" indent="0">
              <a:buNone/>
            </a:pPr>
            <a:r>
              <a:rPr lang="fi-FI" dirty="0" smtClean="0"/>
              <a:t>	* Virkaan </a:t>
            </a:r>
            <a:r>
              <a:rPr lang="fi-FI" dirty="0"/>
              <a:t>tai määräaikaiseen virkasuhteeseen </a:t>
            </a:r>
            <a:r>
              <a:rPr lang="fi-FI" dirty="0" smtClean="0"/>
              <a:t>nimittäminen</a:t>
            </a:r>
          </a:p>
          <a:p>
            <a:pPr marL="0" indent="0">
              <a:buNone/>
            </a:pPr>
            <a:r>
              <a:rPr lang="fi-FI" dirty="0" smtClean="0"/>
              <a:t>	* Viraston </a:t>
            </a:r>
            <a:r>
              <a:rPr lang="fi-FI" dirty="0"/>
              <a:t>yhteisen viran sijoittaminen viraston sisällä. Jos </a:t>
            </a:r>
            <a:r>
              <a:rPr lang="fi-FI" dirty="0" smtClean="0"/>
              <a:t>	päätös 	merkitsee </a:t>
            </a:r>
            <a:r>
              <a:rPr lang="fi-FI" dirty="0"/>
              <a:t>viran sijoituspaikkakunnan muuttumista, </a:t>
            </a:r>
            <a:r>
              <a:rPr lang="fi-FI" dirty="0" smtClean="0"/>
              <a:t>	päätökseen </a:t>
            </a:r>
            <a:r>
              <a:rPr lang="fi-FI" dirty="0"/>
              <a:t>saa </a:t>
            </a:r>
            <a:r>
              <a:rPr lang="fi-FI" dirty="0" smtClean="0"/>
              <a:t>	kuitenkin </a:t>
            </a:r>
            <a:r>
              <a:rPr lang="fi-FI" dirty="0"/>
              <a:t>hakea </a:t>
            </a:r>
            <a:r>
              <a:rPr lang="fi-FI" dirty="0" smtClean="0"/>
              <a:t>muutosta</a:t>
            </a:r>
          </a:p>
          <a:p>
            <a:pPr marL="0" indent="0">
              <a:buNone/>
            </a:pPr>
            <a:r>
              <a:rPr lang="fi-FI" dirty="0" smtClean="0"/>
              <a:t>	* Harkinnanvarainen virkavapaus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* Tehtävään </a:t>
            </a:r>
            <a:r>
              <a:rPr lang="fi-FI" dirty="0"/>
              <a:t>määrääminen, jos virkamies on antanut </a:t>
            </a:r>
            <a:r>
              <a:rPr lang="fi-FI" dirty="0" smtClean="0"/>
              <a:t>	suostumuksensa </a:t>
            </a:r>
            <a:r>
              <a:rPr lang="fi-FI" dirty="0"/>
              <a:t>tehtävään </a:t>
            </a:r>
            <a:r>
              <a:rPr lang="fi-FI" dirty="0" smtClean="0"/>
              <a:t>määräämiseen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0042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r>
              <a:rPr lang="fi-FI" dirty="0" smtClean="0"/>
              <a:t>Mikä hallinto-oikeus?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Valitusosoitus tai tieto valituskiellosta</a:t>
            </a:r>
          </a:p>
          <a:p>
            <a:r>
              <a:rPr lang="fi-FI" dirty="0"/>
              <a:t>Virkamiestä koskeviin päätöksiin liitetään valitusosoitus tai maininta valituskiellosta.</a:t>
            </a:r>
          </a:p>
          <a:p>
            <a:r>
              <a:rPr lang="fi-FI" dirty="0" smtClean="0"/>
              <a:t>Toimivaltainen </a:t>
            </a:r>
            <a:r>
              <a:rPr lang="fi-FI" dirty="0"/>
              <a:t>hallinto-oikeus määräytyy hallintolainkäyttölain </a:t>
            </a:r>
            <a:r>
              <a:rPr lang="fi-FI" dirty="0" smtClean="0"/>
              <a:t>mukaan </a:t>
            </a:r>
            <a:r>
              <a:rPr lang="fi-FI" dirty="0"/>
              <a:t>(HLL 12 §) seuraavasti:</a:t>
            </a:r>
          </a:p>
          <a:p>
            <a:pPr marL="0" indent="0">
              <a:buNone/>
            </a:pPr>
            <a:r>
              <a:rPr lang="fi-FI" dirty="0" smtClean="0"/>
              <a:t>	1</a:t>
            </a:r>
            <a:r>
              <a:rPr lang="fi-FI" dirty="0"/>
              <a:t>. Valitus tehdään sille hallinto-oikeudelle, jonka tuomiopiirissä </a:t>
            </a:r>
            <a:r>
              <a:rPr lang="fi-FI" dirty="0" smtClean="0"/>
              <a:t>	on </a:t>
            </a:r>
            <a:r>
              <a:rPr lang="fi-FI" dirty="0"/>
              <a:t>sen </a:t>
            </a:r>
            <a:r>
              <a:rPr lang="fi-FI" dirty="0" smtClean="0"/>
              <a:t>	viranomaisen </a:t>
            </a:r>
            <a:r>
              <a:rPr lang="fi-FI" dirty="0"/>
              <a:t>toimialue, jonka päätöksestä </a:t>
            </a:r>
            <a:r>
              <a:rPr lang="fi-FI" dirty="0" smtClean="0"/>
              <a:t>valitetaan.</a:t>
            </a:r>
          </a:p>
          <a:p>
            <a:pPr marL="0" indent="0">
              <a:buNone/>
            </a:pPr>
            <a:r>
              <a:rPr lang="fi-FI" dirty="0" smtClean="0"/>
              <a:t>	Jollei </a:t>
            </a:r>
            <a:r>
              <a:rPr lang="fi-FI" dirty="0"/>
              <a:t>tätä perustetta voida käyttää, valitus tehdään sille </a:t>
            </a:r>
            <a:r>
              <a:rPr lang="fi-FI" dirty="0" smtClean="0"/>
              <a:t>hallinto-	oikeudelle</a:t>
            </a:r>
            <a:r>
              <a:rPr lang="fi-FI" dirty="0"/>
              <a:t>, jonka tuomiopiirissä päätöksen tehneen </a:t>
            </a:r>
            <a:r>
              <a:rPr lang="fi-FI" dirty="0" smtClean="0"/>
              <a:t>	viranomaisen 	päätoimipaikka sijaitsee, tai </a:t>
            </a:r>
            <a:r>
              <a:rPr lang="fi-FI" dirty="0"/>
              <a:t>sille </a:t>
            </a:r>
            <a:r>
              <a:rPr lang="fi-FI" dirty="0" smtClean="0"/>
              <a:t>hallinto-	oikeudelle</a:t>
            </a:r>
            <a:r>
              <a:rPr lang="fi-FI" dirty="0"/>
              <a:t>, jonka tuomiopiirissä päätös on tehty.</a:t>
            </a:r>
          </a:p>
          <a:p>
            <a:pPr marL="0" indent="0">
              <a:buNone/>
            </a:pPr>
            <a:r>
              <a:rPr lang="fi-FI" dirty="0" smtClean="0"/>
              <a:t>	2</a:t>
            </a:r>
            <a:r>
              <a:rPr lang="fi-FI" dirty="0"/>
              <a:t>. Viranomainen, jonka toimialueena on koko maa, valitus </a:t>
            </a:r>
            <a:r>
              <a:rPr lang="fi-FI" dirty="0" smtClean="0"/>
              <a:t>	tehdään </a:t>
            </a:r>
            <a:r>
              <a:rPr lang="fi-FI" dirty="0"/>
              <a:t>sille hallinto-oikeudelle, jonka tuomiopiiriin päätös </a:t>
            </a:r>
            <a:r>
              <a:rPr lang="fi-FI" dirty="0" smtClean="0"/>
              <a:t>	olennaisimmin </a:t>
            </a:r>
            <a:r>
              <a:rPr lang="fi-FI" dirty="0"/>
              <a:t>liittyy.</a:t>
            </a:r>
          </a:p>
          <a:p>
            <a:pPr marL="0" indent="0">
              <a:buNone/>
            </a:pPr>
            <a:r>
              <a:rPr lang="fi-FI" dirty="0" smtClean="0"/>
              <a:t>	3</a:t>
            </a:r>
            <a:r>
              <a:rPr lang="fi-FI" dirty="0"/>
              <a:t>. Jos asiassa ei ole toimivaltaista </a:t>
            </a:r>
            <a:r>
              <a:rPr lang="fi-FI" dirty="0" smtClean="0"/>
              <a:t>hallinto-oikeutta, valitus 	tehdään </a:t>
            </a:r>
            <a:r>
              <a:rPr lang="fi-FI" dirty="0"/>
              <a:t>Helsingin </a:t>
            </a:r>
            <a:r>
              <a:rPr lang="fi-FI" dirty="0" smtClean="0"/>
              <a:t>hallinto-oikeudelle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062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VIRKAMIESETIIKKA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Julkinen toiminta on perimmiltään toimimista kansalaisten valtuutuksella, kansalaisten varoilla ja kansalaisten </a:t>
            </a:r>
            <a:r>
              <a:rPr lang="fi-FI" dirty="0" smtClean="0"/>
              <a:t>eduksi.</a:t>
            </a:r>
          </a:p>
          <a:p>
            <a:r>
              <a:rPr lang="fi-FI" dirty="0" smtClean="0"/>
              <a:t>tarkoitetaan </a:t>
            </a:r>
            <a:r>
              <a:rPr lang="fi-FI" dirty="0"/>
              <a:t>niitä yleisiä arvoja ja periaatteita, jotka koskevat virkamiehiä. Julkisen vallan käyttäjinä viranomaisen, yksittäisen viraston ja virkamiehen vastuulla on toimia niin, että toiminta täyttää muun muassa puolueettomuuden, riippumattomuuden ja tasapuolisuuden vaatimukset. </a:t>
            </a:r>
            <a:endParaRPr lang="fi-FI" dirty="0" smtClean="0"/>
          </a:p>
          <a:p>
            <a:r>
              <a:rPr lang="fi-FI" dirty="0" smtClean="0"/>
              <a:t>Virkamies </a:t>
            </a:r>
            <a:r>
              <a:rPr lang="fi-FI" dirty="0"/>
              <a:t>on erityisessä suhteessa kansalaiseen ja palvelussuhde tuo mukanaan tähän liittyviä arvoja ja periaatteita.</a:t>
            </a:r>
          </a:p>
        </p:txBody>
      </p:sp>
    </p:spTree>
    <p:extLst>
      <p:ext uri="{BB962C8B-B14F-4D97-AF65-F5344CB8AC3E}">
        <p14:creationId xmlns:p14="http://schemas.microsoft.com/office/powerpoint/2010/main" val="220886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OIKEUSKÄYTÄNTÖÄ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/>
              <a:t>Vankilan johtaja oli 1.6.2012 tekemällään päätöksellä antanut </a:t>
            </a:r>
            <a:r>
              <a:rPr lang="fi-FI" dirty="0" smtClean="0"/>
              <a:t>vartija A:lle </a:t>
            </a:r>
            <a:r>
              <a:rPr lang="fi-FI" dirty="0"/>
              <a:t>valtion virkamieslain 24 §:ssä tarkoitetun kirjallisen varoituksen. Kirjallisen varoituksen perustelujen mukaan A:n käytös vartijan työssä oli ollut ristiriidassa virkamieslain 14 §:n kanssa sekä rikosseuraamuslaitoksesta annetun lain 8 §:n kanssa. A oli käyttäytynyt epäasiallisesti virkapaikalla työskennellyttä työntekijää kohtaan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Vartija valitti saamastaan varoituksesta: valitus hylättiin ja varoituksen katsottiin olleen aiheellinen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1178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129</TotalTime>
  <Words>872</Words>
  <Application>Microsoft Office PowerPoint</Application>
  <PresentationFormat>Näytössä katseltava diaesitys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Alkuperäinen</vt:lpstr>
      <vt:lpstr>VIRKAMIESOIKEUDEN KESKEISET ASIAT</vt:lpstr>
      <vt:lpstr>MITÄ ON VIRKAMIESOIKEUS?</vt:lpstr>
      <vt:lpstr>VIRKASUHDE</vt:lpstr>
      <vt:lpstr>VIRKASUHDE</vt:lpstr>
      <vt:lpstr>VALITTAMINEN PÄÄTÖKSESTÄ</vt:lpstr>
      <vt:lpstr>Valittaminen virkamiestä koskevasta päätöksestä</vt:lpstr>
      <vt:lpstr>Mikä hallinto-oikeus?</vt:lpstr>
      <vt:lpstr>VIRKAMIESETIIKKA </vt:lpstr>
      <vt:lpstr>OIKEUSKÄYTÄNTÖÄ</vt:lpstr>
      <vt:lpstr>VIRANHALTIJAT</vt:lpstr>
      <vt:lpstr>PowerPoint-esitys</vt:lpstr>
      <vt:lpstr>VIRAN PERUSTAMINEN</vt:lpstr>
      <vt:lpstr>Julkisen vallan käyttö</vt:lpstr>
      <vt:lpstr>PowerPoint-esitys</vt:lpstr>
      <vt:lpstr>PowerPoint-esitys</vt:lpstr>
      <vt:lpstr>MUUTOKSENHAKU</vt:lpstr>
      <vt:lpstr> 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VIRKAMIESOIKEUDEN KESKEISET ASIAT</dc:title>
  <dc:creator>Sanna Luoma</dc:creator>
  <cp:lastModifiedBy>Sanna Luoma</cp:lastModifiedBy>
  <cp:revision>13</cp:revision>
  <dcterms:created xsi:type="dcterms:W3CDTF">2016-11-18T08:58:45Z</dcterms:created>
  <dcterms:modified xsi:type="dcterms:W3CDTF">2016-11-18T11:08:13Z</dcterms:modified>
</cp:coreProperties>
</file>