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86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88" r:id="rId12"/>
    <p:sldId id="289" r:id="rId13"/>
    <p:sldId id="264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9" r:id="rId23"/>
    <p:sldId id="300" r:id="rId24"/>
    <p:sldId id="302" r:id="rId25"/>
    <p:sldId id="303" r:id="rId26"/>
    <p:sldId id="304" r:id="rId27"/>
    <p:sldId id="305" r:id="rId28"/>
    <p:sldId id="265" r:id="rId29"/>
    <p:sldId id="267" r:id="rId30"/>
    <p:sldId id="268" r:id="rId31"/>
    <p:sldId id="269" r:id="rId32"/>
    <p:sldId id="270" r:id="rId33"/>
    <p:sldId id="271" r:id="rId34"/>
    <p:sldId id="272" r:id="rId35"/>
    <p:sldId id="274" r:id="rId36"/>
    <p:sldId id="275" r:id="rId37"/>
    <p:sldId id="276" r:id="rId38"/>
    <p:sldId id="266" r:id="rId39"/>
    <p:sldId id="277" r:id="rId40"/>
    <p:sldId id="278" r:id="rId41"/>
    <p:sldId id="279" r:id="rId42"/>
    <p:sldId id="281" r:id="rId43"/>
    <p:sldId id="282" r:id="rId44"/>
    <p:sldId id="283" r:id="rId45"/>
    <p:sldId id="280" r:id="rId46"/>
    <p:sldId id="284" r:id="rId47"/>
    <p:sldId id="285" r:id="rId4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FB982-3D33-4F1E-B17D-39F2211BFDE5}" type="datetimeFigureOut">
              <a:rPr lang="fi-FI" smtClean="0"/>
              <a:t>2.9.2015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CA0A-81CC-472B-AB9C-D2435FCC1E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22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ECA0A-81CC-472B-AB9C-D2435FCC1ED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21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CF3F-B43A-4A3A-B69D-BEAEE2C9424D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71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DC70-2AE9-4063-9DE4-AEF1A8FC6147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48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23A0-9AAC-4CF3-9063-F3B5AF6D052E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67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7823-A32C-438B-A86D-12FC19BD0695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10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33CA-FEDB-47F9-ADE9-552C7B799C29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47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F08-FCE4-455D-B6A5-75EEC99DC713}" type="datetime1">
              <a:rPr lang="fi-FI" smtClean="0"/>
              <a:t>2.9.2015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355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95FA-A937-47B1-BD11-E40178A9BF2A}" type="datetime1">
              <a:rPr lang="fi-FI" smtClean="0"/>
              <a:t>2.9.2015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21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E685-352A-4F0A-8A3F-A0057BFC3276}" type="datetime1">
              <a:rPr lang="fi-FI" smtClean="0"/>
              <a:t>2.9.2015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49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037A-857E-4EDC-9F4A-B37922527561}" type="datetime1">
              <a:rPr lang="fi-FI" smtClean="0"/>
              <a:t>2.9.2015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58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269D9-D052-4CAC-98DA-01BA85792EA9}" type="datetime1">
              <a:rPr lang="fi-FI" smtClean="0"/>
              <a:t>2.9.2015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14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680D-1F8B-461D-9DE5-8099B67066E5}" type="datetime1">
              <a:rPr lang="fi-FI" smtClean="0"/>
              <a:t>2.9.2015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18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4603-4529-41DF-B122-21E5E5824C2A}" type="datetime1">
              <a:rPr lang="fi-FI" smtClean="0"/>
              <a:t>2.9.2015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07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HALLINTO-OIKEUS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TIIVISTELMÄT</a:t>
            </a:r>
            <a:endParaRPr lang="fi-FI" sz="2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Mäenpää: Hallinto-oikeus</a:t>
            </a:r>
          </a:p>
          <a:p>
            <a:pPr marL="457200" indent="-457200">
              <a:buAutoNum type="arabicPeriod"/>
            </a:pPr>
            <a:endParaRPr lang="fi-FI" sz="24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761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89 JULKISHALLINTO JA TOIMEENPANOVALTA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Perustana lakisidonnaisuus ja lainalaisuus:</a:t>
            </a:r>
          </a:p>
          <a:p>
            <a:pPr marL="0" indent="0">
              <a:buNone/>
            </a:pPr>
            <a:r>
              <a:rPr lang="fi-FI" sz="2000" dirty="0" smtClean="0"/>
              <a:t>= </a:t>
            </a:r>
            <a:r>
              <a:rPr lang="fi-FI" sz="2000" dirty="0" err="1" smtClean="0"/>
              <a:t>vir.omaiset</a:t>
            </a:r>
            <a:r>
              <a:rPr lang="fi-FI" sz="2000" dirty="0" smtClean="0"/>
              <a:t> voivat </a:t>
            </a:r>
            <a:r>
              <a:rPr lang="fi-FI" sz="2000" dirty="0" err="1" smtClean="0"/>
              <a:t>PeL</a:t>
            </a:r>
            <a:r>
              <a:rPr lang="fi-FI" sz="2000" dirty="0" smtClean="0"/>
              <a:t> 2 §:n mukaan käyttää julkista valtaa vain lain nojalla ja nimenomaisen, vallan käyttöön oikeuttavan toimivaltasäännöksen rajoissa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Tuomiovalta kuuluu riippumattomille </a:t>
            </a:r>
            <a:r>
              <a:rPr lang="fi-FI" sz="2000" dirty="0" err="1" smtClean="0"/>
              <a:t>TI:ille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Tuomiovallan käyttämistä hallintoasioissa kutsutaan hallintolainkäytöksi</a:t>
            </a:r>
          </a:p>
          <a:p>
            <a:pPr>
              <a:buFontTx/>
              <a:buChar char="-"/>
            </a:pPr>
            <a:r>
              <a:rPr lang="fi-FI" sz="2000" dirty="0" err="1" smtClean="0"/>
              <a:t>TI:nten</a:t>
            </a:r>
            <a:r>
              <a:rPr lang="fi-FI" sz="2000" dirty="0" smtClean="0"/>
              <a:t> perustehtävänä on toteuttaa oikeusturvaa yksittäistapauksissa 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Yksilön oikeuksien ja velvollisuuksien perusteista on </a:t>
            </a:r>
            <a:r>
              <a:rPr lang="fi-FI" sz="2000" dirty="0" err="1" smtClean="0"/>
              <a:t>PeL:n</a:t>
            </a:r>
            <a:r>
              <a:rPr lang="fi-FI" sz="2000" dirty="0" smtClean="0"/>
              <a:t> mukaan säädettävä lailla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Hallinto voi käyttää julkista valtaa vain lain nojalla ja nimenomaisen toimivaltasäännöksen rajoissa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Julkiselle vallalle asetettu tehtäväksi toteuttaa perusoikeuksia ja ihmisoikeuksia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376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96 JULKISEN VALLAN KÄYTTÄMINEN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Julkisen toiminnan erityispiirteenä on että </a:t>
            </a:r>
            <a:r>
              <a:rPr lang="fi-FI" sz="2000" dirty="0" err="1" smtClean="0"/>
              <a:t>virom:lla</a:t>
            </a:r>
            <a:r>
              <a:rPr lang="fi-FI" sz="2000" dirty="0" smtClean="0"/>
              <a:t> oikeus päättää yksipuolisesti yksityisten oikeusasemaan vaikuttavista toimista</a:t>
            </a:r>
          </a:p>
          <a:p>
            <a:r>
              <a:rPr lang="fi-FI" sz="2000" dirty="0" smtClean="0"/>
              <a:t>Vain </a:t>
            </a:r>
            <a:r>
              <a:rPr lang="fi-FI" sz="2000" dirty="0" err="1" smtClean="0"/>
              <a:t>vir.om:lle</a:t>
            </a:r>
            <a:r>
              <a:rPr lang="fi-FI" sz="2000" dirty="0" smtClean="0"/>
              <a:t> voi kuulua toimivaltaa oikeudellisesti sitovien velvoitteiden asettamiseen, rajoitusten määräämiseen ja muuhun yksipuolisesti sitovaan päätöksentekoon yksityisen oikeuksista ja vapauksista !</a:t>
            </a:r>
          </a:p>
          <a:p>
            <a:r>
              <a:rPr lang="fi-FI" sz="2000" dirty="0" smtClean="0"/>
              <a:t>Julkista valtaa voidaan käyttää vain, mikäli asiasta nimenomaisesti säädetty asianmukaisessa toimivaltasäännöksessä</a:t>
            </a:r>
          </a:p>
          <a:p>
            <a:endParaRPr lang="fi-FI" sz="2000" dirty="0"/>
          </a:p>
          <a:p>
            <a:pPr marL="0" indent="0">
              <a:buNone/>
            </a:pPr>
            <a:r>
              <a:rPr lang="fi-FI" sz="2000" b="1" dirty="0" smtClean="0"/>
              <a:t>Virkamieshallintoperiaate:</a:t>
            </a:r>
          </a:p>
          <a:p>
            <a:r>
              <a:rPr lang="fi-FI" sz="2000" dirty="0" smtClean="0"/>
              <a:t>Julkista valtaa voikuulua vain </a:t>
            </a:r>
            <a:r>
              <a:rPr lang="fi-FI" sz="2000" dirty="0" err="1" smtClean="0"/>
              <a:t>vir.om:ille</a:t>
            </a:r>
            <a:r>
              <a:rPr lang="fi-FI" sz="2000" dirty="0" smtClean="0"/>
              <a:t> / virkasuhteessa oleville</a:t>
            </a:r>
          </a:p>
          <a:p>
            <a:r>
              <a:rPr lang="fi-FI" sz="2000" dirty="0" smtClean="0"/>
              <a:t> hallintotehtävien hoitaminen, jos ne sisältää julkisen vallan käyttöä, kuuluu vain virkamiehille joilla on mm. virkavastuu</a:t>
            </a:r>
          </a:p>
          <a:p>
            <a:endParaRPr lang="fi-FI" sz="20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846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98  VIRKAMIESHALLINTO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00600"/>
          </a:xfrm>
        </p:spPr>
        <p:txBody>
          <a:bodyPr>
            <a:normAutofit/>
          </a:bodyPr>
          <a:lstStyle/>
          <a:p>
            <a:r>
              <a:rPr lang="fi-FI" sz="2000" b="1" dirty="0" err="1" smtClean="0"/>
              <a:t>Virkamieshallintop.a</a:t>
            </a:r>
            <a:r>
              <a:rPr lang="fi-FI" sz="2000" dirty="0" err="1" smtClean="0"/>
              <a:t>:een</a:t>
            </a:r>
            <a:r>
              <a:rPr lang="fi-FI" sz="2000" dirty="0" smtClean="0"/>
              <a:t> täydennyksenä huomioitava kuntien toiminnan keskeinen osa; luottamushenkilöhallinto</a:t>
            </a:r>
          </a:p>
          <a:p>
            <a:r>
              <a:rPr lang="fi-FI" sz="2000" dirty="0" err="1" smtClean="0"/>
              <a:t>PeL</a:t>
            </a:r>
            <a:r>
              <a:rPr lang="fi-FI" sz="2000" dirty="0" smtClean="0"/>
              <a:t> 121 §: kuntien hallinnon tulee perustua asukkaiden itsehallintoon</a:t>
            </a:r>
          </a:p>
          <a:p>
            <a:r>
              <a:rPr lang="fi-FI" sz="2000" dirty="0" smtClean="0"/>
              <a:t>Kuntalaki 1 § edellyttää kunnan päätösvallankuuluvan asukkaiden valitsemalle valtuustolle</a:t>
            </a:r>
          </a:p>
          <a:p>
            <a:r>
              <a:rPr lang="fi-FI" sz="2000" dirty="0" smtClean="0"/>
              <a:t>Päätösvalta tärkeimmissä asioissa kuuluu luottamushenkilöistä koostuville kunnanhallitukselle, lautakunnille ja johtokunnille</a:t>
            </a:r>
          </a:p>
          <a:p>
            <a:pPr marL="457200" lvl="1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- näin ollen kunnallishallinto perustuu myös luottamushenkilöhallintoon</a:t>
            </a:r>
          </a:p>
          <a:p>
            <a:pPr marL="457200" lvl="1" indent="0">
              <a:buNone/>
            </a:pPr>
            <a:endParaRPr lang="fi-FI" sz="1600" dirty="0" smtClean="0"/>
          </a:p>
          <a:p>
            <a:pPr marL="457200" lvl="1" indent="0">
              <a:buNone/>
            </a:pPr>
            <a:r>
              <a:rPr lang="fi-FI" sz="2400" b="1" dirty="0" smtClean="0"/>
              <a:t>Julkisia tehtäviä yksityisille: </a:t>
            </a:r>
          </a:p>
          <a:p>
            <a:pPr lvl="1">
              <a:buFontTx/>
              <a:buChar char="-"/>
            </a:pPr>
            <a:r>
              <a:rPr lang="fi-FI" sz="1800" dirty="0" smtClean="0"/>
              <a:t>Hallintotehtävien siirto edellyttää </a:t>
            </a:r>
            <a:r>
              <a:rPr lang="fi-FI" sz="1800" dirty="0" err="1" smtClean="0"/>
              <a:t>PeL:n</a:t>
            </a:r>
            <a:r>
              <a:rPr lang="fi-FI" sz="1800" dirty="0" smtClean="0"/>
              <a:t> mukaan että asiasta säädetään lailla </a:t>
            </a:r>
          </a:p>
          <a:p>
            <a:pPr lvl="1">
              <a:buFontTx/>
              <a:buChar char="-"/>
            </a:pPr>
            <a:r>
              <a:rPr lang="fi-FI" sz="1800" dirty="0" smtClean="0"/>
              <a:t>Siirron oltava tarpeen tehtävän tarkoituksenmukaiseksi hoitamiseksi </a:t>
            </a:r>
          </a:p>
          <a:p>
            <a:pPr lvl="1">
              <a:buFontTx/>
              <a:buChar char="-"/>
            </a:pPr>
            <a:r>
              <a:rPr lang="fi-FI" sz="1800" dirty="0" smtClean="0"/>
              <a:t>Ei saa vaarantaa perusoikeuksia oikeusturvaa tai muita hyvän hallinnon vaatimuksia</a:t>
            </a:r>
          </a:p>
          <a:p>
            <a:pPr lvl="1">
              <a:buFontTx/>
              <a:buChar char="-"/>
            </a:pPr>
            <a:r>
              <a:rPr lang="fi-FI" sz="1800" dirty="0" smtClean="0"/>
              <a:t>Merkittävää julkisen vallan käyttöä sis. Tehtäviä voi kuulua vain </a:t>
            </a:r>
            <a:r>
              <a:rPr lang="fi-FI" sz="1800" dirty="0" err="1" smtClean="0"/>
              <a:t>vir.omaisille</a:t>
            </a:r>
            <a:r>
              <a:rPr lang="fi-FI" sz="1800" dirty="0" smtClean="0"/>
              <a:t> </a:t>
            </a:r>
          </a:p>
          <a:p>
            <a:pPr lvl="1">
              <a:buFontTx/>
              <a:buChar char="-"/>
            </a:pPr>
            <a:r>
              <a:rPr lang="fi-FI" sz="1800" dirty="0" smtClean="0"/>
              <a:t>Esim. ostopalvelut</a:t>
            </a:r>
          </a:p>
          <a:p>
            <a:pPr marL="457200" lvl="1" indent="0">
              <a:buNone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37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400" dirty="0" smtClean="0"/>
              <a:t>Mäenpää s. </a:t>
            </a:r>
            <a:r>
              <a:rPr lang="fi-FI" sz="1400" dirty="0" smtClean="0"/>
              <a:t>101 </a:t>
            </a:r>
            <a:endParaRPr lang="fi-FI" sz="14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r>
              <a:rPr lang="fi-FI" sz="2000" dirty="0" smtClean="0"/>
              <a:t>Yleisen edun toteuttaminen on julkishallinnon toiminnan yleinen päämäärä !!</a:t>
            </a:r>
          </a:p>
          <a:p>
            <a:r>
              <a:rPr lang="fi-FI" sz="2000" dirty="0" smtClean="0"/>
              <a:t>Yleinen etu = yhteiskunnan ja yksilöiden kokonaisetu</a:t>
            </a:r>
          </a:p>
          <a:p>
            <a:endParaRPr lang="fi-FI" sz="2000" dirty="0"/>
          </a:p>
          <a:p>
            <a:r>
              <a:rPr lang="fi-FI" sz="2000" dirty="0" smtClean="0"/>
              <a:t>JULKINEN </a:t>
            </a:r>
            <a:r>
              <a:rPr lang="fi-FI" sz="2000" dirty="0" smtClean="0"/>
              <a:t>LUOTETTAVUUS: 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 </a:t>
            </a:r>
            <a:r>
              <a:rPr lang="fi-FI" sz="2000" dirty="0" smtClean="0"/>
              <a:t>-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Toiminnalta edellytetään objektiivisuuta ja tasapuolisuutta</a:t>
            </a:r>
          </a:p>
          <a:p>
            <a:pPr>
              <a:buFontTx/>
              <a:buChar char="-"/>
            </a:pPr>
            <a:r>
              <a:rPr lang="fi-FI" sz="2000" dirty="0" smtClean="0"/>
              <a:t>esteellisyyssäännökset, lahjonta</a:t>
            </a:r>
          </a:p>
          <a:p>
            <a:pPr>
              <a:buFontTx/>
              <a:buChar char="-"/>
            </a:pPr>
            <a:r>
              <a:rPr lang="fi-FI" sz="2000" dirty="0" smtClean="0"/>
              <a:t>Yksityinen voi luottaa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Toiminnan laillisuuteen ja asianmukaisuuteen</a:t>
            </a:r>
          </a:p>
          <a:p>
            <a:pPr>
              <a:buFontTx/>
              <a:buChar char="-"/>
            </a:pPr>
            <a:r>
              <a:rPr lang="fi-FI" sz="2000" dirty="0" smtClean="0"/>
              <a:t>Julkisuusperiaatetta noudatetaan; Julkishallinnon julkisuus, asiakirjajulkisuus..</a:t>
            </a:r>
          </a:p>
          <a:p>
            <a:pPr lvl="1">
              <a:buFontTx/>
              <a:buChar char="-"/>
            </a:pPr>
            <a:r>
              <a:rPr lang="fi-FI" sz="1600" dirty="0" smtClean="0"/>
              <a:t>Tarkoitus toteuttaa avoimuutta, lisätä luottamusta, valvoa vallan käyttöä…</a:t>
            </a:r>
            <a:endParaRPr lang="fi-FI" sz="16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5313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3"/>
            <a:ext cx="8229600" cy="50405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106 OIKEUDELLISET PERUSTEET + OIKEUSLÄHTEET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Hallintotoiminnan oikeuslähteellä tarkoitetaan </a:t>
            </a:r>
            <a:r>
              <a:rPr lang="fi-FI" sz="1800" dirty="0" err="1" smtClean="0"/>
              <a:t>oikeudell</a:t>
            </a:r>
            <a:r>
              <a:rPr lang="fi-FI" sz="1800" dirty="0" smtClean="0"/>
              <a:t>. normeja, periaatteita ja oikeuskäytäntöä jotka ohjaavat </a:t>
            </a:r>
            <a:r>
              <a:rPr lang="fi-FI" sz="1800" dirty="0" err="1" smtClean="0"/>
              <a:t>vir.omaisen</a:t>
            </a:r>
            <a:r>
              <a:rPr lang="fi-FI" sz="1800" dirty="0" smtClean="0"/>
              <a:t> toimintaa, hallinnollista menettelyä ja päätöksentekoa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Oikeuslähteet muodostaa oikeudelliset perusteet julkisen vallan käytölle ja hallintotehtävien hoitamiselle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Keskeiset oikeuslähteet:</a:t>
            </a:r>
          </a:p>
          <a:p>
            <a:pPr marL="0" indent="0">
              <a:buNone/>
            </a:pPr>
            <a:endParaRPr lang="fi-FI" sz="1800" dirty="0" smtClean="0"/>
          </a:p>
          <a:p>
            <a:pPr lvl="1"/>
            <a:r>
              <a:rPr lang="fi-FI" sz="1400" dirty="0" smtClean="0"/>
              <a:t>EU –oikeuslähteet, perussopimukset, asetukset, direktiivit, </a:t>
            </a:r>
          </a:p>
          <a:p>
            <a:pPr lvl="1"/>
            <a:r>
              <a:rPr lang="fi-FI" sz="1400" dirty="0" smtClean="0"/>
              <a:t>Kansallinen lainsäädäntö: perustuslaki ja laki</a:t>
            </a:r>
          </a:p>
          <a:p>
            <a:pPr lvl="1"/>
            <a:r>
              <a:rPr lang="fi-FI" sz="1400" dirty="0" err="1" smtClean="0"/>
              <a:t>KV-sopimukset</a:t>
            </a:r>
            <a:endParaRPr lang="fi-FI" sz="1400" dirty="0" smtClean="0"/>
          </a:p>
          <a:p>
            <a:pPr lvl="1"/>
            <a:r>
              <a:rPr lang="fi-FI" sz="1400" dirty="0" smtClean="0"/>
              <a:t>Asetukset, normit</a:t>
            </a:r>
          </a:p>
          <a:p>
            <a:pPr lvl="1"/>
            <a:r>
              <a:rPr lang="fi-FI" sz="1400" dirty="0" smtClean="0"/>
              <a:t>Oikeusperiaatteet</a:t>
            </a:r>
          </a:p>
          <a:p>
            <a:pPr lvl="1"/>
            <a:r>
              <a:rPr lang="fi-FI" sz="1400" dirty="0" smtClean="0"/>
              <a:t>Oikeuskäytäntö</a:t>
            </a:r>
          </a:p>
          <a:p>
            <a:pPr lvl="1"/>
            <a:r>
              <a:rPr lang="fi-FI" sz="1400" dirty="0" smtClean="0"/>
              <a:t>Lainvalmisteluasiakirjat</a:t>
            </a:r>
          </a:p>
          <a:p>
            <a:pPr lvl="1"/>
            <a:r>
              <a:rPr lang="fi-FI" sz="1400" dirty="0" smtClean="0"/>
              <a:t>Muut oikeuslähteet</a:t>
            </a:r>
          </a:p>
          <a:p>
            <a:endParaRPr lang="fi-FI" sz="18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4003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106 OIKEUSLÄHTEET HALLINTOTOIMINNASSA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Hallinnon oikeuslähteet toimivat oikeudellisena perustana hallinnollista sääntelyä sisältävälle päätöksenteolle ja muulle julkisen vallan käytölle</a:t>
            </a:r>
          </a:p>
          <a:p>
            <a:r>
              <a:rPr lang="fi-FI" sz="2000" dirty="0" err="1" smtClean="0"/>
              <a:t>Hallinnonlainalaisuusp.a</a:t>
            </a:r>
            <a:r>
              <a:rPr lang="fi-FI" sz="2000" dirty="0" smtClean="0"/>
              <a:t> edellyttää että julk. vallan  käytölle on perusta eduskunnan säätämään lakiin sisältyvässä oikeussäännöissä tai välittömästi sovellettavassa EU-lainsäädännössä</a:t>
            </a:r>
          </a:p>
          <a:p>
            <a:pPr lvl="1"/>
            <a:r>
              <a:rPr lang="fi-FI" sz="1600" dirty="0" smtClean="0"/>
              <a:t>Asetus ei voi oikeutta julkisen vallan käyttöön</a:t>
            </a:r>
          </a:p>
          <a:p>
            <a:r>
              <a:rPr lang="fi-FI" sz="2000" dirty="0" err="1" smtClean="0"/>
              <a:t>Hall.toiminnan</a:t>
            </a:r>
            <a:r>
              <a:rPr lang="fi-FI" sz="2000" dirty="0" smtClean="0"/>
              <a:t> perustehtävänä myös ohjata viranomaisten toimivallan käyttöä ja tehtävien suorittamista</a:t>
            </a:r>
          </a:p>
          <a:p>
            <a:r>
              <a:rPr lang="fi-FI" sz="2000" dirty="0" smtClean="0"/>
              <a:t>Oikeuslähteet ovat: oikeudellisesti sitovia, vahvasti ohjaavia tai sallittuja oikeuslähteitä</a:t>
            </a:r>
          </a:p>
          <a:p>
            <a:r>
              <a:rPr lang="fi-FI" sz="2000" dirty="0" smtClean="0"/>
              <a:t>Sitovasta oikeuslähteestä poikkeaminen voi johtaa päätöksen kumoamiseen ja virkavastuun toteutumiseen</a:t>
            </a:r>
          </a:p>
          <a:p>
            <a:r>
              <a:rPr lang="fi-FI" sz="2000" dirty="0" smtClean="0"/>
              <a:t>Välittömästi sovellettava EU-oikeus, lainsäädäntö, lainsäädäntöön rinnastuvat sopimusmääräykset ja oikeusperiaatteet ovat hallintotoimintaa oikeudellisesti sitovia oikeuslähteitä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567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107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Kansallinen oikeuskäytäntö kuuluu </a:t>
            </a:r>
            <a:r>
              <a:rPr lang="fi-FI" sz="2000" dirty="0" err="1" smtClean="0"/>
              <a:t>vir</a:t>
            </a:r>
            <a:r>
              <a:rPr lang="fi-FI" sz="2000" dirty="0" smtClean="0"/>
              <a:t>. omaistoimintaa vahvasti ohjaaviin oikeuslähteisiin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Hallintoelimiä ohjaa myös virallisluontoiset, vaikutuksiltaan hallinnon sisäiset ohjeet. Ne ei voi sisältää oikeussääntöjä</a:t>
            </a:r>
          </a:p>
          <a:p>
            <a:endParaRPr lang="fi-FI" sz="2000" dirty="0"/>
          </a:p>
          <a:p>
            <a:r>
              <a:rPr lang="fi-FI" sz="2000" dirty="0" smtClean="0"/>
              <a:t>LAINSÄÄDÄNTÖ: on ensisijainen oikeuslähde, ja sen merkitystä korostaa hallinnon lainalaisuuden vaatimus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Eduskunnan säätämä laki on perustava oikeuslähde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2955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109 	HALLINTOTOIMINNAN EUROOPPALAISET OIKEUSLÄHTEET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Kolme pääryhmää: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1. </a:t>
            </a:r>
            <a:r>
              <a:rPr lang="fi-FI" sz="1800" dirty="0" err="1" smtClean="0"/>
              <a:t>hallintovir.omaisten</a:t>
            </a:r>
            <a:r>
              <a:rPr lang="fi-FI" sz="1800" dirty="0" smtClean="0"/>
              <a:t> soveltama sisällöllinen </a:t>
            </a:r>
            <a:r>
              <a:rPr lang="fi-FI" sz="1800" dirty="0" err="1" smtClean="0"/>
              <a:t>eurooppaoikeus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2. yleinen eurooppalainen hallinto-oikeus, joka ohjaa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	soveltamista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3.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konstitutionaaliset perusteet ja erityispiirteet</a:t>
            </a:r>
          </a:p>
          <a:p>
            <a:pPr marL="0" indent="0">
              <a:buNone/>
            </a:pPr>
            <a:endParaRPr lang="fi-FI" sz="1800" dirty="0"/>
          </a:p>
          <a:p>
            <a:pPr>
              <a:buAutoNum type="arabicPeriod"/>
            </a:pPr>
            <a:r>
              <a:rPr lang="fi-FI" sz="1800" dirty="0" smtClean="0"/>
              <a:t>Sisällöllinen EU-oikeus</a:t>
            </a:r>
          </a:p>
          <a:p>
            <a:pPr marL="0" indent="0">
              <a:buNone/>
            </a:pPr>
            <a:r>
              <a:rPr lang="fi-FI" sz="1800" dirty="0" smtClean="0"/>
              <a:t>	- direktiivit, asetukset, päätökset, myös perussopimukset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määrittelee hallintopäätösten sisältöä ja puitteita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käytännössä sisältää oikeuksia ja velvollisuuksia määritteleviä normeja</a:t>
            </a: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	- yhtenäistetään oikeustilaa eri jäsenmaissa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direktiivillä välitön oikeusvaikutus!</a:t>
            </a:r>
          </a:p>
          <a:p>
            <a:pPr marL="0" indent="0">
              <a:buNone/>
            </a:pPr>
            <a:r>
              <a:rPr lang="fi-FI" sz="1800" dirty="0" smtClean="0"/>
              <a:t>2.   Yleinen eurooppalainen hallinto-oikeus</a:t>
            </a:r>
          </a:p>
          <a:p>
            <a:pPr marL="0" indent="0">
              <a:buNone/>
            </a:pPr>
            <a:r>
              <a:rPr lang="fi-FI" sz="1800" dirty="0" smtClean="0"/>
              <a:t>	- määrittelee hallintotoiminnan puitteita, ns. yleiset opit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ei määrittele oikeuksia/velvoitteita, vaan auttaa tulkinnassa</a:t>
            </a:r>
          </a:p>
          <a:p>
            <a:pPr marL="0" indent="0">
              <a:buNone/>
            </a:pPr>
            <a:endParaRPr lang="fi-FI" sz="1800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00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115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 smtClean="0"/>
              <a:t>3. </a:t>
            </a:r>
            <a:r>
              <a:rPr lang="fi-FI" sz="1800" dirty="0" err="1" smtClean="0"/>
              <a:t>Konstitutionaliset</a:t>
            </a:r>
            <a:r>
              <a:rPr lang="fi-FI" sz="1800" dirty="0" smtClean="0"/>
              <a:t> eli valtiosääntöiset perusteet: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EU:n perustamissopimukset, </a:t>
            </a:r>
            <a:r>
              <a:rPr lang="fi-FI" sz="1800" dirty="0" err="1" smtClean="0"/>
              <a:t>IO-sopimus</a:t>
            </a:r>
            <a:r>
              <a:rPr lang="fi-FI" sz="1800" dirty="0" smtClean="0"/>
              <a:t>, perusoikeuskirja..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unionin toimivalta määräytyy annetun toimivallan periaatteen mukaisesti: 	EU:n toimielimillä voi olla vain niille perustamissopimuksissa nimenomaisesti 	määritelty toimivalta</a:t>
            </a:r>
          </a:p>
          <a:p>
            <a:pPr marL="0" indent="0">
              <a:buNone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smtClean="0"/>
              <a:t>Eurooppalaisen oikeuskäytännön määrittelee EIOTI ja EU-tuomioistuin</a:t>
            </a:r>
          </a:p>
          <a:p>
            <a:pPr>
              <a:buFontTx/>
              <a:buChar char="-"/>
            </a:pPr>
            <a:endParaRPr lang="fi-FI" sz="1800" dirty="0"/>
          </a:p>
          <a:p>
            <a:pPr marL="0" indent="0">
              <a:buNone/>
            </a:pPr>
            <a:r>
              <a:rPr lang="fi-FI" sz="1600" dirty="0" smtClean="0"/>
              <a:t>NORMIHIERARKIA:</a:t>
            </a:r>
          </a:p>
          <a:p>
            <a:pPr>
              <a:buFontTx/>
              <a:buChar char="-"/>
            </a:pPr>
            <a:r>
              <a:rPr lang="fi-FI" sz="1600" dirty="0" smtClean="0"/>
              <a:t>Perustuslain ja ihmisoikeuksien mukainen tulkinta ja lain soveltaminen</a:t>
            </a:r>
          </a:p>
          <a:p>
            <a:pPr>
              <a:buFontTx/>
              <a:buChar char="-"/>
            </a:pPr>
            <a:r>
              <a:rPr lang="fi-FI" sz="1600" dirty="0" smtClean="0"/>
              <a:t>Viranomaisenon tulkittava ja sovellettava lain säännöstä siten ettei se ole perustuslain vastainen </a:t>
            </a:r>
          </a:p>
          <a:p>
            <a:pPr>
              <a:buFontTx/>
              <a:buChar char="-"/>
            </a:pPr>
            <a:r>
              <a:rPr lang="fi-FI" sz="1600" dirty="0" smtClean="0"/>
              <a:t>EU-oikeuden mukainen lainsoveltaminen: korostaa yhdenmukaista ja tavoitteellista tulkintaa</a:t>
            </a:r>
          </a:p>
          <a:p>
            <a:pPr marL="457200" lvl="1" indent="0">
              <a:buNone/>
            </a:pPr>
            <a:r>
              <a:rPr lang="fi-FI" sz="1600" dirty="0" smtClean="0"/>
              <a:t>= EU-oikeuden tulkintavaikutus, </a:t>
            </a:r>
            <a:r>
              <a:rPr lang="fi-FI" sz="1600" dirty="0" err="1" smtClean="0"/>
              <a:t>indirect</a:t>
            </a:r>
            <a:r>
              <a:rPr lang="fi-FI" sz="1600" dirty="0" smtClean="0"/>
              <a:t> </a:t>
            </a:r>
            <a:r>
              <a:rPr lang="fi-FI" sz="1600" dirty="0" err="1" smtClean="0"/>
              <a:t>effect</a:t>
            </a:r>
            <a:endParaRPr lang="fi-FI" sz="1600" dirty="0" smtClean="0"/>
          </a:p>
          <a:p>
            <a:pPr marL="457200" lvl="1" indent="0">
              <a:buNone/>
            </a:pPr>
            <a:endParaRPr lang="fi-FI" sz="12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9958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PERUSTUSLAIN JA EU-OIKEUDEN ETUSIJA s. 118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106 määrittää perustuslain etusijan: </a:t>
            </a:r>
            <a:r>
              <a:rPr lang="fi-FI" sz="2000" dirty="0" err="1" smtClean="0"/>
              <a:t>TI:n</a:t>
            </a:r>
            <a:r>
              <a:rPr lang="fi-FI" sz="2000" dirty="0" smtClean="0"/>
              <a:t> annettava etusija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säännökselle jos sen käsiteltävänä olevassa asiassa lainsäännöksen soveltaminen olisi ilmeisessä ristiriidassa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kanssa</a:t>
            </a:r>
          </a:p>
          <a:p>
            <a:pPr marL="0" indent="0">
              <a:buNone/>
            </a:pPr>
            <a:r>
              <a:rPr lang="fi-FI" sz="2000" dirty="0" smtClean="0"/>
              <a:t>	= perustuslain mukainen tulkinta</a:t>
            </a:r>
          </a:p>
          <a:p>
            <a:r>
              <a:rPr lang="fi-FI" sz="2000" dirty="0" smtClean="0"/>
              <a:t>Ylempitasoinen oikeusnormi saa etusijan suhteessa alempaan normiin </a:t>
            </a:r>
          </a:p>
          <a:p>
            <a:r>
              <a:rPr lang="fi-FI" sz="2000" dirty="0" smtClean="0"/>
              <a:t>EU-oikeuden säännökset voimaantullessaan tekevät automaattisesti soveltamiskelvottomiksi kaikki ristiriidassa olevat kansalliset normit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</a:t>
            </a:r>
            <a:r>
              <a:rPr lang="fi-FI" sz="2000" dirty="0" err="1" smtClean="0"/>
              <a:t>vir.omaisilla</a:t>
            </a:r>
            <a:r>
              <a:rPr lang="fi-FI" sz="2000" dirty="0" smtClean="0"/>
              <a:t> päätöksiä tehdessään velvollisuus jättää soveltamatta 	EU- oikeuden kanssa ristiriitaiset kansalliset normit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Lakia alemman asteiden säädösten soveltamisrajoitus: </a:t>
            </a:r>
            <a:r>
              <a:rPr lang="fi-FI" sz="2000" dirty="0" err="1" smtClean="0"/>
              <a:t>PeL</a:t>
            </a:r>
            <a:r>
              <a:rPr lang="fi-FI" sz="2000" dirty="0" smtClean="0"/>
              <a:t> 107 §</a:t>
            </a:r>
          </a:p>
          <a:p>
            <a:pPr marL="0" indent="0">
              <a:buNone/>
            </a:pPr>
            <a:r>
              <a:rPr lang="fi-FI" sz="2000" dirty="0"/>
              <a:t> 	</a:t>
            </a:r>
            <a:r>
              <a:rPr lang="fi-FI" sz="2000" dirty="0" smtClean="0"/>
              <a:t>- kielto soveltaa asetuksen tai muun alemman asteisen 	säädöksensäännöstä jos se on ristiriidassa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kanssa</a:t>
            </a:r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53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48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i-FI" sz="2800" dirty="0" smtClean="0"/>
              <a:t>Hallinto-oikeuden oikeussuojafunktio</a:t>
            </a:r>
          </a:p>
          <a:p>
            <a:pPr marL="0" indent="0">
              <a:buNone/>
            </a:pPr>
            <a:endParaRPr lang="fi-FI" sz="2800" dirty="0" smtClean="0"/>
          </a:p>
          <a:p>
            <a:pPr lvl="1"/>
            <a:r>
              <a:rPr lang="fi-FI" sz="2000" dirty="0" smtClean="0"/>
              <a:t>Hallinto-oikeuden tehtävä on rajoittaa viranomaisten käyttämä julkinen valta lainmukaisiin puitteisiin</a:t>
            </a:r>
          </a:p>
          <a:p>
            <a:pPr lvl="1"/>
            <a:r>
              <a:rPr lang="fi-FI" sz="2000" dirty="0" smtClean="0"/>
              <a:t>Hallinnon lainalaisuuden, lakisidonnaisuuden, hallintomenettelyvaatimusten ja oikeusturvajärjestelyjen tarkoitus suojata yksityisen oikeuksia vs. viranomainen</a:t>
            </a:r>
          </a:p>
          <a:p>
            <a:pPr lvl="1"/>
            <a:r>
              <a:rPr lang="fi-FI" sz="2000" dirty="0" smtClean="0"/>
              <a:t>Hallintotuomioistuimet keskeisiä</a:t>
            </a:r>
          </a:p>
          <a:p>
            <a:pPr lvl="1"/>
            <a:endParaRPr lang="fi-FI" sz="2000" dirty="0"/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Oikeussuojan toteuttaminen on keskeinen tehtävä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Osallistumis- ja vaikuttamismahdollisuuksien takaaminen</a:t>
            </a:r>
          </a:p>
          <a:p>
            <a:pPr marL="457200" lvl="1" indent="0">
              <a:buNone/>
            </a:pPr>
            <a:endParaRPr lang="fi-FI" sz="2000" dirty="0" smtClean="0"/>
          </a:p>
          <a:p>
            <a:pPr lvl="1">
              <a:buFont typeface="Arial" charset="0"/>
              <a:buChar char="•"/>
            </a:pPr>
            <a:endParaRPr lang="fi-FI" sz="1600" dirty="0" smtClean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021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OIKEUSNORMIEN VÄLINEN SUHDE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YLEISLAKIA (lex </a:t>
            </a:r>
            <a:r>
              <a:rPr lang="fi-FI" sz="1800" dirty="0" err="1" smtClean="0"/>
              <a:t>generalis</a:t>
            </a:r>
            <a:r>
              <a:rPr lang="fi-FI" sz="1800" dirty="0" smtClean="0"/>
              <a:t>) sovelletaan ellei laissa muuta säädetty</a:t>
            </a:r>
          </a:p>
          <a:p>
            <a:r>
              <a:rPr lang="fi-FI" sz="1800" dirty="0" smtClean="0"/>
              <a:t>ERITYISSÄÄNNÖS (lex </a:t>
            </a:r>
            <a:r>
              <a:rPr lang="fi-FI" sz="1800" dirty="0" err="1" smtClean="0"/>
              <a:t>specialis</a:t>
            </a:r>
            <a:r>
              <a:rPr lang="fi-FI" sz="1800" dirty="0" smtClean="0"/>
              <a:t>) saa etusijan suhteessa samantasoiseen yleissäännökseen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erityissäännös syrjäyttää yleissäännöksen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= lex </a:t>
            </a:r>
            <a:r>
              <a:rPr lang="fi-FI" sz="1800" dirty="0" err="1" smtClean="0"/>
              <a:t>specialis</a:t>
            </a:r>
            <a:r>
              <a:rPr lang="fi-FI" sz="1800" dirty="0" smtClean="0"/>
              <a:t> </a:t>
            </a:r>
            <a:r>
              <a:rPr lang="fi-FI" sz="1800" dirty="0" err="1" smtClean="0"/>
              <a:t>derogat</a:t>
            </a:r>
            <a:r>
              <a:rPr lang="fi-FI" sz="1800" dirty="0" smtClean="0"/>
              <a:t> </a:t>
            </a:r>
            <a:r>
              <a:rPr lang="fi-FI" sz="1800" dirty="0" err="1" smtClean="0"/>
              <a:t>legi</a:t>
            </a:r>
            <a:r>
              <a:rPr lang="fi-FI" sz="1800" dirty="0" smtClean="0"/>
              <a:t> </a:t>
            </a:r>
            <a:r>
              <a:rPr lang="fi-FI" sz="1800" dirty="0" err="1" smtClean="0"/>
              <a:t>generali</a:t>
            </a: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Vakiintunut tulkintasäännös: uudempaa säännöstä (lex </a:t>
            </a:r>
            <a:r>
              <a:rPr lang="fi-FI" sz="1800" dirty="0" err="1" smtClean="0"/>
              <a:t>posterior</a:t>
            </a:r>
            <a:r>
              <a:rPr lang="fi-FI" sz="1800" dirty="0" smtClean="0"/>
              <a:t>) sovelletaan ristiriitatilanteessa aiemman säännöksen sijasta 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pPr>
              <a:buFont typeface="Arial" charset="0"/>
              <a:buChar char="•"/>
            </a:pPr>
            <a:r>
              <a:rPr lang="fi-FI" sz="1800" dirty="0" smtClean="0"/>
              <a:t>Oikeusperiaatteet: joustavia, oikeuskäytännössä ja laissa ilmeneviä </a:t>
            </a:r>
          </a:p>
          <a:p>
            <a:pPr>
              <a:buFont typeface="Arial" charset="0"/>
              <a:buChar char="•"/>
            </a:pPr>
            <a:r>
              <a:rPr lang="fi-FI" sz="1800" dirty="0" smtClean="0"/>
              <a:t>Lakiin perustuvia oikeusperiaatteita: mm. </a:t>
            </a:r>
            <a:r>
              <a:rPr lang="fi-FI" sz="1800" dirty="0" err="1" smtClean="0"/>
              <a:t>julkisuusp.a</a:t>
            </a:r>
            <a:r>
              <a:rPr lang="fi-FI" sz="1800" dirty="0" smtClean="0"/>
              <a:t>, hyvän hallinnon </a:t>
            </a:r>
            <a:r>
              <a:rPr lang="fi-FI" sz="1800" dirty="0" err="1" smtClean="0"/>
              <a:t>p.a</a:t>
            </a:r>
            <a:r>
              <a:rPr lang="fi-FI" sz="1800" dirty="0" smtClean="0"/>
              <a:t>, </a:t>
            </a:r>
            <a:r>
              <a:rPr lang="fi-FI" sz="1800" dirty="0" err="1" smtClean="0"/>
              <a:t>kuulemisp.a</a:t>
            </a:r>
            <a:r>
              <a:rPr lang="fi-FI" sz="1800" dirty="0" smtClean="0"/>
              <a:t>, (perustuslaissa) yhdenvertaisuus-, suhteellisuus-, luottamuksensuoja-, puolueettomuus- ja tarkoitussidonnaisuusperiaatteet (hallintolaissa)</a:t>
            </a:r>
          </a:p>
          <a:p>
            <a:pPr>
              <a:buFont typeface="Arial" charset="0"/>
              <a:buChar char="•"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Suomessa dualistinen periaate: </a:t>
            </a:r>
            <a:r>
              <a:rPr lang="fi-FI" sz="1800" dirty="0" err="1" smtClean="0"/>
              <a:t>KV-oikeus</a:t>
            </a:r>
            <a:r>
              <a:rPr lang="fi-FI" sz="1800" dirty="0" smtClean="0"/>
              <a:t> ja valtionsisäinen oikeus erillisiä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4365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000" dirty="0" smtClean="0"/>
              <a:t>OIKEUSLÄHTEET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EU-oikeudellinen oikeuskäytäntö sitoo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Hallintotoimintaa koskevaa oikeuskäytäntöä muodostuu </a:t>
            </a:r>
            <a:r>
              <a:rPr lang="fi-FI" sz="2400" dirty="0" err="1" smtClean="0"/>
              <a:t>KV-lainkäyttöelimissä</a:t>
            </a:r>
            <a:r>
              <a:rPr lang="fi-FI" sz="2400" dirty="0" smtClean="0"/>
              <a:t>, kuten </a:t>
            </a:r>
            <a:r>
              <a:rPr lang="fi-FI" sz="2400" dirty="0" err="1" smtClean="0"/>
              <a:t>EIOTI:ssa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- velvoittavuus vahvaa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Kansallinen oikeuskäytäntö: </a:t>
            </a:r>
            <a:r>
              <a:rPr lang="fi-FI" sz="2400" dirty="0" err="1" smtClean="0"/>
              <a:t>HaO</a:t>
            </a:r>
            <a:r>
              <a:rPr lang="fi-FI" sz="2400" dirty="0" smtClean="0"/>
              <a:t>, KHO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Lainvalmisteluasiakirjat (mietinnöt, </a:t>
            </a:r>
            <a:r>
              <a:rPr lang="fi-FI" sz="2400" dirty="0" err="1" smtClean="0"/>
              <a:t>HE:t</a:t>
            </a:r>
            <a:r>
              <a:rPr lang="fi-FI" sz="2400" dirty="0" smtClean="0"/>
              <a:t>) 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Virallislähteet velvoittavat henkilöstöä ja hallintoelimiä</a:t>
            </a:r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9567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HALLINTOTOIMINNAN ARVOT JA PERIAATTEET s. 135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Perustuu eurooppalaisiin arvoihin jotka määritellään EU:n ja Euroopan neuvoston perustavissa asiakirjoissa</a:t>
            </a:r>
          </a:p>
          <a:p>
            <a:r>
              <a:rPr lang="fi-FI" sz="1800" dirty="0" smtClean="0"/>
              <a:t>Arvoja täsmennetty myös eurooppalaisten tuomioistuinten oikeuskäytännössä</a:t>
            </a:r>
          </a:p>
          <a:p>
            <a:r>
              <a:rPr lang="fi-FI" sz="1800" dirty="0" smtClean="0"/>
              <a:t>Hallinnon toimintaa ohjaavaa vaikutusta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Euroopan unionin arvot SEU 2 artiklassa: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ihmisarvon kunnioittaminen, vapaus, kansanvalta, tasa-arvo, oikeusvaltio ja </a:t>
            </a:r>
          </a:p>
          <a:p>
            <a:pPr marL="0" indent="0">
              <a:buNone/>
            </a:pPr>
            <a:r>
              <a:rPr lang="fi-FI" sz="1800" dirty="0" smtClean="0"/>
              <a:t>	ihmisoikeuksien kunnioitus</a:t>
            </a:r>
          </a:p>
          <a:p>
            <a:pPr>
              <a:buFont typeface="Arial" charset="0"/>
              <a:buChar char="•"/>
            </a:pPr>
            <a:r>
              <a:rPr lang="fi-FI" sz="1800" dirty="0" smtClean="0"/>
              <a:t>Neuvoston jäsenvaltioiden hyväksyttävä laillisuusperiaate ja </a:t>
            </a:r>
            <a:r>
              <a:rPr lang="fi-FI" sz="1800" dirty="0" err="1" smtClean="0"/>
              <a:t>ihmisoikedet</a:t>
            </a:r>
            <a:r>
              <a:rPr lang="fi-FI" sz="1800" dirty="0" smtClean="0"/>
              <a:t> ja vapausoikeudet</a:t>
            </a:r>
          </a:p>
          <a:p>
            <a:pPr>
              <a:buFont typeface="Arial" charset="0"/>
              <a:buChar char="•"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Perustuslakiin sisältyvät arvot: kuten hallintotoiminnan lainalaisuus, lakisidonnaisuus, julkisuus, puolueettomuus…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3569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HALLINNON LAINALAISUUS JA LAKISIDONNAISUUS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Kuuluu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keskeisiin lähtökohtiin, EU:n perusoikeuskirjan mukaan unioni rakentuu kansanvallan ja oikeusvaltion periaatteille</a:t>
            </a:r>
          </a:p>
          <a:p>
            <a:r>
              <a:rPr lang="fi-FI" sz="1800" dirty="0" smtClean="0"/>
              <a:t>Kirjattu </a:t>
            </a:r>
            <a:r>
              <a:rPr lang="fi-FI" sz="1800" dirty="0" err="1" smtClean="0"/>
              <a:t>IO-sopimukseen</a:t>
            </a:r>
            <a:endParaRPr lang="fi-FI" sz="1800" dirty="0" smtClean="0"/>
          </a:p>
          <a:p>
            <a:r>
              <a:rPr lang="fi-FI" sz="1800" dirty="0" smtClean="0"/>
              <a:t>Hallinnon lainalaisuuden keskeisen osan muodostaa lakisidonnaisuuden </a:t>
            </a:r>
            <a:r>
              <a:rPr lang="fi-FI" sz="1800" dirty="0" err="1" smtClean="0"/>
              <a:t>p.a</a:t>
            </a:r>
            <a:r>
              <a:rPr lang="fi-FI" sz="1800" dirty="0" smtClean="0"/>
              <a:t> ja lainalaisuuden </a:t>
            </a:r>
            <a:r>
              <a:rPr lang="fi-FI" sz="1800" dirty="0" err="1" smtClean="0"/>
              <a:t>p.a</a:t>
            </a:r>
            <a:r>
              <a:rPr lang="fi-FI" sz="1800" dirty="0" smtClean="0"/>
              <a:t>.</a:t>
            </a:r>
            <a:endParaRPr lang="fi-FI" sz="1400" dirty="0" smtClean="0"/>
          </a:p>
          <a:p>
            <a:pPr marL="0" indent="0">
              <a:buNone/>
            </a:pPr>
            <a:r>
              <a:rPr lang="fi-FI" sz="1400" dirty="0"/>
              <a:t>	</a:t>
            </a:r>
            <a:r>
              <a:rPr lang="fi-FI" sz="1600" dirty="0" smtClean="0"/>
              <a:t>- julkisen vallan käytön tulee perustua lakiin. Kaikessa julkisessa toiminnassa on 	noudatettava tarkoin lakia</a:t>
            </a:r>
          </a:p>
          <a:p>
            <a:pPr marL="0" indent="0">
              <a:buNone/>
            </a:pPr>
            <a:r>
              <a:rPr lang="fi-FI" sz="1600" dirty="0" smtClean="0"/>
              <a:t>	- taustalla </a:t>
            </a:r>
            <a:r>
              <a:rPr lang="fi-FI" sz="1600" dirty="0" err="1" smtClean="0"/>
              <a:t>kansanvaltaisuusp.a</a:t>
            </a:r>
            <a:r>
              <a:rPr lang="fi-FI" sz="1600" dirty="0" smtClean="0"/>
              <a:t>: valtiovalta kuuluu kansalle, jota edustaa eduskunta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	- </a:t>
            </a:r>
            <a:r>
              <a:rPr lang="fi-FI" sz="1600" dirty="0" err="1" smtClean="0"/>
              <a:t>vir.om</a:t>
            </a:r>
            <a:r>
              <a:rPr lang="fi-FI" sz="1600" dirty="0" smtClean="0"/>
              <a:t>. Voi tehdä julkisenvallan käyttöä sisältäviä päätöksiä tai käyttää toiminnassaan 	julkista valtaa vain jos sille on laissa määritelty toimivaltaa</a:t>
            </a:r>
          </a:p>
          <a:p>
            <a:pPr marL="0" indent="0">
              <a:buNone/>
            </a:pPr>
            <a:endParaRPr lang="fi-FI" sz="16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Julkisen vallan käyttämisellä tarkoitetaan viranomaisen tekemiä yksityisten oikeuksiin ja velvollisuuksiin </a:t>
            </a:r>
            <a:r>
              <a:rPr lang="fi-FI" sz="2000" dirty="0" err="1" smtClean="0"/>
              <a:t>välitt</a:t>
            </a:r>
            <a:r>
              <a:rPr lang="fi-FI" sz="2000" dirty="0" smtClean="0"/>
              <a:t>. </a:t>
            </a:r>
            <a:r>
              <a:rPr lang="fi-FI" sz="2000" dirty="0"/>
              <a:t>v</a:t>
            </a:r>
            <a:r>
              <a:rPr lang="fi-FI" sz="2000" dirty="0" smtClean="0"/>
              <a:t>aikuttavia päätöksiä !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Julkisuus ja tehokas oikeusturva auttaa valvomaan lainalaisuutta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914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JULKISUUSPERIAATE s. 143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err="1" smtClean="0"/>
              <a:t>Julkispuusp.a:n</a:t>
            </a:r>
            <a:r>
              <a:rPr lang="fi-FI" sz="1800" dirty="0" smtClean="0"/>
              <a:t> mukaan jokaisella on oikeus saada luotettavaa tietoa julkisesta vallankäytöstä ja </a:t>
            </a:r>
            <a:r>
              <a:rPr lang="fi-FI" sz="1800" dirty="0" err="1" smtClean="0"/>
              <a:t>vir.omaisten</a:t>
            </a:r>
            <a:r>
              <a:rPr lang="fi-FI" sz="1800" dirty="0" smtClean="0"/>
              <a:t> toiminnasta</a:t>
            </a:r>
          </a:p>
          <a:p>
            <a:r>
              <a:rPr lang="fi-FI" sz="1800" dirty="0" smtClean="0"/>
              <a:t>Asiakirjajulkisuus lähtökohtana</a:t>
            </a:r>
          </a:p>
          <a:p>
            <a:r>
              <a:rPr lang="fi-FI" sz="1800" dirty="0" err="1" smtClean="0"/>
              <a:t>Julkisuusp.a</a:t>
            </a:r>
            <a:r>
              <a:rPr lang="fi-FI" sz="1800" dirty="0" smtClean="0"/>
              <a:t> kohdistuu viranomaisella olevaan tietoon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5930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ea typeface="+mn-ea"/>
                <a:cs typeface="+mn-cs"/>
              </a:rPr>
              <a:t>HALLINNON OIKEUSPERIAATTEET: </a:t>
            </a:r>
            <a:br>
              <a:rPr lang="fi-FI" sz="1800" dirty="0">
                <a:solidFill>
                  <a:prstClr val="black"/>
                </a:solidFill>
                <a:ea typeface="+mn-ea"/>
                <a:cs typeface="+mn-cs"/>
              </a:rPr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lvl="0">
              <a:buFontTx/>
              <a:buChar char="-"/>
            </a:pPr>
            <a:r>
              <a:rPr lang="fi-FI" sz="1800" dirty="0" smtClean="0">
                <a:solidFill>
                  <a:prstClr val="black"/>
                </a:solidFill>
              </a:rPr>
              <a:t>julkisuus</a:t>
            </a:r>
            <a:r>
              <a:rPr lang="fi-FI" sz="1800" dirty="0">
                <a:solidFill>
                  <a:prstClr val="black"/>
                </a:solidFill>
              </a:rPr>
              <a:t>, hyvän hallinnon </a:t>
            </a:r>
            <a:r>
              <a:rPr lang="fi-FI" sz="1800" dirty="0" err="1">
                <a:solidFill>
                  <a:prstClr val="black"/>
                </a:solidFill>
              </a:rPr>
              <a:t>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r>
              <a:rPr lang="fi-FI" sz="1800" dirty="0" err="1">
                <a:solidFill>
                  <a:prstClr val="black"/>
                </a:solidFill>
              </a:rPr>
              <a:t>kuulemisp.a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endParaRPr lang="fi-FI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>
                <a:solidFill>
                  <a:prstClr val="black"/>
                </a:solidFill>
              </a:rPr>
              <a:t>yhdenvertaisuusp.a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r>
              <a:rPr lang="fi-FI" sz="1800" dirty="0" smtClean="0">
                <a:solidFill>
                  <a:prstClr val="black"/>
                </a:solidFill>
              </a:rPr>
              <a:t>tasapuolisuus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(syrjintäkielto) 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>
                <a:solidFill>
                  <a:prstClr val="black"/>
                </a:solidFill>
              </a:rPr>
              <a:t>tarkoitussidonnaisuuden </a:t>
            </a:r>
            <a:r>
              <a:rPr lang="fi-FI" sz="1800" dirty="0" err="1">
                <a:solidFill>
                  <a:prstClr val="black"/>
                </a:solidFill>
              </a:rPr>
              <a:t>pa</a:t>
            </a:r>
            <a:r>
              <a:rPr lang="fi-FI" sz="1800" dirty="0">
                <a:solidFill>
                  <a:prstClr val="black"/>
                </a:solidFill>
              </a:rPr>
              <a:t> (</a:t>
            </a:r>
            <a:r>
              <a:rPr lang="fi-FI" sz="1800" dirty="0" err="1">
                <a:solidFill>
                  <a:prstClr val="black"/>
                </a:solidFill>
              </a:rPr>
              <a:t>vir.omaisen</a:t>
            </a:r>
            <a:r>
              <a:rPr lang="fi-FI" sz="1800" dirty="0">
                <a:solidFill>
                  <a:prstClr val="black"/>
                </a:solidFill>
              </a:rPr>
              <a:t> käytettävä toimivaltaansa vain lain mukaisiin hyväksyttäviin </a:t>
            </a:r>
            <a:r>
              <a:rPr lang="fi-FI" sz="1800" dirty="0" smtClean="0">
                <a:solidFill>
                  <a:prstClr val="black"/>
                </a:solidFill>
              </a:rPr>
              <a:t>tarkoituksiin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>
                <a:solidFill>
                  <a:prstClr val="black"/>
                </a:solidFill>
              </a:rPr>
              <a:t>Puolueettomuus (toiminta ja päätöksenteko ei saa perustua </a:t>
            </a:r>
            <a:r>
              <a:rPr lang="fi-FI" sz="1800" dirty="0" err="1">
                <a:solidFill>
                  <a:prstClr val="black"/>
                </a:solidFill>
              </a:rPr>
              <a:t>epäasiall</a:t>
            </a:r>
            <a:r>
              <a:rPr lang="fi-FI" sz="1800" dirty="0">
                <a:solidFill>
                  <a:prstClr val="black"/>
                </a:solidFill>
              </a:rPr>
              <a:t>. ja hallintotoiminnalle vieraisiin perusteisiin</a:t>
            </a:r>
            <a:r>
              <a:rPr lang="fi-FI" sz="18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smtClean="0">
                <a:solidFill>
                  <a:prstClr val="black"/>
                </a:solidFill>
              </a:rPr>
              <a:t>Riippumattomuus (</a:t>
            </a:r>
            <a:r>
              <a:rPr lang="fi-FI" sz="1800" dirty="0" err="1" smtClean="0">
                <a:solidFill>
                  <a:prstClr val="black"/>
                </a:solidFill>
              </a:rPr>
              <a:t>vir.omaistenitsenäisyys</a:t>
            </a:r>
            <a:r>
              <a:rPr lang="fi-FI" sz="18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 smtClean="0">
                <a:solidFill>
                  <a:prstClr val="black"/>
                </a:solidFill>
              </a:rPr>
              <a:t>suhteellisuusp.a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</a:t>
            </a:r>
            <a:r>
              <a:rPr lang="fi-FI" sz="1800" dirty="0" err="1" smtClean="0">
                <a:solidFill>
                  <a:prstClr val="black"/>
                </a:solidFill>
              </a:rPr>
              <a:t>vir.omaisten</a:t>
            </a:r>
            <a:r>
              <a:rPr lang="fi-FI" sz="1800" dirty="0" smtClean="0">
                <a:solidFill>
                  <a:prstClr val="black"/>
                </a:solidFill>
              </a:rPr>
              <a:t> </a:t>
            </a:r>
            <a:r>
              <a:rPr lang="fi-FI" sz="1800" dirty="0">
                <a:solidFill>
                  <a:prstClr val="black"/>
                </a:solidFill>
              </a:rPr>
              <a:t>toimien oltava oikeassa suhteessa tavoiteltuun päämäärään </a:t>
            </a:r>
            <a:r>
              <a:rPr lang="fi-FI" sz="1800" dirty="0" smtClean="0">
                <a:solidFill>
                  <a:prstClr val="black"/>
                </a:solidFill>
              </a:rPr>
              <a:t>nähden)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 smtClean="0">
                <a:solidFill>
                  <a:prstClr val="black"/>
                </a:solidFill>
              </a:rPr>
              <a:t>luottamuksensuojap.a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</a:t>
            </a:r>
            <a:r>
              <a:rPr lang="fi-FI" sz="1800" dirty="0" err="1" smtClean="0">
                <a:solidFill>
                  <a:prstClr val="black"/>
                </a:solidFill>
              </a:rPr>
              <a:t>vir.omaisten</a:t>
            </a:r>
            <a:r>
              <a:rPr lang="fi-FI" sz="1800" dirty="0" smtClean="0">
                <a:solidFill>
                  <a:prstClr val="black"/>
                </a:solidFill>
              </a:rPr>
              <a:t> toimien on suojattava oikeusjärjestyksenperusteella oikeutettuja odotuksia)</a:t>
            </a:r>
            <a:endParaRPr lang="fi-FI" sz="1800" dirty="0">
              <a:solidFill>
                <a:prstClr val="black"/>
              </a:solidFill>
            </a:endParaRP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125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000" dirty="0" smtClean="0"/>
              <a:t>s. 166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Hallinnon palveluperiaate (hallinto järjestettävä niin että asiakas saa asianmukaisesti hallinnon palveluita)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6907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JULKISHALLINNON TEHTÄVÄT JA TOIMINTA s. 173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124 §: julkisten hallintotehtävien hoitaminen kuuluu viranomaisille</a:t>
            </a:r>
          </a:p>
          <a:p>
            <a:r>
              <a:rPr lang="fi-FI" sz="2000" dirty="0" smtClean="0"/>
              <a:t>Hallintotoimi = </a:t>
            </a:r>
            <a:r>
              <a:rPr lang="fi-FI" sz="2000" dirty="0" err="1" smtClean="0"/>
              <a:t>hall.vir.omaisen</a:t>
            </a:r>
            <a:r>
              <a:rPr lang="fi-FI" sz="2000" dirty="0" smtClean="0"/>
              <a:t> toiminta yksittäistapauksessa, lainsäädännön soveltaminen konkreettisesti ja yksipuolisesti</a:t>
            </a:r>
          </a:p>
          <a:p>
            <a:r>
              <a:rPr lang="fi-FI" sz="2000" dirty="0" smtClean="0"/>
              <a:t>Hallintopäätös = hallintoasiassa tehty ratkaisu</a:t>
            </a:r>
          </a:p>
          <a:p>
            <a:r>
              <a:rPr lang="fi-FI" sz="2000" dirty="0" smtClean="0"/>
              <a:t>Hallinnolliset sanktiot (s. 193)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pysäköintivirhemaksu, tarkastusmaksut, ym..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Muut hallinnolliset seuraamukset: kiellot, velvoitteet, rajoitukset</a:t>
            </a:r>
          </a:p>
          <a:p>
            <a:pPr>
              <a:buFont typeface="Arial" charset="0"/>
              <a:buChar char="•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HALLINTOSOPIMUS (s. 200) 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</a:t>
            </a:r>
            <a:r>
              <a:rPr lang="fi-FI" sz="2000" dirty="0" err="1" smtClean="0"/>
              <a:t>vir.omaisen</a:t>
            </a:r>
            <a:r>
              <a:rPr lang="fi-FI" sz="2000" dirty="0" smtClean="0"/>
              <a:t> toimivaltaan kuuluva sopimus julkisenhallintotehtävän 	hoitamisesta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9471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541  HALLINTOPÄÄTÖKSENLAINVOIMA, OIKEUSVOIMA JA PÄTEVYYS</a:t>
            </a:r>
            <a:endParaRPr lang="fi-FI" sz="16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Määrittää päätösten oikeudellista asemaa, pysyvyyttä, pätevyyttä</a:t>
            </a:r>
          </a:p>
          <a:p>
            <a:r>
              <a:rPr lang="fi-FI" sz="1800" dirty="0" smtClean="0"/>
              <a:t>Ei lainsäädäntöä, perustuu </a:t>
            </a:r>
            <a:r>
              <a:rPr lang="fi-FI" sz="1800" dirty="0" err="1" smtClean="0"/>
              <a:t>oikeudell</a:t>
            </a:r>
            <a:r>
              <a:rPr lang="fi-FI" sz="1800" dirty="0" smtClean="0"/>
              <a:t>. Tulkintaan</a:t>
            </a:r>
          </a:p>
          <a:p>
            <a:r>
              <a:rPr lang="fi-FI" sz="1800" dirty="0" smtClean="0"/>
              <a:t>Tukee oikeusvarmuutta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2000" b="1" dirty="0" smtClean="0"/>
              <a:t>HALLINTOPÄÄTÖKSEN LAINVOIMA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= päätöksen lopullisuus, viranomainen ei voi muuttaa päätöstä</a:t>
            </a:r>
          </a:p>
          <a:p>
            <a:pPr>
              <a:buFontTx/>
              <a:buChar char="-"/>
            </a:pPr>
            <a:r>
              <a:rPr lang="fi-FI" sz="1800" dirty="0" smtClean="0"/>
              <a:t>On edellytys täytäntöönpanolle</a:t>
            </a:r>
          </a:p>
          <a:p>
            <a:pPr>
              <a:buFontTx/>
              <a:buChar char="-"/>
            </a:pPr>
            <a:r>
              <a:rPr lang="fi-FI" sz="1800" dirty="0" smtClean="0"/>
              <a:t>Lainvoimainen kun ei saa hakea enää muutosta</a:t>
            </a:r>
          </a:p>
          <a:p>
            <a:pPr>
              <a:buFontTx/>
              <a:buChar char="-"/>
            </a:pPr>
            <a:r>
              <a:rPr lang="fi-FI" sz="1800" dirty="0" smtClean="0"/>
              <a:t>Lainvoimaiseen päätökseen voi kohdistaa virheenkorjaamismenettelyjä 5 v kuluessa</a:t>
            </a:r>
          </a:p>
          <a:p>
            <a:pPr>
              <a:buFontTx/>
              <a:buChar char="-"/>
            </a:pPr>
            <a:r>
              <a:rPr lang="fi-FI" sz="1800" dirty="0" smtClean="0"/>
              <a:t>Purkaminen mahdollista ylimääräisen muutoksenhaun kautta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endParaRPr lang="fi-FI" sz="1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465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543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 smtClean="0"/>
              <a:t>HALLINTOPÄÄTÖKSEN OIKEUSVOIMA</a:t>
            </a:r>
          </a:p>
          <a:p>
            <a:pPr marL="0" indent="0">
              <a:buNone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err="1" smtClean="0"/>
              <a:t>Res</a:t>
            </a:r>
            <a:r>
              <a:rPr lang="fi-FI" sz="1800" dirty="0" smtClean="0"/>
              <a:t> </a:t>
            </a:r>
            <a:r>
              <a:rPr lang="fi-FI" sz="1800" dirty="0" err="1" smtClean="0"/>
              <a:t>judicata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= päätöksen lopullisuus, pysyvyys, sitovuus</a:t>
            </a:r>
          </a:p>
          <a:p>
            <a:pPr>
              <a:buFontTx/>
              <a:buChar char="-"/>
            </a:pPr>
            <a:r>
              <a:rPr lang="fi-FI" sz="1800" dirty="0" smtClean="0"/>
              <a:t>Pysyvyys: </a:t>
            </a:r>
            <a:r>
              <a:rPr lang="fi-FI" sz="1800" dirty="0" err="1" smtClean="0"/>
              <a:t>Virom</a:t>
            </a:r>
            <a:r>
              <a:rPr lang="fi-FI" sz="1800" dirty="0" smtClean="0"/>
              <a:t> ei voi yksipuolisesti ottaa päätöksellä ratkaistua asiaa uudelleen käsiteltäväksi ilman nimenomaista toimivaltasäännöstä</a:t>
            </a:r>
          </a:p>
          <a:p>
            <a:pPr>
              <a:buFontTx/>
              <a:buChar char="-"/>
            </a:pPr>
            <a:r>
              <a:rPr lang="fi-FI" sz="1800" dirty="0" smtClean="0"/>
              <a:t>Sitovuus: kohdistuu viranomaisten muihin päätöksiin</a:t>
            </a:r>
          </a:p>
          <a:p>
            <a:pPr>
              <a:buFontTx/>
              <a:buChar char="-"/>
            </a:pPr>
            <a:r>
              <a:rPr lang="fi-FI" sz="1800" dirty="0" smtClean="0"/>
              <a:t>Oikeusvoimaista hallintopäätöstä ei voi enää muuttaa ja se on otettava huomioon muussa päätöksenteossa</a:t>
            </a:r>
          </a:p>
          <a:p>
            <a:pPr>
              <a:buFontTx/>
              <a:buChar char="-"/>
            </a:pPr>
            <a:r>
              <a:rPr lang="fi-FI" sz="1800" dirty="0" smtClean="0"/>
              <a:t>Vahvistaa oikeusvarmuutta ja ennakoitavuutta</a:t>
            </a:r>
          </a:p>
          <a:p>
            <a:pPr>
              <a:buFontTx/>
              <a:buChar char="-"/>
            </a:pPr>
            <a:r>
              <a:rPr lang="fi-FI" sz="1800" dirty="0" smtClean="0"/>
              <a:t>Edellyttää, että päätös annettu tiedoksi </a:t>
            </a:r>
            <a:r>
              <a:rPr lang="fi-FI" sz="1800" dirty="0" err="1" smtClean="0"/>
              <a:t>asos:ille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Koskee vain lopputulosta, perustelut ei saa oikeusvoimaa</a:t>
            </a:r>
          </a:p>
          <a:p>
            <a:pPr>
              <a:buFontTx/>
              <a:buChar char="-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719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52 	Hallinto-oikeustiede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Hallinto-oikeuden yleisten oppien keskeisintä aluetta ovat viranomaisten toimivaltaa, hallintomenettelyä, päätöksentekoa, ja oikeusturvaa koskevat näkökohdat ja sääntelyt</a:t>
            </a:r>
          </a:p>
          <a:p>
            <a:r>
              <a:rPr lang="fi-FI" sz="2000" dirty="0" smtClean="0"/>
              <a:t>Kansalais- ja asiakasnäkökulma korostunut</a:t>
            </a:r>
          </a:p>
          <a:p>
            <a:r>
              <a:rPr lang="fi-FI" sz="2000" dirty="0" smtClean="0"/>
              <a:t>Hallinnon lainalaisuus: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oikeusvaltion keskeinen periaate on hallinnon lainalaisuus 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= </a:t>
            </a:r>
            <a:r>
              <a:rPr lang="fi-FI" sz="2000" dirty="0" err="1" smtClean="0"/>
              <a:t>rule</a:t>
            </a:r>
            <a:r>
              <a:rPr lang="fi-FI" sz="2000" dirty="0" smtClean="0"/>
              <a:t> of </a:t>
            </a:r>
            <a:r>
              <a:rPr lang="fi-FI" sz="2000" dirty="0" err="1" smtClean="0"/>
              <a:t>law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lakisidonnaisuuden vaatimus tarkoittaa, että viranomaisten on 	noudatettava </a:t>
            </a:r>
            <a:r>
              <a:rPr lang="fi-FI" sz="2000" dirty="0" err="1" smtClean="0"/>
              <a:t>voim</a:t>
            </a:r>
            <a:r>
              <a:rPr lang="fi-FI" sz="2000" dirty="0" smtClean="0"/>
              <a:t>. </a:t>
            </a:r>
            <a:r>
              <a:rPr lang="fi-FI" sz="2000" dirty="0"/>
              <a:t>o</a:t>
            </a:r>
            <a:r>
              <a:rPr lang="fi-FI" sz="2000" dirty="0" smtClean="0"/>
              <a:t>levia oikeusnormeja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Lainalaisuus sisältää lakisidonnaisuuden </a:t>
            </a:r>
            <a:r>
              <a:rPr lang="fi-FI" sz="2000" dirty="0" err="1" smtClean="0"/>
              <a:t>p.a:een</a:t>
            </a:r>
            <a:r>
              <a:rPr lang="fi-FI" sz="2000" dirty="0" smtClean="0"/>
              <a:t>: julkishallinnon on aina voitava perustaa toimintansa laissa määriteltyyn toimivaltasäännökseen mikäli puututaan kansalaisen oikeuksiin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Oikeusvaltiossa ”yhden ainoan oikean ratkaisun periaate” + ennakoitavuus</a:t>
            </a:r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09928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548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 smtClean="0"/>
              <a:t>HALLINTOPÄÄTÖKSEN PÄTEVYYS</a:t>
            </a:r>
          </a:p>
          <a:p>
            <a:pPr marL="0" indent="0">
              <a:buNone/>
            </a:pPr>
            <a:endParaRPr lang="fi-FI" sz="2000" b="1" dirty="0" smtClean="0"/>
          </a:p>
          <a:p>
            <a:pPr>
              <a:buFontTx/>
              <a:buChar char="-"/>
            </a:pPr>
            <a:r>
              <a:rPr lang="fi-FI" sz="2000" dirty="0" err="1" smtClean="0"/>
              <a:t>Hallpäätös</a:t>
            </a:r>
            <a:r>
              <a:rPr lang="fi-FI" sz="2000" dirty="0" smtClean="0"/>
              <a:t> on pätevä kun sen on tehnyt oikea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Toimivaltansa puitteissa, asianmukaista menettelyä noudattaen ja paikkaansa pitävien tosiasioiden perusteella</a:t>
            </a:r>
          </a:p>
          <a:p>
            <a:pPr>
              <a:buFontTx/>
              <a:buChar char="-"/>
            </a:pPr>
            <a:r>
              <a:rPr lang="fi-FI" sz="2000" dirty="0" smtClean="0"/>
              <a:t>Virheeseen on vedottava, ei aiheuta automaattisesti pätemättömyyttä</a:t>
            </a:r>
          </a:p>
          <a:p>
            <a:pPr>
              <a:buFontTx/>
              <a:buChar char="-"/>
            </a:pPr>
            <a:r>
              <a:rPr lang="fi-FI" sz="2000" dirty="0" smtClean="0"/>
              <a:t>Pätemättömyysperusteet: toimivallan puuttuminen tai </a:t>
            </a:r>
            <a:r>
              <a:rPr lang="fi-FI" sz="2000" dirty="0" err="1" smtClean="0"/>
              <a:t>ylittäm</a:t>
            </a:r>
            <a:r>
              <a:rPr lang="fi-FI" sz="2000" dirty="0" smtClean="0"/>
              <a:t>., hallintotoimen sisällöllinen lainvastaisuus, menettelyvirhe, päätöksen perustuminen virheellisiin tietoihin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Päätös voidaan kumota, korjata tai se on mitätön</a:t>
            </a:r>
          </a:p>
          <a:p>
            <a:pPr>
              <a:buFontTx/>
              <a:buChar char="-"/>
            </a:pPr>
            <a:r>
              <a:rPr lang="fi-FI" sz="2000" dirty="0" smtClean="0"/>
              <a:t>Harvoin itsestään mitätön, perusteeseen vedottava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702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557 </a:t>
            </a:r>
            <a:br>
              <a:rPr lang="fi-FI" sz="1800" dirty="0" smtClean="0"/>
            </a:br>
            <a:r>
              <a:rPr lang="fi-FI" sz="1800" dirty="0" smtClean="0"/>
              <a:t>HALLINTOPÄÄTÖKSEN TÄYTÄNTÖÖNPANO JA HALLINTOPAKKO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Päätösten toteuttaminen mahdollista vasta kun päätös on täytäntöönpanokelpoinen</a:t>
            </a:r>
          </a:p>
          <a:p>
            <a:r>
              <a:rPr lang="fi-FI" sz="1800" dirty="0" smtClean="0"/>
              <a:t>Edellytyksenä että päätös on valmis, sisältää </a:t>
            </a:r>
            <a:r>
              <a:rPr lang="fi-FI" sz="1800" dirty="0" err="1" smtClean="0"/>
              <a:t>lopull</a:t>
            </a:r>
            <a:r>
              <a:rPr lang="fi-FI" sz="1800" dirty="0" smtClean="0"/>
              <a:t>. asiaratkaisun</a:t>
            </a:r>
            <a:r>
              <a:rPr lang="fi-FI" sz="1800" dirty="0"/>
              <a:t> </a:t>
            </a:r>
            <a:r>
              <a:rPr lang="fi-FI" sz="1800" dirty="0" smtClean="0"/>
              <a:t>ja annettu tiedoksi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Positiivinen ja negatiivinen täytäntöönpanomääräys:</a:t>
            </a:r>
          </a:p>
          <a:p>
            <a:pPr marL="0" indent="0">
              <a:buNone/>
            </a:pPr>
            <a:r>
              <a:rPr lang="fi-FI" sz="1800" dirty="0" smtClean="0"/>
              <a:t>Kielletään täytäntöönpano, tai sallitaan vaikka päätös ei ole lopullinen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Päätöksen välitön täytäntöönpano: HLL 31 § lainvoimaa vailla oleva päätös saadaan laittaa täytäntöön vain jos</a:t>
            </a:r>
          </a:p>
          <a:p>
            <a:pPr>
              <a:buFontTx/>
              <a:buChar char="-"/>
            </a:pPr>
            <a:r>
              <a:rPr lang="fi-FI" sz="1800" dirty="0" smtClean="0"/>
              <a:t>Välitön </a:t>
            </a:r>
            <a:r>
              <a:rPr lang="fi-FI" sz="1800" dirty="0" err="1" smtClean="0"/>
              <a:t>täytpano</a:t>
            </a:r>
            <a:r>
              <a:rPr lang="fi-FI" sz="1800" dirty="0" smtClean="0"/>
              <a:t> perustuu lakiin</a:t>
            </a:r>
          </a:p>
          <a:p>
            <a:pPr>
              <a:buFontTx/>
              <a:buChar char="-"/>
            </a:pPr>
            <a:r>
              <a:rPr lang="fi-FI" sz="1800" dirty="0" smtClean="0"/>
              <a:t>Päätös heti </a:t>
            </a:r>
            <a:r>
              <a:rPr lang="fi-FI" sz="1800" dirty="0" err="1" smtClean="0"/>
              <a:t>täyt.pantavissa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Ei voida lykätä yleisen edun vuoksi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smtClean="0"/>
              <a:t>Hallinnolliset </a:t>
            </a:r>
            <a:r>
              <a:rPr lang="fi-FI" sz="1800" dirty="0" err="1" smtClean="0"/>
              <a:t>täyt.panokeinot</a:t>
            </a:r>
            <a:r>
              <a:rPr lang="fi-FI" sz="1800" dirty="0" smtClean="0"/>
              <a:t> ja hallintopakko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0413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591  JULKISUUS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Julkisuusperiaate, </a:t>
            </a:r>
            <a:r>
              <a:rPr lang="fi-FI" sz="2000" dirty="0" err="1" smtClean="0"/>
              <a:t>PeL</a:t>
            </a:r>
            <a:r>
              <a:rPr lang="fi-FI" sz="2000" dirty="0" smtClean="0"/>
              <a:t> 12 §</a:t>
            </a:r>
          </a:p>
          <a:p>
            <a:r>
              <a:rPr lang="fi-FI" sz="2000" dirty="0" smtClean="0"/>
              <a:t>Vastakohta </a:t>
            </a:r>
            <a:r>
              <a:rPr lang="fi-FI" sz="2000" dirty="0" err="1" smtClean="0"/>
              <a:t>salassapitop.a</a:t>
            </a:r>
            <a:r>
              <a:rPr lang="fi-FI" sz="2000" dirty="0" smtClean="0"/>
              <a:t>; salaisia vain erityisellä perusteella</a:t>
            </a:r>
          </a:p>
          <a:p>
            <a:r>
              <a:rPr lang="fi-FI" sz="2000" dirty="0" smtClean="0"/>
              <a:t>Julkisuuden keskeiset tehtävät:</a:t>
            </a:r>
          </a:p>
          <a:p>
            <a:pPr>
              <a:buFontTx/>
              <a:buChar char="-"/>
            </a:pPr>
            <a:r>
              <a:rPr lang="fi-FI" sz="2000" dirty="0" smtClean="0"/>
              <a:t>Oikeusvarmuus ja oikeusturva, osallistumisen ja vaikuttamisen  mahdollistuminen, valvonnan ja vastuun toteutuminen, avoimen ja hyvän hallinnon edistäminen, sananvapaus, viranomaistoiminnan legitimiteetin vahvistuminen, julkisten tietovarantojen hyödyntäminen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Kohdistuu viranomaisella olevaan tallennettuun tietoon eli asiakirjaan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Julkisuusperiaatteen toteutuminen:</a:t>
            </a:r>
          </a:p>
          <a:p>
            <a:pPr marL="0" indent="0">
              <a:buNone/>
            </a:pPr>
            <a:r>
              <a:rPr lang="fi-FI" sz="2000" dirty="0" smtClean="0"/>
              <a:t>	Asiakirjojen ja tallenteiden julkisuus, käsittelyn julkisuus, 	tiedottaminen ja hyvä hallinto</a:t>
            </a:r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6836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600</a:t>
            </a:r>
            <a:br>
              <a:rPr lang="fi-FI" sz="1800" dirty="0" smtClean="0"/>
            </a:br>
            <a:r>
              <a:rPr lang="fi-FI" sz="1800" dirty="0" smtClean="0"/>
              <a:t> JULKISUUS PERUSOIKEUTENA JA IHMISOIKEUTENA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EU:n perusoikeuskirjan 42 </a:t>
            </a:r>
            <a:r>
              <a:rPr lang="fi-FI" sz="1800" dirty="0" err="1" smtClean="0"/>
              <a:t>art</a:t>
            </a:r>
            <a:endParaRPr lang="fi-FI" sz="1800" dirty="0" smtClean="0"/>
          </a:p>
          <a:p>
            <a:r>
              <a:rPr lang="fi-FI" sz="1800" dirty="0" smtClean="0"/>
              <a:t>Sananvapaus = ihmisoikeus</a:t>
            </a:r>
          </a:p>
          <a:p>
            <a:r>
              <a:rPr lang="fi-FI" sz="1800" dirty="0" err="1" smtClean="0"/>
              <a:t>KP-sopimus</a:t>
            </a:r>
            <a:endParaRPr lang="fi-FI" sz="1800" dirty="0" smtClean="0"/>
          </a:p>
          <a:p>
            <a:r>
              <a:rPr lang="fi-FI" sz="1800" dirty="0" smtClean="0"/>
              <a:t>Yksityiselämän ja yksityisyyden suoja</a:t>
            </a:r>
          </a:p>
          <a:p>
            <a:r>
              <a:rPr lang="fi-FI" sz="1800" dirty="0" smtClean="0"/>
              <a:t>Julkisuuslaki = laki viranomaisten toiminnan julkisuudesta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296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841</a:t>
            </a:r>
            <a:br>
              <a:rPr lang="fi-FI" sz="2000" dirty="0" smtClean="0"/>
            </a:br>
            <a:r>
              <a:rPr lang="fi-FI" sz="2000" dirty="0" smtClean="0"/>
              <a:t>VALITUS HALLINTOTUOMIOISTUIMEEN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Valitusoikeus perusoikeus, </a:t>
            </a:r>
            <a:r>
              <a:rPr lang="fi-FI" sz="2000" dirty="0" err="1" smtClean="0"/>
              <a:t>PeL</a:t>
            </a:r>
            <a:r>
              <a:rPr lang="fi-FI" sz="2000" dirty="0" smtClean="0"/>
              <a:t> 21 §, EIOS 6 </a:t>
            </a:r>
            <a:r>
              <a:rPr lang="fi-FI" sz="2000" dirty="0" err="1" smtClean="0"/>
              <a:t>art</a:t>
            </a:r>
            <a:endParaRPr lang="fi-FI" sz="2000" dirty="0" smtClean="0"/>
          </a:p>
          <a:p>
            <a:r>
              <a:rPr lang="fi-FI" sz="2000" dirty="0" smtClean="0"/>
              <a:t>Asiaosainen = päätöksen kohde, ja päätöksen välittömien oikeusvaikutusten kohde</a:t>
            </a:r>
          </a:p>
          <a:p>
            <a:r>
              <a:rPr lang="fi-FI" sz="2000" dirty="0" err="1" smtClean="0"/>
              <a:t>Hox</a:t>
            </a:r>
            <a:r>
              <a:rPr lang="fi-FI" sz="2000" dirty="0" smtClean="0"/>
              <a:t>: kunnallisvalitus vain jos tehty oikaisuvaatimus</a:t>
            </a:r>
          </a:p>
          <a:p>
            <a:r>
              <a:rPr lang="fi-FI" sz="2000" dirty="0" smtClean="0"/>
              <a:t>Viranomaisen valitusoikeus: ei ole asianosainen</a:t>
            </a:r>
          </a:p>
          <a:p>
            <a:r>
              <a:rPr lang="fi-FI" sz="2000" dirty="0" smtClean="0"/>
              <a:t>Viranomaisen valitusoikeus HLL 6 §:ssä</a:t>
            </a:r>
          </a:p>
          <a:p>
            <a:r>
              <a:rPr lang="fi-FI" sz="2000" dirty="0" smtClean="0"/>
              <a:t>Voi perustua valvontatehtävään</a:t>
            </a:r>
          </a:p>
          <a:p>
            <a:r>
              <a:rPr lang="fi-FI" sz="2000" dirty="0" smtClean="0"/>
              <a:t>S. 858: asianosaisen valitusoikeus: johon päätös kohdistettu tai jonka etuun, oikeuteen tai velvollisuuteen päätös </a:t>
            </a:r>
            <a:r>
              <a:rPr lang="fi-FI" sz="2000" dirty="0" err="1" smtClean="0"/>
              <a:t>välitt.vaikuttaa</a:t>
            </a:r>
            <a:endParaRPr lang="fi-FI" sz="2000" dirty="0" smtClean="0"/>
          </a:p>
          <a:p>
            <a:r>
              <a:rPr lang="fi-FI" sz="2000" dirty="0" smtClean="0"/>
              <a:t>Valitusoikeus myös sillä, jonka valitus jätetty tutkimatta</a:t>
            </a:r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185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888  VALITUKSEN TEKEMINEN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Valituksen muotovaatimukset:  kirjallisesti ja allekirjoitettava HLL 23 § 24 §</a:t>
            </a:r>
          </a:p>
          <a:p>
            <a:r>
              <a:rPr lang="fi-FI" sz="2000" dirty="0" smtClean="0"/>
              <a:t>Valitukseen liitettävä päätös ja todistus/ muu selvitys tiedoksisaannista</a:t>
            </a:r>
          </a:p>
          <a:p>
            <a:r>
              <a:rPr lang="fi-FI" sz="2000" dirty="0" smtClean="0"/>
              <a:t>Todisteet, asiamiehen valtakirja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VALITUKSEN SISÄLTÖ:</a:t>
            </a:r>
          </a:p>
          <a:p>
            <a:pPr marL="0" indent="0">
              <a:buNone/>
            </a:pPr>
            <a:endParaRPr lang="fi-FI" sz="2000" dirty="0" smtClean="0"/>
          </a:p>
          <a:p>
            <a:pPr marL="457200" indent="-457200">
              <a:buAutoNum type="arabicPeriod"/>
            </a:pPr>
            <a:r>
              <a:rPr lang="fi-FI" sz="2000" dirty="0" smtClean="0"/>
              <a:t>Valituksen kohteena oleva päätös</a:t>
            </a:r>
          </a:p>
          <a:p>
            <a:pPr marL="457200" indent="-457200">
              <a:buAutoNum type="arabicPeriod"/>
            </a:pPr>
            <a:r>
              <a:rPr lang="fi-FI" sz="2000" dirty="0" smtClean="0"/>
              <a:t>Vaatimukset, eli mitä muutoksia vaaditaan</a:t>
            </a:r>
          </a:p>
          <a:p>
            <a:pPr marL="457200" indent="-457200">
              <a:buAutoNum type="arabicPeriod"/>
            </a:pPr>
            <a:r>
              <a:rPr lang="fi-FI" sz="2000" dirty="0" smtClean="0"/>
              <a:t>Vaatimusten perustelut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Nämä esitettävä valitusajan kuluessa! </a:t>
            </a:r>
            <a:r>
              <a:rPr lang="fi-FI" sz="2000" dirty="0" err="1" smtClean="0"/>
              <a:t>HaO</a:t>
            </a:r>
            <a:r>
              <a:rPr lang="fi-FI" sz="2000" dirty="0" smtClean="0"/>
              <a:t> viran puolesta pyytää täydennystä</a:t>
            </a:r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5040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43204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890 VALITUS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Muutosvaatimukset: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 1) päätös kumotaan,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2) päätös kumotaan ja palautetaan uudelleen käsiteltäväksi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3) päätöstä muutetaan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Kunnallisvalituksessa pääsääntöisesti vain päätöksen kumoaminen tai kumoaminen ja palauttaminen !</a:t>
            </a:r>
          </a:p>
          <a:p>
            <a:r>
              <a:rPr lang="fi-FI" sz="1800" dirty="0" smtClean="0"/>
              <a:t>Sivuvaatimuksia voi esittää (esim. </a:t>
            </a:r>
            <a:r>
              <a:rPr lang="fi-FI" sz="1800" dirty="0" err="1" smtClean="0"/>
              <a:t>oik.kulut</a:t>
            </a:r>
            <a:r>
              <a:rPr lang="fi-FI" sz="1800" dirty="0" smtClean="0"/>
              <a:t>)</a:t>
            </a:r>
          </a:p>
          <a:p>
            <a:r>
              <a:rPr lang="fi-FI" sz="1800" dirty="0" smtClean="0"/>
              <a:t>Vaatimukset rajaa </a:t>
            </a:r>
            <a:r>
              <a:rPr lang="fi-FI" sz="1800" dirty="0" err="1" smtClean="0"/>
              <a:t>TI:n</a:t>
            </a:r>
            <a:r>
              <a:rPr lang="fi-FI" sz="1800" dirty="0" smtClean="0"/>
              <a:t> tutkimis- ja päätösvallan </a:t>
            </a:r>
          </a:p>
          <a:p>
            <a:r>
              <a:rPr lang="fi-FI" sz="1800" dirty="0" smtClean="0"/>
              <a:t>Valituksen perusteet = valitusta tukevat tosiasiat, selvitys, muu näyttö </a:t>
            </a:r>
            <a:r>
              <a:rPr lang="fi-FI" sz="1800" dirty="0" err="1" smtClean="0"/>
              <a:t>ym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ei tarvitse välttämättä oikeudellisesti perustella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</a:t>
            </a:r>
            <a:r>
              <a:rPr lang="fi-FI" sz="1800" dirty="0" err="1" smtClean="0"/>
              <a:t>Jura</a:t>
            </a:r>
            <a:r>
              <a:rPr lang="fi-FI" sz="1800" dirty="0" smtClean="0"/>
              <a:t> </a:t>
            </a:r>
            <a:r>
              <a:rPr lang="fi-FI" sz="1800" dirty="0" err="1" smtClean="0"/>
              <a:t>novit</a:t>
            </a:r>
            <a:r>
              <a:rPr lang="fi-FI" sz="1800" dirty="0" smtClean="0"/>
              <a:t> </a:t>
            </a:r>
            <a:r>
              <a:rPr lang="fi-FI" sz="1800" dirty="0" err="1" smtClean="0"/>
              <a:t>curia</a:t>
            </a:r>
            <a:r>
              <a:rPr lang="fi-FI" sz="1800" dirty="0" smtClean="0"/>
              <a:t> = TI tuntee lain</a:t>
            </a:r>
          </a:p>
          <a:p>
            <a:pPr marL="0" indent="0">
              <a:buNone/>
            </a:pPr>
            <a:endParaRPr lang="fi-FI" sz="1800" dirty="0" smtClean="0"/>
          </a:p>
          <a:p>
            <a:pPr>
              <a:buFont typeface="Arial" charset="0"/>
              <a:buChar char="•"/>
            </a:pPr>
            <a:r>
              <a:rPr lang="fi-FI" sz="1800" dirty="0" smtClean="0"/>
              <a:t>Valituslupaperusteet jos luvanvaraista</a:t>
            </a:r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4208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893	 VALITUSPERUSTEET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Valitusperuste = oikeudellinen peruste johon valituksessa esitetyt vaatimukset nojautuu</a:t>
            </a:r>
          </a:p>
          <a:p>
            <a:r>
              <a:rPr lang="fi-FI" sz="1800" dirty="0" smtClean="0"/>
              <a:t>Laillisuus- ja tarkoituksenmukaisuusperuste</a:t>
            </a:r>
          </a:p>
          <a:p>
            <a:endParaRPr lang="fi-FI" sz="1800" dirty="0"/>
          </a:p>
          <a:p>
            <a:r>
              <a:rPr lang="fi-FI" sz="1800" b="1" dirty="0" smtClean="0"/>
              <a:t>LAILLISUUSP. </a:t>
            </a:r>
            <a:r>
              <a:rPr lang="fi-FI" sz="1800" dirty="0" smtClean="0"/>
              <a:t>= valituksessa esitetty väite jonka mukaan päätös on lainvastainen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esim. toimivallan ylitys, väärä lain soveltaminen, puutteellinen tai </a:t>
            </a:r>
            <a:r>
              <a:rPr lang="fi-FI" sz="1800" dirty="0" err="1" smtClean="0"/>
              <a:t>virheell</a:t>
            </a:r>
            <a:r>
              <a:rPr lang="fi-FI" sz="1800" dirty="0" smtClean="0"/>
              <a:t>. 	Selvitys…</a:t>
            </a:r>
          </a:p>
          <a:p>
            <a:r>
              <a:rPr lang="fi-FI" sz="1800" b="1" dirty="0" smtClean="0"/>
              <a:t>TARKOITUKSENMUKAISUUSP. </a:t>
            </a:r>
            <a:r>
              <a:rPr lang="fi-FI" sz="1800" dirty="0" smtClean="0"/>
              <a:t>= väite jonka mukaan viromaisen päätös on huono, epäonnistunut tai muuten epätarkoituksenmukainen</a:t>
            </a:r>
          </a:p>
          <a:p>
            <a:r>
              <a:rPr lang="fi-FI" sz="1800" dirty="0" smtClean="0"/>
              <a:t>Käytännössä vain laillisuusperusteella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Kunnallisvalituksen laillisuusperusteet Kuntalaki 90 §:</a:t>
            </a:r>
          </a:p>
          <a:p>
            <a:pPr marL="0" indent="0">
              <a:buNone/>
            </a:pPr>
            <a:r>
              <a:rPr lang="fi-FI" sz="1800" dirty="0" smtClean="0"/>
              <a:t>Kunnallisvalituksen saa tehdä vain sillä perusteella että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1. päätös on syntynyt virheellisessä järjestyksessä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2. päätöksen tehnyt </a:t>
            </a:r>
            <a:r>
              <a:rPr lang="fi-FI" sz="1800" dirty="0" err="1" smtClean="0"/>
              <a:t>virom</a:t>
            </a:r>
            <a:r>
              <a:rPr lang="fi-FI" sz="1800" dirty="0" smtClean="0"/>
              <a:t> on </a:t>
            </a:r>
            <a:r>
              <a:rPr lang="fi-FI" sz="1800" dirty="0" err="1" smtClean="0"/>
              <a:t>ylitt</a:t>
            </a:r>
            <a:r>
              <a:rPr lang="fi-FI" sz="1800" dirty="0" smtClean="0"/>
              <a:t>. Toimivaltansa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3. päätös on </a:t>
            </a:r>
            <a:r>
              <a:rPr lang="fi-FI" sz="1800" dirty="0" smtClean="0"/>
              <a:t>muutoin lainvastainen</a:t>
            </a:r>
            <a:endParaRPr lang="fi-FI" sz="18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77425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895 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Valitus toimitetaan valitusajassa toimivaltaiselle </a:t>
            </a:r>
            <a:r>
              <a:rPr lang="fi-FI" sz="2000" dirty="0" err="1" smtClean="0"/>
              <a:t>HallTI:lle</a:t>
            </a:r>
            <a:endParaRPr lang="fi-FI" sz="2000" dirty="0" smtClean="0"/>
          </a:p>
          <a:p>
            <a:r>
              <a:rPr lang="fi-FI" sz="2000" dirty="0" smtClean="0"/>
              <a:t>Vastuu valittajalla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VALITUSAIKA 30 </a:t>
            </a:r>
            <a:r>
              <a:rPr lang="fi-FI" sz="2000" dirty="0" err="1" smtClean="0"/>
              <a:t>pvää</a:t>
            </a:r>
            <a:r>
              <a:rPr lang="fi-FI" sz="2000" dirty="0" smtClean="0"/>
              <a:t> päätöksen tiedoksisaannista !!</a:t>
            </a:r>
          </a:p>
          <a:p>
            <a:r>
              <a:rPr lang="fi-FI" sz="2000" dirty="0" smtClean="0"/>
              <a:t>Tiedoksisaantipäivää ei lasketa</a:t>
            </a:r>
          </a:p>
          <a:p>
            <a:r>
              <a:rPr lang="fi-FI" sz="2000" dirty="0" smtClean="0"/>
              <a:t>Postitse: seitsemäntenä päivänä lähettämisestä</a:t>
            </a:r>
          </a:p>
          <a:p>
            <a:r>
              <a:rPr lang="fi-FI" sz="2000" dirty="0" err="1" smtClean="0"/>
              <a:t>Saantiotodistus</a:t>
            </a:r>
            <a:r>
              <a:rPr lang="fi-FI" sz="2000" dirty="0" smtClean="0"/>
              <a:t>, todisteellinen tiedoksianto</a:t>
            </a:r>
          </a:p>
          <a:p>
            <a:r>
              <a:rPr lang="fi-FI" sz="2000" dirty="0" err="1" smtClean="0"/>
              <a:t>KuntaL</a:t>
            </a:r>
            <a:r>
              <a:rPr lang="fi-FI" sz="2000" dirty="0" smtClean="0"/>
              <a:t>: julkipanosta, kun päätös, pöytäkirja </a:t>
            </a:r>
            <a:r>
              <a:rPr lang="fi-FI" sz="2000" dirty="0" err="1" smtClean="0"/>
              <a:t>ym</a:t>
            </a:r>
            <a:r>
              <a:rPr lang="fi-FI" sz="2000" dirty="0" smtClean="0"/>
              <a:t> on asetettu julkisesti nähtäville</a:t>
            </a:r>
          </a:p>
          <a:p>
            <a:r>
              <a:rPr lang="fi-FI" sz="2000" dirty="0" smtClean="0"/>
              <a:t>Ennen klo 16.15</a:t>
            </a:r>
          </a:p>
          <a:p>
            <a:r>
              <a:rPr lang="fi-FI" sz="2000" dirty="0" smtClean="0"/>
              <a:t>Ensimmäinen arkipäivä mikäli määräpäivä osuu pyhäpäivälle tai lauantaille</a:t>
            </a:r>
          </a:p>
          <a:p>
            <a:endParaRPr lang="fi-FI" sz="2000" dirty="0"/>
          </a:p>
          <a:p>
            <a:r>
              <a:rPr lang="fi-FI" sz="2000" dirty="0" smtClean="0"/>
              <a:t>Valitusajan palauttaminen: KHO:lta, jos laillinen este tai muu erittäin painava syy</a:t>
            </a:r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28023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898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Valituksella on DEVOLUTIIVINEN vaikutus = päätöksen lainmukaisuuden arviointi siirtyy </a:t>
            </a:r>
            <a:r>
              <a:rPr lang="fi-FI" sz="1800" dirty="0" err="1" smtClean="0"/>
              <a:t>HallTI:lle</a:t>
            </a:r>
            <a:endParaRPr lang="fi-FI" sz="1800" dirty="0" smtClean="0"/>
          </a:p>
          <a:p>
            <a:r>
              <a:rPr lang="fi-FI" sz="1800" dirty="0" smtClean="0"/>
              <a:t>Valituksella on myös SUSPENSIIVINEN vaikutus = täytäntöönpanoa lykkäävä vaikutus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Päätöstä ei saa panna täytäntöön ennen kuin se on lainvoimainen.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Kunnallisvalituksessa rajatumpi </a:t>
            </a:r>
            <a:r>
              <a:rPr lang="fi-FI" sz="1800" dirty="0" err="1" smtClean="0"/>
              <a:t>suspensiivinen</a:t>
            </a:r>
            <a:r>
              <a:rPr lang="fi-FI" sz="1800" dirty="0" smtClean="0"/>
              <a:t> vaikutus 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err="1" smtClean="0"/>
              <a:t>Lis</a:t>
            </a:r>
            <a:r>
              <a:rPr lang="fi-FI" sz="1800" dirty="0" smtClean="0"/>
              <a:t> </a:t>
            </a:r>
            <a:r>
              <a:rPr lang="fi-FI" sz="1800" dirty="0" err="1" smtClean="0"/>
              <a:t>pendens</a:t>
            </a:r>
            <a:r>
              <a:rPr lang="fi-FI" sz="1800" dirty="0" smtClean="0"/>
              <a:t> –vaikutus = samaa asiaa ei voi laittaa vireille toiseen tuomioistuimeen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Oikeudenkäynti ja valitus ei estä päätöksen virheen korjaamista!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Valituksen täydentäminen (eli puutteen korjaaminen) ja muuttaminen ( uusia vaatimuksia tai perusteluja)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279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77:</a:t>
            </a:r>
            <a:br>
              <a:rPr lang="fi-FI" sz="1800" dirty="0" smtClean="0"/>
            </a:br>
            <a:r>
              <a:rPr lang="fi-FI" sz="1800" dirty="0" smtClean="0"/>
              <a:t>JULKISHALLINNON VALTIOSÄÄNTÖISET PERUSTEET</a:t>
            </a:r>
            <a:endParaRPr lang="fi-FI" sz="1800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Hallinnon valtiosääntö = s</a:t>
            </a:r>
            <a:r>
              <a:rPr lang="fi-FI" sz="2400" dirty="0" smtClean="0"/>
              <a:t>ääntely</a:t>
            </a:r>
            <a:r>
              <a:rPr lang="fi-FI" sz="2400" dirty="0" smtClean="0"/>
              <a:t>, jonka kohteena on toimeenpanovallan käyttämisen eri ulottuvuudet, viranomaisten toiminnan ja toimivallan perusteet sekä julkisen vallan käytön rajat</a:t>
            </a:r>
          </a:p>
          <a:p>
            <a:r>
              <a:rPr lang="fi-FI" sz="2400" dirty="0" err="1" smtClean="0"/>
              <a:t>PeL</a:t>
            </a:r>
            <a:r>
              <a:rPr lang="fi-FI" sz="2400" dirty="0" smtClean="0"/>
              <a:t>, EU –perustamissopimukset, EIOS, U:n perusoikeuskirja</a:t>
            </a:r>
          </a:p>
          <a:p>
            <a:r>
              <a:rPr lang="fi-FI" sz="2400" dirty="0" smtClean="0"/>
              <a:t>Määrittelee myös hallintotoimintaan kohdistuvia sisällöllisiä velvoitteita, hallinnon asemaa valtiokoneistossa ja yhteiskunnassa</a:t>
            </a:r>
          </a:p>
          <a:p>
            <a:r>
              <a:rPr lang="fi-FI" sz="2400" dirty="0" smtClean="0"/>
              <a:t>Hallinnon </a:t>
            </a:r>
            <a:r>
              <a:rPr lang="fi-FI" sz="2400" dirty="0" smtClean="0"/>
              <a:t>laatu ja </a:t>
            </a:r>
            <a:r>
              <a:rPr lang="fi-FI" sz="2400" dirty="0" smtClean="0"/>
              <a:t>asiakkaan oikeusturva korostuu</a:t>
            </a:r>
          </a:p>
          <a:p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9959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Jos valittaminen </a:t>
            </a:r>
            <a:r>
              <a:rPr lang="fi-FI" sz="2000" dirty="0" err="1" smtClean="0"/>
              <a:t>kielletty,päätös</a:t>
            </a:r>
            <a:r>
              <a:rPr lang="fi-FI" sz="2000" dirty="0" smtClean="0"/>
              <a:t> heti lainvoimainen </a:t>
            </a:r>
          </a:p>
          <a:p>
            <a:r>
              <a:rPr lang="fi-FI" sz="2000" dirty="0" smtClean="0"/>
              <a:t>Jos tehdään oikaisuvaatimus, ei vielä </a:t>
            </a:r>
            <a:r>
              <a:rPr lang="fi-FI" sz="2000" dirty="0" err="1" smtClean="0"/>
              <a:t>täytäntöönpantavissa</a:t>
            </a:r>
            <a:endParaRPr lang="fi-FI" sz="2000" dirty="0" smtClean="0"/>
          </a:p>
          <a:p>
            <a:r>
              <a:rPr lang="fi-FI" sz="2000" dirty="0" smtClean="0"/>
              <a:t>Täytäntöönpano valituksesta huolimatta: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päätös toteutetaan erityissäännöksen nojalla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asian kiireellisyys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täytäntöönpanoa ei yleisen edun vuoksi voida lykätä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KUNNALLISVALITUS: </a:t>
            </a:r>
          </a:p>
          <a:p>
            <a:pPr>
              <a:buFontTx/>
              <a:buChar char="-"/>
            </a:pPr>
            <a:r>
              <a:rPr lang="fi-FI" sz="2000" dirty="0" smtClean="0"/>
              <a:t>Valitusta edeltää oikaisuvaatimusmenettely, jossa kunnanhallitus tai lautakunta arvioi lainmukaisuuden ja </a:t>
            </a:r>
            <a:r>
              <a:rPr lang="fi-FI" sz="2000" dirty="0" err="1" smtClean="0"/>
              <a:t>tark.mukaisuuden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err="1" smtClean="0"/>
              <a:t>Oik.vaatimuksen</a:t>
            </a:r>
            <a:r>
              <a:rPr lang="fi-FI" sz="2000" dirty="0" smtClean="0"/>
              <a:t> johdosta annetusta päätöksestä voi valittaa </a:t>
            </a:r>
            <a:r>
              <a:rPr lang="fi-FI" sz="2000" dirty="0" err="1" smtClean="0"/>
              <a:t>HaO:een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Kunnanvaltuuston päätöksestä voi valittaa kunnallisvalituksella </a:t>
            </a:r>
            <a:r>
              <a:rPr lang="fi-FI" sz="2000" dirty="0" err="1" smtClean="0"/>
              <a:t>HaO:een</a:t>
            </a:r>
            <a:r>
              <a:rPr lang="fi-FI" sz="2000" dirty="0" smtClean="0"/>
              <a:t>!</a:t>
            </a:r>
          </a:p>
          <a:p>
            <a:pPr>
              <a:buFontTx/>
              <a:buChar char="-"/>
            </a:pPr>
            <a:r>
              <a:rPr lang="fi-FI" sz="2000" dirty="0" err="1" smtClean="0"/>
              <a:t>kuntaL</a:t>
            </a:r>
            <a:r>
              <a:rPr lang="fi-FI" sz="2000" dirty="0" smtClean="0"/>
              <a:t> 98§: </a:t>
            </a:r>
            <a:r>
              <a:rPr lang="fi-FI" sz="2000" dirty="0" err="1" smtClean="0"/>
              <a:t>täytäntöönpantavissa</a:t>
            </a:r>
            <a:r>
              <a:rPr lang="fi-FI" sz="2000" dirty="0" smtClean="0"/>
              <a:t> heti</a:t>
            </a:r>
          </a:p>
          <a:p>
            <a:pPr>
              <a:buFontTx/>
              <a:buChar char="-"/>
            </a:pPr>
            <a:r>
              <a:rPr lang="fi-FI" sz="2000" dirty="0" smtClean="0"/>
              <a:t>Ei </a:t>
            </a:r>
            <a:r>
              <a:rPr lang="fi-FI" sz="2000" dirty="0" err="1" smtClean="0"/>
              <a:t>täyt.panoa</a:t>
            </a:r>
            <a:r>
              <a:rPr lang="fi-FI" sz="2000" dirty="0" smtClean="0"/>
              <a:t> jos käy hyödyttömäksi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40898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1035  HALLINTORIITA, YLIMÄÄRÄINEN MUUTOKSENHAKU JA MUU HALLINTOLAINKÄYTTÖASIA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HALLINTORIITA:</a:t>
            </a:r>
          </a:p>
          <a:p>
            <a:pPr>
              <a:buFontTx/>
              <a:buChar char="-"/>
            </a:pPr>
            <a:r>
              <a:rPr lang="fi-FI" sz="1800" dirty="0" smtClean="0"/>
              <a:t>Kohteena julkisoikeudellinen oikeussuhde, kun hallintoasiassa kohteena on annettu päätös</a:t>
            </a:r>
          </a:p>
          <a:p>
            <a:pPr>
              <a:buFontTx/>
              <a:buChar char="-"/>
            </a:pPr>
            <a:r>
              <a:rPr lang="fi-FI" sz="1800" dirty="0" smtClean="0"/>
              <a:t>Se on oikeudenkäynti jossa </a:t>
            </a:r>
            <a:r>
              <a:rPr lang="fi-FI" sz="1800" dirty="0" err="1" smtClean="0"/>
              <a:t>HaO</a:t>
            </a:r>
            <a:r>
              <a:rPr lang="fi-FI" sz="1800" dirty="0" smtClean="0"/>
              <a:t> ratkaisee julkisoikeudellisen oikeussuhteen perusteisiin, sisältöön ja tulkintaan kohdistuvat riidat, </a:t>
            </a:r>
          </a:p>
          <a:p>
            <a:pPr>
              <a:buFontTx/>
              <a:buChar char="-"/>
            </a:pPr>
            <a:r>
              <a:rPr lang="fi-FI" sz="1800" dirty="0" smtClean="0"/>
              <a:t>Mm. </a:t>
            </a:r>
            <a:r>
              <a:rPr lang="fi-FI" sz="1800" dirty="0" err="1" smtClean="0"/>
              <a:t>julkisoikeudell</a:t>
            </a:r>
            <a:r>
              <a:rPr lang="fi-FI" sz="1800" dirty="0" smtClean="0"/>
              <a:t>. Maksuvelvollisuus, korvausvastuu, hallintosopimus…</a:t>
            </a:r>
          </a:p>
          <a:p>
            <a:pPr>
              <a:buFontTx/>
              <a:buChar char="-"/>
            </a:pPr>
            <a:r>
              <a:rPr lang="fi-FI" sz="1800" dirty="0" smtClean="0"/>
              <a:t>Jos asiaan saatavissa päätös = hallintoasia ja valitus</a:t>
            </a:r>
          </a:p>
          <a:p>
            <a:pPr>
              <a:buFontTx/>
              <a:buChar char="-"/>
            </a:pPr>
            <a:r>
              <a:rPr lang="fi-FI" sz="1800" dirty="0" smtClean="0"/>
              <a:t>Yleensä kuntien väliset erimielisyydet</a:t>
            </a:r>
          </a:p>
          <a:p>
            <a:pPr>
              <a:buFontTx/>
              <a:buChar char="-"/>
            </a:pPr>
            <a:r>
              <a:rPr lang="fi-FI" sz="1800" dirty="0" smtClean="0"/>
              <a:t>Jos asia koskee veroa, julkista maksua tai suoraan ulosottokelpoista maksua: käytettävissä perustevalitus (ei hallintoriita)</a:t>
            </a:r>
          </a:p>
          <a:p>
            <a:pPr>
              <a:buFontTx/>
              <a:buChar char="-"/>
            </a:pPr>
            <a:r>
              <a:rPr lang="fi-FI" sz="1800" dirty="0" smtClean="0"/>
              <a:t>Hallintosopimukset koskevat yleensä julkisten palvelujen toteuttamista</a:t>
            </a:r>
          </a:p>
          <a:p>
            <a:pPr>
              <a:buFontTx/>
              <a:buChar char="-"/>
            </a:pPr>
            <a:r>
              <a:rPr lang="fi-FI" sz="1800" dirty="0" smtClean="0"/>
              <a:t>Vireille hakemuksella</a:t>
            </a:r>
          </a:p>
          <a:p>
            <a:pPr>
              <a:buFontTx/>
              <a:buChar char="-"/>
            </a:pPr>
            <a:r>
              <a:rPr lang="fi-FI" sz="1800" dirty="0" smtClean="0"/>
              <a:t>Ei määräaikaa, saatavaa koskevat asiat 5 v (yleinen vanhentumisaika)</a:t>
            </a:r>
          </a:p>
          <a:p>
            <a:pPr>
              <a:buFontTx/>
              <a:buChar char="-"/>
            </a:pPr>
            <a:r>
              <a:rPr lang="fi-FI" sz="1800" dirty="0" smtClean="0"/>
              <a:t>Hakemus hylätään, jätetään tutkimatta tai hyväksytään</a:t>
            </a:r>
          </a:p>
          <a:p>
            <a:pPr>
              <a:buFontTx/>
              <a:buChar char="-"/>
            </a:pPr>
            <a:r>
              <a:rPr lang="fi-FI" sz="1800" dirty="0" smtClean="0"/>
              <a:t>Vireilläolosta ei oikeusvaikutuksia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69518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1043 YLIMÄÄRÄINEN MUUTOKSENHAKU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Oikeusturvakeinot jotka käytettävissä kun päätös on jo lainvoimainen</a:t>
            </a:r>
          </a:p>
          <a:p>
            <a:r>
              <a:rPr lang="fi-FI" sz="1800" dirty="0" smtClean="0"/>
              <a:t>PURKU, KANTELU JA MENETETYN MÄÄRÄAJAN PALAUTTAMINEN</a:t>
            </a:r>
          </a:p>
          <a:p>
            <a:r>
              <a:rPr lang="fi-FI" sz="1800" dirty="0" smtClean="0"/>
              <a:t>Purku ja kantelu kohdistuu päätökseen joka voidaan purkaa tai poistaa</a:t>
            </a:r>
          </a:p>
          <a:p>
            <a:r>
              <a:rPr lang="fi-FI" sz="1800" dirty="0" err="1" smtClean="0"/>
              <a:t>Menet.määräajan</a:t>
            </a:r>
            <a:r>
              <a:rPr lang="fi-FI" sz="1800" dirty="0" smtClean="0"/>
              <a:t> </a:t>
            </a:r>
            <a:r>
              <a:rPr lang="fi-FI" sz="1800" dirty="0" err="1" smtClean="0"/>
              <a:t>pal</a:t>
            </a:r>
            <a:r>
              <a:rPr lang="fi-FI" sz="1800" dirty="0" smtClean="0"/>
              <a:t>. = kohdistuu kuluneeseen ja päättyneeseen valitusmääräaikaan</a:t>
            </a:r>
          </a:p>
          <a:p>
            <a:endParaRPr lang="fi-FI" sz="1800" dirty="0"/>
          </a:p>
          <a:p>
            <a:r>
              <a:rPr lang="fi-FI" sz="1800" dirty="0" smtClean="0"/>
              <a:t>Edellytykset: jos päätöksentekomenettelyssä tai päätöksessä on ILMEINEN VIRHE</a:t>
            </a:r>
          </a:p>
          <a:p>
            <a:r>
              <a:rPr lang="fi-FI" sz="1800" dirty="0" smtClean="0"/>
              <a:t>Menettelyssä tai lain soveltamisessa, jos sillä on VOINUT OLLA OLENNAINEN vaikutus päätöksen lopputulokseen</a:t>
            </a:r>
          </a:p>
          <a:p>
            <a:r>
              <a:rPr lang="fi-FI" sz="1800" dirty="0" smtClean="0"/>
              <a:t>Vaikka virhe olisi, purkukynnyksen täytyy ylittyä</a:t>
            </a:r>
          </a:p>
          <a:p>
            <a:endParaRPr lang="fi-FI" sz="1800" dirty="0"/>
          </a:p>
          <a:p>
            <a:r>
              <a:rPr lang="fi-FI" sz="1800" dirty="0" smtClean="0"/>
              <a:t>Voi panna vireille hallintoasian asianosainen ja kunnallishallinnossa lisäksi kunnan jäsen, ja myös ne joilla alkuperäisestä päätöksestä </a:t>
            </a:r>
            <a:r>
              <a:rPr lang="fi-FI" sz="1800" dirty="0" err="1" smtClean="0"/>
              <a:t>valitusoik</a:t>
            </a:r>
            <a:r>
              <a:rPr lang="fi-FI" sz="1800" dirty="0" smtClean="0"/>
              <a:t>.</a:t>
            </a:r>
          </a:p>
          <a:p>
            <a:r>
              <a:rPr lang="fi-FI" sz="1800" dirty="0" smtClean="0"/>
              <a:t>Kirjallisesti päätöksen tehneelle </a:t>
            </a:r>
            <a:r>
              <a:rPr lang="fi-FI" sz="1800" dirty="0" err="1" smtClean="0"/>
              <a:t>virom:lle</a:t>
            </a:r>
            <a:r>
              <a:rPr lang="fi-FI" sz="1800" dirty="0" smtClean="0"/>
              <a:t> tai </a:t>
            </a:r>
            <a:r>
              <a:rPr lang="fi-FI" sz="1800" dirty="0" err="1" smtClean="0"/>
              <a:t>hallTI:lle</a:t>
            </a:r>
            <a:endParaRPr lang="fi-FI" sz="1800" dirty="0" smtClean="0"/>
          </a:p>
          <a:p>
            <a:r>
              <a:rPr lang="fi-FI" sz="1800" dirty="0" smtClean="0"/>
              <a:t>5 v lainvoimasta</a:t>
            </a:r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51950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1046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PURKUPERUSTEET JA PURKUKYNNYS:</a:t>
            </a:r>
          </a:p>
          <a:p>
            <a:r>
              <a:rPr lang="fi-FI" sz="1800" dirty="0" err="1" smtClean="0"/>
              <a:t>Hallvirom:n</a:t>
            </a:r>
            <a:r>
              <a:rPr lang="fi-FI" sz="1800" dirty="0" smtClean="0"/>
              <a:t> tai </a:t>
            </a:r>
            <a:r>
              <a:rPr lang="fi-FI" sz="1800" dirty="0" err="1" smtClean="0"/>
              <a:t>hallintoTI:n</a:t>
            </a:r>
            <a:r>
              <a:rPr lang="fi-FI" sz="1800" dirty="0" smtClean="0"/>
              <a:t> päätöksen purkamisesta päättää KHO</a:t>
            </a:r>
          </a:p>
          <a:p>
            <a:r>
              <a:rPr lang="fi-FI" sz="1800" dirty="0" smtClean="0"/>
              <a:t>Purkuperusteet: 1) menettelyvirhe  2) lain virheellinen soveltaminen  3) päätöksen perusteena olleiden tosiasiatietojen virheellisyys   4) uusi selvitys</a:t>
            </a:r>
          </a:p>
          <a:p>
            <a:r>
              <a:rPr lang="fi-FI" sz="1800" dirty="0" smtClean="0"/>
              <a:t>JA että tällainen virhe on voinut olennaisesti vaikuttaa päätökseen tai että uusi selvitys olisi aikanaan voinut </a:t>
            </a:r>
            <a:r>
              <a:rPr lang="fi-FI" sz="1800" dirty="0" err="1" smtClean="0"/>
              <a:t>olenn</a:t>
            </a:r>
            <a:r>
              <a:rPr lang="fi-FI" sz="1800" dirty="0" smtClean="0"/>
              <a:t>. vaikuttaa päätökseen</a:t>
            </a:r>
          </a:p>
          <a:p>
            <a:endParaRPr lang="fi-FI" sz="1800" dirty="0"/>
          </a:p>
          <a:p>
            <a:r>
              <a:rPr lang="fi-FI" sz="1800" dirty="0" smtClean="0"/>
              <a:t>Edellytyksiä arvioitaessa on huomioitava purkukynnys: yksityisen oikeuden loukkauksen ja julkisen edun vaatimusten punnitseminen</a:t>
            </a:r>
          </a:p>
          <a:p>
            <a:pPr lvl="1"/>
            <a:r>
              <a:rPr lang="fi-FI" sz="1800" dirty="0" err="1" smtClean="0"/>
              <a:t>Lainvoim</a:t>
            </a:r>
            <a:r>
              <a:rPr lang="fi-FI" sz="1800" dirty="0" smtClean="0"/>
              <a:t>. päätös purettavissa vain jos päätös loukkaa yksityistä oikeutta tai jos julkinen etu  vaatii purkamista</a:t>
            </a:r>
          </a:p>
          <a:p>
            <a:endParaRPr lang="fi-FI" sz="1800" dirty="0" smtClean="0"/>
          </a:p>
          <a:p>
            <a:r>
              <a:rPr lang="fi-FI" sz="1800" dirty="0" smtClean="0"/>
              <a:t>Virheen olennaisuus ja konkreettiset vaikutukset ovat keskeisiä perusteita arvioitaessa </a:t>
            </a:r>
            <a:r>
              <a:rPr lang="fi-FI" sz="1800" dirty="0" err="1" smtClean="0"/>
              <a:t>menett.virhettä</a:t>
            </a:r>
            <a:r>
              <a:rPr lang="fi-FI" sz="1800" dirty="0" smtClean="0"/>
              <a:t>! </a:t>
            </a:r>
          </a:p>
          <a:p>
            <a:r>
              <a:rPr lang="fi-FI" sz="1800" dirty="0" smtClean="0"/>
              <a:t>Myös EU-oikeuden väärä </a:t>
            </a:r>
            <a:r>
              <a:rPr lang="fi-FI" sz="1800" dirty="0" err="1" smtClean="0"/>
              <a:t>sovelt</a:t>
            </a:r>
            <a:r>
              <a:rPr lang="fi-FI" sz="1800" dirty="0" smtClean="0"/>
              <a:t>.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98125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1050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fi-FI" sz="2000" dirty="0" smtClean="0"/>
              <a:t>PÄÄTÖKSEN POISTAMINEN: lainvoimainen päätös voidaan poistaa kantelun johdosta (HLL 59) </a:t>
            </a:r>
          </a:p>
          <a:p>
            <a:r>
              <a:rPr lang="fi-FI" sz="2000" dirty="0" smtClean="0"/>
              <a:t>Erotettava hallintokantelusta joka tehdään </a:t>
            </a:r>
            <a:r>
              <a:rPr lang="fi-FI" sz="2000" dirty="0" err="1" smtClean="0"/>
              <a:t>valvontavirom:lle</a:t>
            </a:r>
            <a:r>
              <a:rPr lang="fi-FI" sz="2000" dirty="0" smtClean="0"/>
              <a:t>!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Kanteluperusteet suppeat!!</a:t>
            </a:r>
          </a:p>
          <a:p>
            <a:r>
              <a:rPr lang="fi-FI" sz="2000" dirty="0" smtClean="0"/>
              <a:t>6 kk määräaika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lasketaan tiedonsaannista (kuulemisvirhe) tai lainvoimasta 	(menettelyvirhe)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epäselvä päätös: ei määräaikaa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 + päätöksen poistaminen ensisijaisia, mutta harvinaisia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Kanteluperusteet: olennainen menettelyvirhe käsittelyssä, päätöksen epäselvyys tai puutteellisuus</a:t>
            </a:r>
          </a:p>
          <a:p>
            <a:r>
              <a:rPr lang="fi-FI" sz="2000" dirty="0" smtClean="0"/>
              <a:t>Kantelu </a:t>
            </a:r>
            <a:r>
              <a:rPr lang="fi-FI" sz="2000" dirty="0" err="1" smtClean="0"/>
              <a:t>HaO:lle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08399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1053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MENETETYN MÄÄRÄAJANPALAUTTAMINEN</a:t>
            </a:r>
          </a:p>
          <a:p>
            <a:r>
              <a:rPr lang="fi-FI" sz="2000" dirty="0" smtClean="0"/>
              <a:t>Merkitsee uuden määräajan myöntämistä</a:t>
            </a:r>
          </a:p>
          <a:p>
            <a:r>
              <a:rPr lang="fi-FI" sz="2000" dirty="0" smtClean="0"/>
              <a:t>Edellytyksenä että laillinen este tai muu erittäin painava syy on estänyt määräajan noudattamisen (HLL 61 §)</a:t>
            </a:r>
          </a:p>
          <a:p>
            <a:endParaRPr lang="fi-FI" sz="2000" dirty="0" smtClean="0"/>
          </a:p>
          <a:p>
            <a:r>
              <a:rPr lang="fi-FI" sz="2000" dirty="0" smtClean="0"/>
              <a:t>Laillinen este on sillä joka sairauden tai yleisen liikenteen keskeytyksen vuoksi tai näihin </a:t>
            </a:r>
            <a:r>
              <a:rPr lang="fi-FI" sz="2000" dirty="0" err="1" smtClean="0"/>
              <a:t>rinnast</a:t>
            </a:r>
            <a:r>
              <a:rPr lang="fi-FI" sz="2000" dirty="0" smtClean="0"/>
              <a:t>. Syyn vuoksi ei voi noudattaa määräaikaa (OK 12:28 §)</a:t>
            </a:r>
          </a:p>
          <a:p>
            <a:r>
              <a:rPr lang="fi-FI" sz="2000" dirty="0" smtClean="0"/>
              <a:t>Muu </a:t>
            </a:r>
            <a:r>
              <a:rPr lang="fi-FI" sz="2000" dirty="0" err="1" smtClean="0"/>
              <a:t>eritt.painava</a:t>
            </a:r>
            <a:r>
              <a:rPr lang="fi-FI" sz="2000" dirty="0" smtClean="0"/>
              <a:t> syy: </a:t>
            </a:r>
            <a:r>
              <a:rPr lang="fi-FI" sz="2000" dirty="0" err="1" smtClean="0"/>
              <a:t>esim</a:t>
            </a:r>
            <a:r>
              <a:rPr lang="fi-FI" sz="2000" dirty="0" smtClean="0"/>
              <a:t> viranomaisen viivyttely, ym.</a:t>
            </a:r>
          </a:p>
          <a:p>
            <a:r>
              <a:rPr lang="fi-FI" sz="2000" dirty="0" smtClean="0"/>
              <a:t>Palauttamisen kohteena voi olla </a:t>
            </a:r>
            <a:r>
              <a:rPr lang="fi-FI" sz="2000" smtClean="0"/>
              <a:t>lakisääteinen määräaika</a:t>
            </a:r>
            <a:r>
              <a:rPr lang="fi-FI" sz="2000" dirty="0" smtClean="0"/>
              <a:t>, joka koskee muutoksenhakua, menettelytoimen tekemistä tai rahasuorituksen hakemista 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5514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1053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PERUSTEVALITUS: erityinen valituslaji jonka kohteena on julkinen saatava 	(verot, julkiset maksut, suoraan </a:t>
            </a:r>
            <a:r>
              <a:rPr lang="fi-FI" sz="2000" dirty="0" err="1" smtClean="0"/>
              <a:t>uo</a:t>
            </a:r>
            <a:r>
              <a:rPr lang="fi-FI" sz="2000" dirty="0" smtClean="0"/>
              <a:t> –kelpoiset julkiset saatava)</a:t>
            </a:r>
          </a:p>
          <a:p>
            <a:r>
              <a:rPr lang="fi-FI" sz="2000" dirty="0" smtClean="0"/>
              <a:t>Valitusperuste: vero tai maksu määrätty tai maksuunpantu virheellisesti</a:t>
            </a:r>
          </a:p>
          <a:p>
            <a:r>
              <a:rPr lang="fi-FI" sz="2000" dirty="0" smtClean="0"/>
              <a:t>L verojen ja maksujen täytäntöönpanosta</a:t>
            </a:r>
          </a:p>
          <a:p>
            <a:r>
              <a:rPr lang="fi-FI" sz="2000" dirty="0" smtClean="0"/>
              <a:t>Voidaan tehdä vaikka ei ole annettu varsinaista valituskelpoista päätöstä</a:t>
            </a:r>
          </a:p>
          <a:p>
            <a:r>
              <a:rPr lang="fi-FI" sz="2000" dirty="0" smtClean="0"/>
              <a:t>Täydentää normaalivalitusta koska valitusaika pidempi! </a:t>
            </a:r>
          </a:p>
          <a:p>
            <a:r>
              <a:rPr lang="fi-FI" sz="2000" dirty="0" smtClean="0"/>
              <a:t>5 v kuluessa sitä seuranneen vuoden alusta lukien jona saaminen on määrätty tai maksuunpantu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ALISTUS: </a:t>
            </a:r>
            <a:r>
              <a:rPr lang="fi-FI" sz="2000" dirty="0" err="1" smtClean="0"/>
              <a:t>HaO</a:t>
            </a:r>
            <a:r>
              <a:rPr lang="fi-FI" sz="2000" dirty="0" smtClean="0"/>
              <a:t> tutkii </a:t>
            </a:r>
            <a:r>
              <a:rPr lang="fi-FI" sz="2000" dirty="0" err="1" smtClean="0"/>
              <a:t>hlökohtaisen</a:t>
            </a:r>
            <a:r>
              <a:rPr lang="fi-FI" sz="2000" dirty="0" smtClean="0"/>
              <a:t> vapauden rajoittamista tai menettämistä koskevan toimenpiteen laillisuuden </a:t>
            </a:r>
          </a:p>
          <a:p>
            <a:pPr marL="0" indent="0">
              <a:buNone/>
            </a:pPr>
            <a:r>
              <a:rPr lang="fi-FI" sz="2000" dirty="0" smtClean="0"/>
              <a:t>- </a:t>
            </a:r>
            <a:r>
              <a:rPr lang="fi-FI" sz="2000" dirty="0" err="1" smtClean="0"/>
              <a:t>PeL</a:t>
            </a:r>
            <a:r>
              <a:rPr lang="fi-FI" sz="2000" dirty="0" smtClean="0"/>
              <a:t> 7 § 3 </a:t>
            </a:r>
            <a:r>
              <a:rPr lang="fi-FI" sz="2000" dirty="0" err="1" smtClean="0"/>
              <a:t>mom</a:t>
            </a:r>
            <a:r>
              <a:rPr lang="fi-FI" sz="2000" dirty="0" smtClean="0"/>
              <a:t> edellyttää</a:t>
            </a:r>
          </a:p>
          <a:p>
            <a:pPr marL="0" indent="0">
              <a:buNone/>
            </a:pPr>
            <a:r>
              <a:rPr lang="fi-FI" sz="2000" dirty="0" smtClean="0"/>
              <a:t>- </a:t>
            </a:r>
            <a:r>
              <a:rPr lang="fi-FI" sz="2000" dirty="0" err="1" smtClean="0"/>
              <a:t>Hao:een</a:t>
            </a:r>
            <a:r>
              <a:rPr lang="fi-FI" sz="2000" smtClean="0"/>
              <a:t> vireille, joko </a:t>
            </a:r>
            <a:r>
              <a:rPr lang="fi-FI" sz="2000" dirty="0" smtClean="0"/>
              <a:t>hallintoprosessin vireillepanomuotona tai </a:t>
            </a:r>
            <a:r>
              <a:rPr lang="fi-FI" sz="2000" smtClean="0"/>
              <a:t>hallinnon sisäisenä valvontakeinona</a:t>
            </a:r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84296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980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</a:t>
            </a:r>
            <a:endParaRPr 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Valtiovallan käyttäminen jakaantuu kolmeen perusfunktioon: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lainsäädäntö- 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Toimeenpano- ja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Tuomiovallan </a:t>
            </a:r>
          </a:p>
          <a:p>
            <a:pPr marL="0" indent="0">
              <a:buNone/>
            </a:pPr>
            <a:r>
              <a:rPr lang="fi-FI" sz="2400" dirty="0"/>
              <a:t>k</a:t>
            </a:r>
            <a:r>
              <a:rPr lang="fi-FI" sz="2400" dirty="0" smtClean="0"/>
              <a:t>äyttämiseen</a:t>
            </a:r>
            <a:endParaRPr lang="fi-FI" sz="2400" dirty="0" smtClean="0"/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err="1" smtClean="0"/>
              <a:t>PeL</a:t>
            </a:r>
            <a:r>
              <a:rPr lang="fi-FI" sz="2400" dirty="0" smtClean="0"/>
              <a:t> 3 §:</a:t>
            </a:r>
            <a:endParaRPr lang="fi-FI" sz="2400" dirty="0"/>
          </a:p>
          <a:p>
            <a:pPr marL="457200" indent="-457200">
              <a:buAutoNum type="arabicPeriod"/>
            </a:pPr>
            <a:r>
              <a:rPr lang="fi-FI" sz="2400" dirty="0" smtClean="0"/>
              <a:t>Lainsäädäntövaltaa käyttää eduskunta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Hallitusvaltaa käyttää tasavallan presidentti ja VN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Tuomiovaltaa käyttävät riippumattomat </a:t>
            </a:r>
            <a:r>
              <a:rPr lang="fi-FI" sz="2400" dirty="0" err="1" smtClean="0"/>
              <a:t>TI:t</a:t>
            </a:r>
            <a:endParaRPr lang="fi-FI" sz="2400" dirty="0" smtClean="0"/>
          </a:p>
          <a:p>
            <a:pPr marL="457200" indent="-457200">
              <a:buAutoNum type="arabicPeriod"/>
            </a:pP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940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78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fi-FI" sz="2400" dirty="0" smtClean="0"/>
              <a:t>LAINALAISUUSP.A = edellyttää, että toimeenpano- ja tuomivallankäyttö perustuttava lakiin</a:t>
            </a:r>
          </a:p>
          <a:p>
            <a:endParaRPr lang="fi-FI" sz="2400" dirty="0"/>
          </a:p>
          <a:p>
            <a:r>
              <a:rPr lang="fi-FI" sz="2400" dirty="0" smtClean="0"/>
              <a:t>OIKEUSTURVA PERUSOIKEUTENA </a:t>
            </a:r>
            <a:r>
              <a:rPr lang="fi-FI" sz="2400" dirty="0" err="1" smtClean="0"/>
              <a:t>PeL</a:t>
            </a:r>
            <a:r>
              <a:rPr lang="fi-FI" sz="2400" dirty="0" smtClean="0"/>
              <a:t> 21 § = edellyttää mahdollisuutta saattaa viranomaistoiminnan laillisuus </a:t>
            </a:r>
            <a:r>
              <a:rPr lang="fi-FI" sz="2400" dirty="0" err="1" smtClean="0"/>
              <a:t>TI:n</a:t>
            </a:r>
            <a:r>
              <a:rPr lang="fi-FI" sz="2400" dirty="0" smtClean="0"/>
              <a:t> arvioitavaksi</a:t>
            </a:r>
          </a:p>
          <a:p>
            <a:endParaRPr lang="fi-FI" sz="2400" dirty="0"/>
          </a:p>
          <a:p>
            <a:r>
              <a:rPr lang="fi-FI" sz="2400" dirty="0" smtClean="0"/>
              <a:t>Hallintotoiminnan laadulliset kriteerit, joilla </a:t>
            </a:r>
            <a:r>
              <a:rPr lang="fi-FI" sz="2400" dirty="0" err="1" smtClean="0"/>
              <a:t>PeL</a:t>
            </a:r>
            <a:r>
              <a:rPr lang="fi-FI" sz="2400" dirty="0" smtClean="0"/>
              <a:t> määrittelee toimeenpanovallan käyttöä:</a:t>
            </a:r>
          </a:p>
          <a:p>
            <a:pPr>
              <a:buFontTx/>
              <a:buChar char="-"/>
            </a:pPr>
            <a:r>
              <a:rPr lang="fi-FI" sz="2400" dirty="0" smtClean="0"/>
              <a:t>oikeusturva, tuomioistuinvalvonta, hyvä hallinto (</a:t>
            </a:r>
            <a:r>
              <a:rPr lang="fi-FI" sz="2400" dirty="0" err="1" smtClean="0"/>
              <a:t>PeL</a:t>
            </a:r>
            <a:r>
              <a:rPr lang="fi-FI" sz="2400" dirty="0" smtClean="0"/>
              <a:t> 21 §) </a:t>
            </a:r>
          </a:p>
          <a:p>
            <a:pPr>
              <a:buFontTx/>
              <a:buChar char="-"/>
            </a:pPr>
            <a:r>
              <a:rPr lang="fi-FI" sz="2400" dirty="0" err="1" smtClean="0"/>
              <a:t>Viranom.toiminnan</a:t>
            </a:r>
            <a:r>
              <a:rPr lang="fi-FI" sz="2400" dirty="0" smtClean="0"/>
              <a:t> julkisuus (PL 12.2 §) </a:t>
            </a:r>
          </a:p>
          <a:p>
            <a:pPr>
              <a:buFontTx/>
              <a:buChar char="-"/>
            </a:pPr>
            <a:r>
              <a:rPr lang="fi-FI" sz="2400" dirty="0" smtClean="0"/>
              <a:t>Osallistuminen ja vaikuttaminen (</a:t>
            </a:r>
            <a:r>
              <a:rPr lang="fi-FI" sz="2400" dirty="0" err="1" smtClean="0"/>
              <a:t>PeL</a:t>
            </a:r>
            <a:r>
              <a:rPr lang="fi-FI" sz="2400" dirty="0" smtClean="0"/>
              <a:t> 2,2 §, 14 §, 20 §) , virkavastuu (</a:t>
            </a:r>
            <a:r>
              <a:rPr lang="fi-FI" sz="2400" dirty="0" err="1" smtClean="0"/>
              <a:t>PeL</a:t>
            </a:r>
            <a:r>
              <a:rPr lang="fi-FI" sz="2400" dirty="0" smtClean="0"/>
              <a:t> 118 §)</a:t>
            </a: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80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80</a:t>
            </a:r>
            <a:br>
              <a:rPr lang="fi-FI" sz="2000" dirty="0" smtClean="0"/>
            </a:br>
            <a:r>
              <a:rPr lang="fi-FI" sz="2000" dirty="0" smtClean="0"/>
              <a:t>PERUS- JA VAPAUSOIKEUDET HALLINTOTOIMINNASSA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Vapausoikeudet = perusoikeuksia joilla suojataan yksilöä suhteessa julkiseen valtaan ja hallintoon</a:t>
            </a:r>
          </a:p>
          <a:p>
            <a:r>
              <a:rPr lang="fi-FI" sz="2400" dirty="0" smtClean="0"/>
              <a:t>Oikeus elämään ja </a:t>
            </a:r>
            <a:r>
              <a:rPr lang="fi-FI" sz="2400" dirty="0" err="1" smtClean="0"/>
              <a:t>hlökohtaiseen</a:t>
            </a:r>
            <a:r>
              <a:rPr lang="fi-FI" sz="2400" dirty="0" smtClean="0"/>
              <a:t> vapauteen, koskemattomuuteen, </a:t>
            </a:r>
            <a:r>
              <a:rPr lang="fi-FI" sz="2400" dirty="0"/>
              <a:t>t</a:t>
            </a:r>
            <a:r>
              <a:rPr lang="fi-FI" sz="2400" dirty="0" smtClean="0"/>
              <a:t>urvallisuuteen (</a:t>
            </a:r>
            <a:r>
              <a:rPr lang="fi-FI" sz="2400" dirty="0" err="1" smtClean="0"/>
              <a:t>PeL</a:t>
            </a:r>
            <a:r>
              <a:rPr lang="fi-FI" sz="2400" dirty="0" smtClean="0"/>
              <a:t> 7§)</a:t>
            </a:r>
          </a:p>
          <a:p>
            <a:r>
              <a:rPr lang="fi-FI" sz="2400" dirty="0" smtClean="0"/>
              <a:t>Yksityiselämän suoja</a:t>
            </a:r>
          </a:p>
          <a:p>
            <a:r>
              <a:rPr lang="fi-FI" sz="2400" dirty="0" smtClean="0"/>
              <a:t>Sananvapaus, omaisuuden suoja, elinkeinon vapaus ja ammatinharjoittamisen vapaus</a:t>
            </a:r>
          </a:p>
          <a:p>
            <a:r>
              <a:rPr lang="fi-FI" sz="2400" dirty="0" smtClean="0"/>
              <a:t>Osallistumis- ja vaikuttamisoikeudet (</a:t>
            </a:r>
            <a:r>
              <a:rPr lang="fi-FI" sz="2400" dirty="0" err="1" smtClean="0"/>
              <a:t>PeL</a:t>
            </a:r>
            <a:r>
              <a:rPr lang="fi-FI" sz="2400" dirty="0" smtClean="0"/>
              <a:t> 14 §, 20 §)</a:t>
            </a:r>
          </a:p>
          <a:p>
            <a:r>
              <a:rPr lang="fi-FI" sz="2400" dirty="0" smtClean="0"/>
              <a:t>Kielelliset oikeudet </a:t>
            </a:r>
          </a:p>
          <a:p>
            <a:r>
              <a:rPr lang="fi-FI" sz="2400" dirty="0" smtClean="0"/>
              <a:t>Vastuu ympäristöstä</a:t>
            </a:r>
          </a:p>
          <a:p>
            <a:r>
              <a:rPr lang="fi-FI" sz="2400" dirty="0" smtClean="0"/>
              <a:t>Yhdenvertaisuus (</a:t>
            </a:r>
            <a:r>
              <a:rPr lang="fi-FI" sz="2400" dirty="0" err="1" smtClean="0"/>
              <a:t>PeL</a:t>
            </a:r>
            <a:r>
              <a:rPr lang="fi-FI" sz="2400" dirty="0" smtClean="0"/>
              <a:t> 6§) !!</a:t>
            </a:r>
          </a:p>
          <a:p>
            <a:r>
              <a:rPr lang="fi-FI" sz="2400" dirty="0" smtClean="0"/>
              <a:t>Vastuu virkatoimista, kunnallinen itsehallinto</a:t>
            </a: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033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84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Perusoikeuksilla etusija, ei saa soveltaa ristiriidassa olevaa säännöstä</a:t>
            </a:r>
          </a:p>
          <a:p>
            <a:r>
              <a:rPr lang="fi-FI" sz="1800" dirty="0" smtClean="0"/>
              <a:t>Valittava parhaiten perusoikeuden toteutumista edistävä säännös</a:t>
            </a:r>
          </a:p>
          <a:p>
            <a:r>
              <a:rPr lang="fi-FI" sz="1800" dirty="0" smtClean="0"/>
              <a:t>PERUSOIKEUKSIEN RAJOITUKSET:</a:t>
            </a:r>
          </a:p>
          <a:p>
            <a:pPr marL="0" indent="0">
              <a:buNone/>
            </a:pPr>
            <a:r>
              <a:rPr lang="fi-FI" sz="1800" dirty="0" smtClean="0"/>
              <a:t>	- Vain täsmälliset ja tarkkarajaiset lailla määritellyt rajoitukset mahdollisia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rajoitusten perustuttava lakiin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rajoitusperusteiden oltava hyväksyttäviä ja rajoittamisen oltava painavan 	yhteiskunnallisen tarpeen vaatima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tavallisella lailla ei voi säätää perusoikeuden ytimeen ulottuvaa rajoitusta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rajoitusten oltava suhteellisuusvaatimusten mukaisia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huolehdittava menettelyvaatimuksista ja huolehdittava 	oikeusturvajärjestelyistä</a:t>
            </a:r>
          </a:p>
          <a:p>
            <a:pPr marL="0" indent="0">
              <a:buNone/>
            </a:pPr>
            <a:r>
              <a:rPr lang="fi-FI" sz="1800" dirty="0" smtClean="0"/>
              <a:t>	- ei saa olla ristiriidassa Suomen </a:t>
            </a:r>
            <a:r>
              <a:rPr lang="fi-FI" sz="1800" dirty="0" err="1" smtClean="0"/>
              <a:t>KV-ihmisoikeusvelvoitteiden</a:t>
            </a:r>
            <a:r>
              <a:rPr lang="fi-FI" sz="1800" dirty="0" smtClean="0"/>
              <a:t> kanssa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EU-perusoikeuskirja sitoo jäsenmaita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endParaRPr lang="fi-FI" sz="1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206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86   OIKEUS HYVÄÄN HALLINTOON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21 §: oikeusturva</a:t>
            </a:r>
          </a:p>
          <a:p>
            <a:r>
              <a:rPr lang="fi-FI" sz="2000" dirty="0" smtClean="0"/>
              <a:t>Lisäksi </a:t>
            </a:r>
            <a:r>
              <a:rPr lang="fi-FI" sz="2000" dirty="0" err="1" smtClean="0"/>
              <a:t>julksiuusp.a</a:t>
            </a:r>
            <a:r>
              <a:rPr lang="fi-FI" sz="2000" dirty="0" smtClean="0"/>
              <a:t>, osallistumis- ja vaikuttamismahdollisuus, perusoikeuksien turvaamisvelvoite, virkavastuu, asiakirjojen julkisuus, </a:t>
            </a:r>
          </a:p>
          <a:p>
            <a:r>
              <a:rPr lang="fi-FI" sz="2000" dirty="0" smtClean="0"/>
              <a:t>Oikeusturvakeinot: </a:t>
            </a:r>
            <a:r>
              <a:rPr lang="fi-FI" sz="2000" dirty="0" err="1" smtClean="0"/>
              <a:t>oikaisuvaatimusmenett</a:t>
            </a:r>
            <a:r>
              <a:rPr lang="fi-FI" sz="2000" dirty="0" smtClean="0"/>
              <a:t>., päätöksen korjaaminen, </a:t>
            </a:r>
            <a:r>
              <a:rPr lang="fi-FI" sz="2000" dirty="0" err="1" smtClean="0"/>
              <a:t>HallLkäyttöL</a:t>
            </a:r>
            <a:endParaRPr lang="fi-FI" sz="2000" dirty="0" smtClean="0"/>
          </a:p>
          <a:p>
            <a:r>
              <a:rPr lang="fi-FI" sz="2000" dirty="0" smtClean="0"/>
              <a:t>Hyvään hallintoon kuuluu myös: </a:t>
            </a:r>
            <a:r>
              <a:rPr lang="fi-FI" sz="2000" dirty="0" err="1" smtClean="0"/>
              <a:t>palvelup.a</a:t>
            </a:r>
            <a:r>
              <a:rPr lang="fi-FI" sz="2000" dirty="0" smtClean="0"/>
              <a:t>, neuvonta, puolueettomuus, käsittelyn objektiivisuus, esteellisyyssäännökset</a:t>
            </a:r>
          </a:p>
          <a:p>
            <a:r>
              <a:rPr lang="fi-FI" sz="2000" dirty="0" smtClean="0"/>
              <a:t>EU:n perusoikeuskirjan 41 </a:t>
            </a:r>
            <a:r>
              <a:rPr lang="fi-FI" sz="2000" dirty="0" err="1" smtClean="0"/>
              <a:t>art</a:t>
            </a:r>
            <a:r>
              <a:rPr lang="fi-FI" sz="2000" dirty="0" smtClean="0"/>
              <a:t> sisältää jokaisen oikeuden hyvään hallintoon</a:t>
            </a:r>
          </a:p>
          <a:p>
            <a:endParaRPr lang="fi-FI" sz="2000" dirty="0"/>
          </a:p>
          <a:p>
            <a:r>
              <a:rPr lang="fi-FI" sz="2000" dirty="0" smtClean="0"/>
              <a:t>Julkishallinnon päämäärä on yhteisen edun toteuttaminen, erottaa yksityisestä toiminnasta</a:t>
            </a:r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7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5771</TotalTime>
  <Words>2252</Words>
  <Application>Microsoft Office PowerPoint</Application>
  <PresentationFormat>Näytössä katseltava diaesitys (4:3)</PresentationFormat>
  <Paragraphs>531</Paragraphs>
  <Slides>47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47</vt:i4>
      </vt:variant>
    </vt:vector>
  </HeadingPairs>
  <TitlesOfParts>
    <vt:vector size="48" baseType="lpstr">
      <vt:lpstr>Office-teema</vt:lpstr>
      <vt:lpstr>HALLINTO-OIKEUS TIIVISTELMÄT</vt:lpstr>
      <vt:lpstr>Mäenpää s. 48</vt:lpstr>
      <vt:lpstr>Mäenpää s. 52  Hallinto-oikeustiede</vt:lpstr>
      <vt:lpstr>Mäenpää s. 77: JULKISHALLINNON VALTIOSÄÄNTÖISET PERUSTEET</vt:lpstr>
      <vt:lpstr>Mäenpää</vt:lpstr>
      <vt:lpstr>Mäenpää s. 78</vt:lpstr>
      <vt:lpstr>Mäenpää s. 80 PERUS- JA VAPAUSOIKEUDET HALLINTOTOIMINNASSA</vt:lpstr>
      <vt:lpstr>Mäenpää s. 84</vt:lpstr>
      <vt:lpstr>Mäenpää s. 86   OIKEUS HYVÄÄN HALLINTOON</vt:lpstr>
      <vt:lpstr>Mäenpää s. 89 JULKISHALLINTO JA TOIMEENPANOVALTA</vt:lpstr>
      <vt:lpstr>Mäenpää s. 96 JULKISEN VALLAN KÄYTTÄMINEN</vt:lpstr>
      <vt:lpstr>Mäenpää s. 98  VIRKAMIESHALLINTO</vt:lpstr>
      <vt:lpstr>Mäenpää s. 101 </vt:lpstr>
      <vt:lpstr>Mäenpää s. 106 OIKEUDELLISET PERUSTEET + OIKEUSLÄHTEET</vt:lpstr>
      <vt:lpstr>Mäenpää s. 106 OIKEUSLÄHTEET HALLINTOTOIMINNASSA</vt:lpstr>
      <vt:lpstr>Mäenpää s. 107</vt:lpstr>
      <vt:lpstr>Mäenpää s. 109  HALLINTOTOIMINNAN EUROOPPALAISET OIKEUSLÄHTEET</vt:lpstr>
      <vt:lpstr>Mäenpää s. 115</vt:lpstr>
      <vt:lpstr>PERUSTUSLAIN JA EU-OIKEUDEN ETUSIJA s. 118</vt:lpstr>
      <vt:lpstr>OIKEUSNORMIEN VÄLINEN SUHDE</vt:lpstr>
      <vt:lpstr>OIKEUSLÄHTEET</vt:lpstr>
      <vt:lpstr>HALLINTOTOIMINNAN ARVOT JA PERIAATTEET s. 135</vt:lpstr>
      <vt:lpstr>HALLINNON LAINALAISUUS JA LAKISIDONNAISUUS</vt:lpstr>
      <vt:lpstr>JULKISUUSPERIAATE s. 143</vt:lpstr>
      <vt:lpstr>HALLINNON OIKEUSPERIAATTEET:  </vt:lpstr>
      <vt:lpstr>s. 166</vt:lpstr>
      <vt:lpstr>JULKISHALLINNON TEHTÄVÄT JA TOIMINTA s. 173</vt:lpstr>
      <vt:lpstr>Mäenpää s. 541  HALLINTOPÄÄTÖKSENLAINVOIMA, OIKEUSVOIMA JA PÄTEVYYS</vt:lpstr>
      <vt:lpstr>Mäenpää s. 543</vt:lpstr>
      <vt:lpstr>Mäenpää s. 548</vt:lpstr>
      <vt:lpstr>Mäenpää s. 557  HALLINTOPÄÄTÖKSEN TÄYTÄNTÖÖNPANO JA HALLINTOPAKKO</vt:lpstr>
      <vt:lpstr>Mäenpää s. 591  JULKISUUS</vt:lpstr>
      <vt:lpstr>Mäenpää s. 600  JULKISUUS PERUSOIKEUTENA JA IHMISOIKEUTENA</vt:lpstr>
      <vt:lpstr>Mäenpää s. 841 VALITUS HALLINTOTUOMIOISTUIMEEN</vt:lpstr>
      <vt:lpstr>Mäenpää s. 888  VALITUKSEN TEKEMINEN</vt:lpstr>
      <vt:lpstr>Mäenpää s. 890 VALITUS</vt:lpstr>
      <vt:lpstr>Mäenpää s. 893  VALITUSPERUSTEET</vt:lpstr>
      <vt:lpstr>MÄENPÄÄ s. 895 </vt:lpstr>
      <vt:lpstr>Mäenpää s. 898 </vt:lpstr>
      <vt:lpstr>Mäenpää </vt:lpstr>
      <vt:lpstr>Mäenpää s. 1035  HALLINTORIITA, YLIMÄÄRÄINEN MUUTOKSENHAKU JA MUU HALLINTOLAINKÄYTTÖASIA</vt:lpstr>
      <vt:lpstr>Mäenpää s. 1043 YLIMÄÄRÄINEN MUUTOKSENHAKU</vt:lpstr>
      <vt:lpstr>Mäenpää s. 1046</vt:lpstr>
      <vt:lpstr>Mäenpää s. 1050 </vt:lpstr>
      <vt:lpstr>Mäenpää s. 1053</vt:lpstr>
      <vt:lpstr>Mäenpää 1053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HALLINTO-OIKEUS TIIVISTELMÄT</dc:title>
  <dc:creator>Sanna Luoma</dc:creator>
  <cp:lastModifiedBy>Sanna Luoma</cp:lastModifiedBy>
  <cp:revision>79</cp:revision>
  <dcterms:created xsi:type="dcterms:W3CDTF">2015-08-10T10:21:54Z</dcterms:created>
  <dcterms:modified xsi:type="dcterms:W3CDTF">2015-09-04T11:33:49Z</dcterms:modified>
</cp:coreProperties>
</file>