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A2A20-6E4A-48E5-B228-6B8574364202}" type="datetimeFigureOut">
              <a:rPr lang="fi-FI" smtClean="0"/>
              <a:t>4.9.2015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AD66-9DD2-4590-A221-5BF921864E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04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D828-1F54-4EE9-9784-0088A9E3C442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21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4229-569E-4AF8-AF80-92F35D0C6D3E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98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9C74-DED1-43B3-A484-EB00A21CFC55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12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E24A-B5C9-4666-82B5-19E6ED67BD49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424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BDF15-550D-4168-AF8E-E20A7803155E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60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C09A-3B2F-46D0-8B66-E896A0B55B90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02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E24EE-8EB1-414D-A4D7-AE820424D190}" type="datetime1">
              <a:rPr lang="fi-FI" smtClean="0"/>
              <a:t>4.9.2015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01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143D-7FC3-41FA-8159-A5D2B7130070}" type="datetime1">
              <a:rPr lang="fi-FI" smtClean="0"/>
              <a:t>4.9.2015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44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C308-883A-459A-8DD1-4025CE667375}" type="datetime1">
              <a:rPr lang="fi-FI" smtClean="0"/>
              <a:t>4.9.2015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89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7528-CD33-4343-99BA-41EBEC18AE2E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46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468-1EE8-42E9-B6A0-000710CA7876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6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9FB6B-A9B2-4C75-9D9F-A84077D68227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7870C-AD64-4D19-A57C-BB85C8287B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98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Mäenpää; Hallinto-oikeus 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Osa II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620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46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393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263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547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0448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835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212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852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813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HALLINTOTOIMINNAN VALVONTA  s. 271</a:t>
            </a:r>
            <a:endParaRPr lang="fi-FI" sz="1800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Kunnallishallinnon sisäinen valvonta: kunnanhallituksella suuri merkitys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kunnanhallitus voi käyttää valvontavaltaa ottamalla alempien elinten 	päättämiä asioita käsiteltäväkseen</a:t>
            </a:r>
          </a:p>
          <a:p>
            <a:r>
              <a:rPr lang="fi-FI" sz="1800" dirty="0" smtClean="0"/>
              <a:t>virka-astevalvonta: ylemmät viranomaiset kohdistaa alempiin tarkkailua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esim. tutkivat alemman elimen toiminnasta tehtyjä kanteluja</a:t>
            </a:r>
          </a:p>
          <a:p>
            <a:r>
              <a:rPr lang="fi-FI" sz="1800" dirty="0" smtClean="0"/>
              <a:t>Viranomaisten talouden valvonta ja tarkastus</a:t>
            </a:r>
          </a:p>
          <a:p>
            <a:r>
              <a:rPr lang="fi-FI" sz="1800" dirty="0" smtClean="0"/>
              <a:t>normivalvonta: </a:t>
            </a:r>
            <a:r>
              <a:rPr lang="fi-FI" sz="1800" dirty="0" err="1" smtClean="0"/>
              <a:t>vir.om</a:t>
            </a:r>
            <a:r>
              <a:rPr lang="fi-FI" sz="1800" dirty="0" smtClean="0"/>
              <a:t>. Ei saa tehdä </a:t>
            </a:r>
            <a:r>
              <a:rPr lang="fi-FI" sz="1800" dirty="0" err="1" smtClean="0"/>
              <a:t>PeL:n</a:t>
            </a:r>
            <a:r>
              <a:rPr lang="fi-FI" sz="1800" dirty="0" smtClean="0"/>
              <a:t> vastaista päätöstä</a:t>
            </a:r>
          </a:p>
          <a:p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YLEINEN LAILLISUUSVALVONTA</a:t>
            </a:r>
          </a:p>
          <a:p>
            <a:r>
              <a:rPr lang="fi-FI" sz="1800" dirty="0" smtClean="0"/>
              <a:t>EOA, valtioneuvoston oikeuskansleri: valvovat hallintotoiminnan, julkisen vallan käytön ja julkisten tehtävien hoitamisen laillisuutta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HALLINTOKANTELU</a:t>
            </a:r>
          </a:p>
          <a:p>
            <a:r>
              <a:rPr lang="fi-FI" sz="1800" dirty="0" smtClean="0"/>
              <a:t>Ilmoitus lainvastaisesta menettelystä, tai kohteena muukin epäkohta</a:t>
            </a:r>
          </a:p>
          <a:p>
            <a:r>
              <a:rPr lang="fi-FI" sz="1800" dirty="0" smtClean="0"/>
              <a:t>Kuka tahansa voi tehdä, ei tarkkoja muotovaatimuksia</a:t>
            </a:r>
          </a:p>
          <a:p>
            <a:r>
              <a:rPr lang="fi-FI" sz="1800" dirty="0" smtClean="0"/>
              <a:t>Tehdään kantelunkohteena olevaa toimintaa valvovalle </a:t>
            </a:r>
            <a:r>
              <a:rPr lang="fi-FI" sz="1800" dirty="0" err="1" smtClean="0"/>
              <a:t>vir.om:lle</a:t>
            </a:r>
            <a:endParaRPr lang="fi-FI" sz="1800" dirty="0" smtClean="0"/>
          </a:p>
          <a:p>
            <a:endParaRPr lang="fi-FI" sz="1800" dirty="0"/>
          </a:p>
          <a:p>
            <a:pPr marL="0" indent="0">
              <a:buNone/>
            </a:pPr>
            <a:endParaRPr lang="fi-FI" sz="16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42467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HALLINTOKANTELU s. 275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Noudatetaan hyvän hallinnon perusteita ja päätökseen sovelletaan hallintolain päätöstä koskevia säännöksiä</a:t>
            </a:r>
          </a:p>
          <a:p>
            <a:r>
              <a:rPr lang="fi-FI" sz="2000" dirty="0" smtClean="0"/>
              <a:t>Ratkaisussa voidaan kiinnityttää viranomaisen huomiota lain sisältöön ja hyvän hallinnon mukaiseen menettelyyn, tai antaa huomautus tai varoitus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VALVONTA EU –ASIOISSA</a:t>
            </a:r>
          </a:p>
          <a:p>
            <a:pPr marL="0" indent="0">
              <a:buNone/>
            </a:pPr>
            <a:r>
              <a:rPr lang="fi-FI" sz="2000" dirty="0" smtClean="0"/>
              <a:t>Komission yleinen valvontavalta: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perustuu perussopimukseen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tehtävänä huolehtia, että perussopimuksia ja toimielinten 	päättämiä toimenpiteitä noudatetaan</a:t>
            </a:r>
          </a:p>
          <a:p>
            <a:pPr marL="0" indent="0">
              <a:buNone/>
            </a:pPr>
            <a:r>
              <a:rPr lang="fi-FI" sz="2000" dirty="0" smtClean="0"/>
              <a:t>Komission erityinen valvontavalta: 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valvonta, että jäsenvaltiot noudattavat julkisia yrityksiä, 	taloudellisiin palveluihin ja tukiin liittyviä perussopimuksen 	säännöksiä</a:t>
            </a:r>
          </a:p>
          <a:p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9382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OIKEUSTURVA HALLINTOTOIMINNASSA s. 281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Hallintotoiminnan oikeusturva = keinot ja menettelyt, joilla turvataan oikeuksien ja velvollisuuksien toteutumista yksityisen ja </a:t>
            </a:r>
            <a:r>
              <a:rPr lang="fi-FI" sz="2000" dirty="0" err="1" smtClean="0"/>
              <a:t>viranom:n</a:t>
            </a:r>
            <a:r>
              <a:rPr lang="fi-FI" sz="2000" dirty="0" smtClean="0"/>
              <a:t> välisessä suhteessa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Tarkoitus suojata hallinnon asiakkaan oikeuksia ja etuja suhteessa hallintoon</a:t>
            </a:r>
          </a:p>
          <a:p>
            <a:r>
              <a:rPr lang="fi-FI" sz="2000" dirty="0" smtClean="0"/>
              <a:t>Ennalta vaikuttava eli preventiivinen oikeusturva = liittyy asian käsittelyn sääntelyyn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Oikeusturvan jälkikäteiset eli korjaavat takeet pyrkivät lainvastaisen päätöksen menettelyn ym. korjaamiseen jotta aineellinen oikeus voi toteutua</a:t>
            </a:r>
          </a:p>
          <a:p>
            <a:endParaRPr lang="fi-FI" sz="2000" dirty="0" smtClean="0"/>
          </a:p>
          <a:p>
            <a:endParaRPr lang="fi-FI" sz="1800" dirty="0" smtClean="0"/>
          </a:p>
          <a:p>
            <a:endParaRPr lang="fi-FI" sz="1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636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OIKEUSTURVAMENETTELYT s. 282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fi-FI" sz="2400" dirty="0" smtClean="0"/>
              <a:t>Hallintomenettelyyn (hallintolain periaatteet, oikeusturvaa toteutetaan jo asian käsittelyvaiheessa) , 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hallintoprosessiin (muutoksenhakuun perustuva oikeusturva ja HLL)  ja 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yleisiin </a:t>
            </a:r>
            <a:r>
              <a:rPr lang="fi-FI" sz="2400" dirty="0" err="1" smtClean="0"/>
              <a:t>TI:iin</a:t>
            </a:r>
            <a:r>
              <a:rPr lang="fi-FI" sz="2400" dirty="0" smtClean="0"/>
              <a:t> liittyvät oikeusturvakeinot (virkarikos, vahingonkorvaus)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smtClean="0"/>
              <a:t>JULKISYHTEISÖN VASTUU JA VIRKAVASTUU</a:t>
            </a:r>
          </a:p>
          <a:p>
            <a:pPr>
              <a:buFontTx/>
              <a:buChar char="-"/>
            </a:pPr>
            <a:r>
              <a:rPr lang="fi-FI" sz="2400" dirty="0" smtClean="0"/>
              <a:t>Julkisyhteisö osapuolena sopimuksissa, yksityisoikeudelliset velvoitteet  mm. vuokra-, kauppa- </a:t>
            </a:r>
            <a:r>
              <a:rPr lang="fi-FI" sz="2400" dirty="0" err="1" smtClean="0"/>
              <a:t>ym</a:t>
            </a:r>
            <a:r>
              <a:rPr lang="fi-FI" sz="2400" dirty="0" smtClean="0"/>
              <a:t> sopimuksista johtuen</a:t>
            </a:r>
          </a:p>
          <a:p>
            <a:pPr>
              <a:buFontTx/>
              <a:buChar char="-"/>
            </a:pPr>
            <a:r>
              <a:rPr lang="fi-FI" sz="2400" dirty="0" smtClean="0"/>
              <a:t>Julkisyhteisön vastuu julkisoikeudellisista velvoitteista , kuten velvollisuus toimivallan lainmukaiseen käyttämiseen </a:t>
            </a:r>
          </a:p>
          <a:p>
            <a:pPr>
              <a:buFontTx/>
              <a:buChar char="-"/>
            </a:pPr>
            <a:r>
              <a:rPr lang="fi-FI" sz="2400" dirty="0" smtClean="0"/>
              <a:t>Julkisyhteisön vastuu EU-oikeudellisista velvoitteista</a:t>
            </a:r>
          </a:p>
          <a:p>
            <a:pPr>
              <a:buFontTx/>
              <a:buChar char="-"/>
            </a:pPr>
            <a:r>
              <a:rPr lang="fi-FI" sz="2400" dirty="0" smtClean="0"/>
              <a:t>Julkisyhteisön vastuu </a:t>
            </a:r>
            <a:r>
              <a:rPr lang="fi-FI" sz="2400" dirty="0" err="1" smtClean="0"/>
              <a:t>KV-velvoitteista</a:t>
            </a:r>
            <a:endParaRPr lang="fi-FI" sz="2400" dirty="0" smtClean="0"/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531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JULKISYHTEISÖN VAHINGONKORVAUSVASTUU s. 289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400" dirty="0" smtClean="0"/>
              <a:t>Julkisyhteisön </a:t>
            </a:r>
            <a:r>
              <a:rPr lang="fi-FI" sz="2400" dirty="0" err="1" smtClean="0"/>
              <a:t>vah.korvausvastuu</a:t>
            </a:r>
            <a:r>
              <a:rPr lang="fi-FI" sz="2400" dirty="0" smtClean="0"/>
              <a:t> määritellään </a:t>
            </a:r>
            <a:r>
              <a:rPr lang="fi-FI" sz="2400" dirty="0" err="1" smtClean="0"/>
              <a:t>PeL:ssa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= jokaisella joka on kärsinyt oikeudenloukkauksen tai vahinkoa virkamiehen tai muun julkista tehtävää hoitavan lainvastaisen toimenpiteen tai laiminlyönnin vuoksi on oikeus vaatia korvausta julkisyhteisöltä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Tx/>
              <a:buChar char="-"/>
            </a:pPr>
            <a:r>
              <a:rPr lang="fi-FI" sz="2400" dirty="0" err="1" smtClean="0"/>
              <a:t>VahL</a:t>
            </a:r>
            <a:r>
              <a:rPr lang="fi-FI" sz="2400" dirty="0" smtClean="0"/>
              <a:t> 3 luku: sama laajuus ja vastuu kuin yksityisillä</a:t>
            </a:r>
          </a:p>
          <a:p>
            <a:pPr>
              <a:buFontTx/>
              <a:buChar char="-"/>
            </a:pPr>
            <a:r>
              <a:rPr lang="fi-FI" sz="2400" dirty="0" err="1" smtClean="0"/>
              <a:t>VahL</a:t>
            </a:r>
            <a:r>
              <a:rPr lang="fi-FI" sz="2400" dirty="0" smtClean="0"/>
              <a:t>: julkisen vallan käytöllä tarkoitetaan mm. päätösten tekemistä joilla asetetaan oikeudellisia sääntöjä ja sovelletaan niitä yksittäistapauksessa</a:t>
            </a:r>
          </a:p>
          <a:p>
            <a:pPr>
              <a:buFontTx/>
              <a:buChar char="-"/>
            </a:pPr>
            <a:r>
              <a:rPr lang="fi-FI" sz="2400" dirty="0" smtClean="0"/>
              <a:t>Laaja korvausvastuu: myös taloudellisista vahingoista</a:t>
            </a: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832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7</a:t>
            </a:r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>
            <a:off x="899592" y="764704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Tx/>
              <a:buChar char="-"/>
            </a:pPr>
            <a:endParaRPr lang="fi-FI" sz="24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EU-OIKEUDELLINEN </a:t>
            </a:r>
            <a:r>
              <a:rPr lang="fi-FI" sz="2400" dirty="0" smtClean="0">
                <a:solidFill>
                  <a:prstClr val="black"/>
                </a:solidFill>
              </a:rPr>
              <a:t>KORVAUSVASTUU</a:t>
            </a:r>
          </a:p>
          <a:p>
            <a:pPr lvl="0">
              <a:spcBef>
                <a:spcPct val="20000"/>
              </a:spcBef>
            </a:pPr>
            <a:endParaRPr lang="fi-FI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fi-FI" sz="2400" dirty="0">
                <a:solidFill>
                  <a:prstClr val="black"/>
                </a:solidFill>
              </a:rPr>
              <a:t>Jäsenvaltio voidaan todeta olevan vastuussa unionin oikeuden rikkomisen yksityisille aiheuttamasta </a:t>
            </a:r>
            <a:r>
              <a:rPr lang="fi-FI" sz="2400" dirty="0" smtClean="0">
                <a:solidFill>
                  <a:prstClr val="black"/>
                </a:solidFill>
              </a:rPr>
              <a:t>vahingosta</a:t>
            </a: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endParaRPr lang="fi-FI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Tx/>
              <a:buChar char="-"/>
            </a:pPr>
            <a:r>
              <a:rPr lang="fi-FI" sz="2400" dirty="0" smtClean="0">
                <a:solidFill>
                  <a:prstClr val="black"/>
                </a:solidFill>
              </a:rPr>
              <a:t>JOS</a:t>
            </a:r>
            <a:r>
              <a:rPr lang="fi-FI" sz="2400" dirty="0">
                <a:solidFill>
                  <a:prstClr val="black"/>
                </a:solidFill>
              </a:rPr>
              <a:t>: rikotun EU-oikeuden säännöksen tarkoitus oli antaa oikeuksia yksityiselle, rikkominen on ilmeistä ja yksityiselle aiheutunut vahinko on syy-yhteydessä rikkomiseen</a:t>
            </a:r>
            <a:endParaRPr lang="fi-FI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66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155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939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293</Words>
  <Application>Microsoft Office PowerPoint</Application>
  <PresentationFormat>Näytössä katseltava diaesitys (4:3)</PresentationFormat>
  <Paragraphs>65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Office-teema</vt:lpstr>
      <vt:lpstr>Mäenpää; Hallinto-oikeus </vt:lpstr>
      <vt:lpstr>HALLINTOTOIMINNAN VALVONTA  s. 271</vt:lpstr>
      <vt:lpstr>HALLINTOKANTELU s. 275</vt:lpstr>
      <vt:lpstr>OIKEUSTURVA HALLINTOTOIMINNASSA s. 281</vt:lpstr>
      <vt:lpstr>OIKEUSTURVAMENETTELYT s. 282</vt:lpstr>
      <vt:lpstr>JULKISYHTEISÖN VAHINGONKORVAUSVASTUU s. 289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Mäenpää; Hallinto-oikeus</dc:title>
  <dc:creator>Sanna Luoma</dc:creator>
  <cp:lastModifiedBy>Sanna Luoma</cp:lastModifiedBy>
  <cp:revision>8</cp:revision>
  <dcterms:created xsi:type="dcterms:W3CDTF">2015-09-04T11:34:29Z</dcterms:created>
  <dcterms:modified xsi:type="dcterms:W3CDTF">2015-09-04T13:45:21Z</dcterms:modified>
</cp:coreProperties>
</file>