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8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07CD68-FEC7-436A-9787-2B355D159301}" type="datetimeFigureOut">
              <a:rPr lang="fi-FI" smtClean="0"/>
              <a:t>4.8.2015</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58DC6A-2209-437D-9554-578580551908}" type="slidenum">
              <a:rPr lang="fi-FI" smtClean="0"/>
              <a:t>‹#›</a:t>
            </a:fld>
            <a:endParaRPr lang="fi-FI"/>
          </a:p>
        </p:txBody>
      </p:sp>
    </p:spTree>
    <p:extLst>
      <p:ext uri="{BB962C8B-B14F-4D97-AF65-F5344CB8AC3E}">
        <p14:creationId xmlns:p14="http://schemas.microsoft.com/office/powerpoint/2010/main" val="91317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4B1A5430-50F0-496F-A8C2-765F8AEF8CA4}" type="datetime1">
              <a:rPr lang="fi-FI" smtClean="0"/>
              <a:t>4.8.2015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763812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FC433E9-1530-4D4D-A93D-2E3F03003B09}" type="datetime1">
              <a:rPr lang="fi-FI" smtClean="0"/>
              <a:t>4.8.2015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1708713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8EB0173-29A4-4E8B-AD65-5A5A44D1FBF0}" type="datetime1">
              <a:rPr lang="fi-FI" smtClean="0"/>
              <a:t>4.8.2015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2819857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95466F3F-37C1-4398-B5D1-E4149D87FA48}" type="datetime1">
              <a:rPr lang="fi-FI" smtClean="0"/>
              <a:t>4.8.2015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792726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D5DA88D2-A668-4BA9-9354-B6E5389A2814}" type="datetime1">
              <a:rPr lang="fi-FI" smtClean="0"/>
              <a:t>4.8.2015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4255390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80B4C6FA-4EE2-4CB9-A54B-DF4A889F4D7E}" type="datetime1">
              <a:rPr lang="fi-FI" smtClean="0"/>
              <a:t>4.8.2015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4108620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B1EBBE97-0983-4B63-984C-61D0D477FEF2}" type="datetime1">
              <a:rPr lang="fi-FI" smtClean="0"/>
              <a:t>4.8.2015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2768444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3A1E7F61-786A-4DA1-A83F-2886EA5F95DB}" type="datetime1">
              <a:rPr lang="fi-FI" smtClean="0"/>
              <a:t>4.8.2015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3760858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F273FB1-B72F-4CD7-9B86-7692E9F3FEB7}" type="datetime1">
              <a:rPr lang="fi-FI" smtClean="0"/>
              <a:t>4.8.2015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3922264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7114D4CD-A140-4843-94F8-1C55B962A002}" type="datetime1">
              <a:rPr lang="fi-FI" smtClean="0"/>
              <a:t>4.8.2015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1177215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4D9B2FFE-D88D-4E60-A7B9-ED688AD204F7}" type="datetime1">
              <a:rPr lang="fi-FI" smtClean="0"/>
              <a:t>4.8.2015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FAEB1D2-3DA2-46DF-AA3D-0169A7E9FBC4}" type="slidenum">
              <a:rPr lang="fi-FI" smtClean="0"/>
              <a:t>‹#›</a:t>
            </a:fld>
            <a:endParaRPr lang="fi-FI"/>
          </a:p>
        </p:txBody>
      </p:sp>
    </p:spTree>
    <p:extLst>
      <p:ext uri="{BB962C8B-B14F-4D97-AF65-F5344CB8AC3E}">
        <p14:creationId xmlns:p14="http://schemas.microsoft.com/office/powerpoint/2010/main" val="4281577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50227-97B6-4849-BF1D-CFCCAF5D4A74}" type="datetime1">
              <a:rPr lang="fi-FI" smtClean="0"/>
              <a:t>4.8.2015</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AEB1D2-3DA2-46DF-AA3D-0169A7E9FBC4}" type="slidenum">
              <a:rPr lang="fi-FI" smtClean="0"/>
              <a:t>‹#›</a:t>
            </a:fld>
            <a:endParaRPr lang="fi-FI"/>
          </a:p>
        </p:txBody>
      </p:sp>
    </p:spTree>
    <p:extLst>
      <p:ext uri="{BB962C8B-B14F-4D97-AF65-F5344CB8AC3E}">
        <p14:creationId xmlns:p14="http://schemas.microsoft.com/office/powerpoint/2010/main" val="4038125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HALLINTO-OIKEUS</a:t>
            </a:r>
            <a:endParaRPr lang="fi-FI" dirty="0"/>
          </a:p>
        </p:txBody>
      </p:sp>
      <p:sp>
        <p:nvSpPr>
          <p:cNvPr id="3" name="Alaotsikko 2"/>
          <p:cNvSpPr>
            <a:spLocks noGrp="1"/>
          </p:cNvSpPr>
          <p:nvPr>
            <p:ph type="subTitle" idx="1"/>
          </p:nvPr>
        </p:nvSpPr>
        <p:spPr/>
        <p:txBody>
          <a:bodyPr/>
          <a:lstStyle/>
          <a:p>
            <a:r>
              <a:rPr lang="fi-FI" dirty="0" smtClean="0"/>
              <a:t>Hallintoperiaatteet </a:t>
            </a:r>
            <a:endParaRPr lang="fi-FI" dirty="0"/>
          </a:p>
        </p:txBody>
      </p:sp>
      <p:sp>
        <p:nvSpPr>
          <p:cNvPr id="4" name="Alatunnisteen paikkamerkki 3"/>
          <p:cNvSpPr>
            <a:spLocks noGrp="1"/>
          </p:cNvSpPr>
          <p:nvPr>
            <p:ph type="ftr" sz="quarter" idx="11"/>
          </p:nvPr>
        </p:nvSpPr>
        <p:spPr/>
        <p:txBody>
          <a:bodyPr/>
          <a:lstStyle/>
          <a:p>
            <a:r>
              <a:rPr lang="fi-FI" dirty="0" smtClean="0"/>
              <a:t>Sanna Luoma</a:t>
            </a:r>
            <a:endParaRPr lang="fi-FI" dirty="0"/>
          </a:p>
        </p:txBody>
      </p:sp>
    </p:spTree>
    <p:extLst>
      <p:ext uri="{BB962C8B-B14F-4D97-AF65-F5344CB8AC3E}">
        <p14:creationId xmlns:p14="http://schemas.microsoft.com/office/powerpoint/2010/main" val="1451549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10</a:t>
            </a:r>
            <a:endParaRPr lang="fi-FI" dirty="0"/>
          </a:p>
        </p:txBody>
      </p:sp>
      <p:sp>
        <p:nvSpPr>
          <p:cNvPr id="3" name="Suorakulmio 2"/>
          <p:cNvSpPr/>
          <p:nvPr/>
        </p:nvSpPr>
        <p:spPr>
          <a:xfrm>
            <a:off x="611560" y="158874"/>
            <a:ext cx="6246440" cy="6063198"/>
          </a:xfrm>
          <a:prstGeom prst="rect">
            <a:avLst/>
          </a:prstGeom>
        </p:spPr>
        <p:txBody>
          <a:bodyPr wrap="square">
            <a:spAutoFit/>
          </a:bodyPr>
          <a:lstStyle/>
          <a:p>
            <a:endParaRPr lang="fi-FI" sz="1200" b="0" i="0" u="none" strike="noStrike" baseline="0" dirty="0" smtClean="0">
              <a:solidFill>
                <a:srgbClr val="000000"/>
              </a:solidFill>
              <a:latin typeface="Palatino Linotype"/>
            </a:endParaRPr>
          </a:p>
          <a:p>
            <a:r>
              <a:rPr lang="fi-FI" sz="2800" b="1" i="0" u="none" strike="noStrike" baseline="0" dirty="0" smtClean="0">
                <a:latin typeface="Palatino Linotype"/>
              </a:rPr>
              <a:t>Tarkoitussidonnaisuuden periaate </a:t>
            </a:r>
          </a:p>
          <a:p>
            <a:endParaRPr lang="fi-FI" sz="2800" b="0" i="0" u="none" strike="noStrike" baseline="0" dirty="0" smtClean="0">
              <a:latin typeface="Palatino Linotype"/>
            </a:endParaRPr>
          </a:p>
          <a:p>
            <a:r>
              <a:rPr lang="fi-FI" sz="2000" b="0" i="0" u="none" strike="noStrike" baseline="0" dirty="0" smtClean="0">
                <a:latin typeface="Palatino Linotype"/>
              </a:rPr>
              <a:t>•Velvollisuus käyttää viranomaisen toimivaltaa yksinomaan lain mukaan perusteltuihin tarkoituksiin eli kielto käyttää harkintavaltaa väärin </a:t>
            </a:r>
          </a:p>
          <a:p>
            <a:r>
              <a:rPr lang="fi-FI" sz="2000" b="0" i="0" u="none" strike="noStrike" baseline="0" dirty="0" smtClean="0">
                <a:latin typeface="Palatino Linotype"/>
              </a:rPr>
              <a:t>•Viranomainen ei saa ryhtyä edistämään muita tarkoitusperiä kuin niitä, jotka kuuluvat sen tehtäväpiiriin ja sisältyvät tapaukseen sovellettavan lain tavoitteisiin. </a:t>
            </a:r>
          </a:p>
          <a:p>
            <a:r>
              <a:rPr lang="fi-FI" sz="2000" b="0" i="0" u="none" strike="noStrike" baseline="0" dirty="0" smtClean="0">
                <a:latin typeface="Palatino Linotype"/>
              </a:rPr>
              <a:t>•</a:t>
            </a:r>
            <a:r>
              <a:rPr lang="fi-FI" sz="2000" b="1" i="0" u="none" strike="noStrike" baseline="0" dirty="0" smtClean="0">
                <a:latin typeface="Palatino Linotype"/>
              </a:rPr>
              <a:t>AOA 30.9.2005 D 166/2/05 </a:t>
            </a:r>
            <a:r>
              <a:rPr lang="fi-FI" sz="2000" b="0" i="0" u="none" strike="noStrike" baseline="0" dirty="0" smtClean="0">
                <a:latin typeface="Palatino Linotype"/>
              </a:rPr>
              <a:t>: Viranomaisen päätökseen ei saa olla vaikutusta sellaisilla seikoilla, joiden huomioon ottamista päätösharkinnassa lainsäätäjä ei ole hyväksynyt. Valituksi tulleiden varsinaisena tarkoituksena oli päästä alemman eläkeiän piiriin eikä nimitettyjen ollut tarkoituskaan ryhtyä hoitamaan uutta virkaansa. Kyseiset nimitykset olivat kiistatta hallinnon tarkoitussidonnaisuuden vaatimuksen vastaisia. </a:t>
            </a:r>
            <a:endParaRPr lang="fi-FI" sz="2000" b="0" i="0" u="none" strike="noStrike" baseline="0" dirty="0" smtClean="0">
              <a:latin typeface="Palatino Linotype"/>
            </a:endParaRPr>
          </a:p>
        </p:txBody>
      </p:sp>
    </p:spTree>
    <p:extLst>
      <p:ext uri="{BB962C8B-B14F-4D97-AF65-F5344CB8AC3E}">
        <p14:creationId xmlns:p14="http://schemas.microsoft.com/office/powerpoint/2010/main" val="2506521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11</a:t>
            </a:r>
            <a:endParaRPr lang="fi-FI" dirty="0"/>
          </a:p>
        </p:txBody>
      </p:sp>
      <p:sp>
        <p:nvSpPr>
          <p:cNvPr id="3" name="Suorakulmio 2"/>
          <p:cNvSpPr/>
          <p:nvPr/>
        </p:nvSpPr>
        <p:spPr>
          <a:xfrm>
            <a:off x="683568" y="620539"/>
            <a:ext cx="7920880" cy="5724644"/>
          </a:xfrm>
          <a:prstGeom prst="rect">
            <a:avLst/>
          </a:prstGeom>
        </p:spPr>
        <p:txBody>
          <a:bodyPr wrap="square">
            <a:spAutoFit/>
          </a:bodyPr>
          <a:lstStyle/>
          <a:p>
            <a:endParaRPr lang="fi-FI" sz="1400" b="0" i="0" u="none" strike="noStrike" baseline="0" dirty="0" smtClean="0">
              <a:solidFill>
                <a:srgbClr val="000000"/>
              </a:solidFill>
              <a:latin typeface="Palatino Linotype"/>
            </a:endParaRPr>
          </a:p>
          <a:p>
            <a:r>
              <a:rPr lang="fi-FI" sz="3200" b="1" i="0" u="none" strike="noStrike" baseline="0" dirty="0" err="1" smtClean="0">
                <a:latin typeface="Palatino Linotype"/>
              </a:rPr>
              <a:t>Objektiviteettiperiaate</a:t>
            </a:r>
            <a:r>
              <a:rPr lang="fi-FI" sz="3200" b="1" i="0" u="none" strike="noStrike" baseline="0" dirty="0" smtClean="0">
                <a:latin typeface="Palatino Linotype"/>
              </a:rPr>
              <a:t> </a:t>
            </a:r>
          </a:p>
          <a:p>
            <a:endParaRPr lang="fi-FI" sz="3200" b="0" i="0" u="none" strike="noStrike" baseline="0" dirty="0" smtClean="0">
              <a:latin typeface="Palatino Linotype"/>
            </a:endParaRPr>
          </a:p>
          <a:p>
            <a:r>
              <a:rPr lang="fi-FI" sz="2400" b="0" i="0" u="none" strike="noStrike" baseline="0" dirty="0" smtClean="0">
                <a:latin typeface="Palatino Linotype"/>
              </a:rPr>
              <a:t>•Viranomaisen toimien on oltava objektiivisesti perusteltavia ja puolueettomia. </a:t>
            </a:r>
          </a:p>
          <a:p>
            <a:r>
              <a:rPr lang="fi-FI" sz="2400" b="0" i="0" u="none" strike="noStrike" baseline="0" dirty="0" smtClean="0">
                <a:latin typeface="Palatino Linotype"/>
              </a:rPr>
              <a:t>•Hallintotoiminta ei saa perustua epäasiallisiin tai hallinnolle muuten vieraisiin perusteisiin. Tällaisia perusteita voivat olla esimerkiksi ystävien suosinta, henkilökohtaisen hyödyn tavoittelu tai julkisyhteisön erityisten taloudellisten etujen tavoittelu. Viranomaisen päätöksenteon ja toiminnan yleensäkin on oltava puolueetonta ja objektiivisesti perusteltavissa. </a:t>
            </a:r>
          </a:p>
          <a:p>
            <a:r>
              <a:rPr lang="fi-FI" sz="2400" b="0" i="0" u="none" strike="noStrike" baseline="0" dirty="0" smtClean="0">
                <a:latin typeface="Palatino Linotype"/>
              </a:rPr>
              <a:t>•Esim. kunnallisessa virantäyttöprosessissa tietyn hakijan suosinta tai asettaminen eri asemaan voidaan lukea </a:t>
            </a:r>
            <a:r>
              <a:rPr lang="fi-FI" sz="2400" b="0" i="0" u="none" strike="noStrike" baseline="0" dirty="0" err="1" smtClean="0">
                <a:latin typeface="Palatino Linotype"/>
              </a:rPr>
              <a:t>objektiviteettiperiaatteen</a:t>
            </a:r>
            <a:r>
              <a:rPr lang="fi-FI" sz="2400" b="0" i="0" u="none" strike="noStrike" baseline="0" dirty="0" smtClean="0">
                <a:latin typeface="Palatino Linotype"/>
              </a:rPr>
              <a:t> vastaiseksi. </a:t>
            </a:r>
            <a:endParaRPr lang="fi-FI" sz="2400" b="0" i="0" u="none" strike="noStrike" baseline="0" dirty="0" smtClean="0">
              <a:latin typeface="Palatino Linotype"/>
            </a:endParaRPr>
          </a:p>
        </p:txBody>
      </p:sp>
    </p:spTree>
    <p:extLst>
      <p:ext uri="{BB962C8B-B14F-4D97-AF65-F5344CB8AC3E}">
        <p14:creationId xmlns:p14="http://schemas.microsoft.com/office/powerpoint/2010/main" val="3287385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12</a:t>
            </a:r>
            <a:endParaRPr lang="fi-FI" dirty="0"/>
          </a:p>
        </p:txBody>
      </p:sp>
      <p:sp>
        <p:nvSpPr>
          <p:cNvPr id="3" name="Suorakulmio 2"/>
          <p:cNvSpPr/>
          <p:nvPr/>
        </p:nvSpPr>
        <p:spPr>
          <a:xfrm>
            <a:off x="971600" y="548680"/>
            <a:ext cx="7128792" cy="4878259"/>
          </a:xfrm>
          <a:prstGeom prst="rect">
            <a:avLst/>
          </a:prstGeom>
        </p:spPr>
        <p:txBody>
          <a:bodyPr wrap="square">
            <a:spAutoFit/>
          </a:bodyPr>
          <a:lstStyle/>
          <a:p>
            <a:endParaRPr lang="fi-FI" sz="1100" b="0" i="0" u="none" strike="noStrike" baseline="0" dirty="0" smtClean="0">
              <a:solidFill>
                <a:srgbClr val="000000"/>
              </a:solidFill>
              <a:latin typeface="Palatino Linotype"/>
            </a:endParaRPr>
          </a:p>
          <a:p>
            <a:r>
              <a:rPr lang="fi-FI" sz="3200" b="1" i="0" u="none" strike="noStrike" baseline="0" dirty="0" smtClean="0">
                <a:latin typeface="Palatino Linotype"/>
              </a:rPr>
              <a:t>Suhteellisuusperiaate </a:t>
            </a:r>
          </a:p>
          <a:p>
            <a:endParaRPr lang="fi-FI" sz="2800" b="0" i="0" u="none" strike="noStrike" baseline="0" dirty="0" smtClean="0">
              <a:latin typeface="Palatino Linotype"/>
            </a:endParaRPr>
          </a:p>
          <a:p>
            <a:r>
              <a:rPr lang="fi-FI" sz="2000" b="0" i="0" u="none" strike="noStrike" baseline="0" dirty="0" smtClean="0">
                <a:latin typeface="Palatino Linotype"/>
              </a:rPr>
              <a:t>•Viranomaisen toimien on oltava oikeassa suhteessa laissa määriteltyyn päämäärään nähden. </a:t>
            </a:r>
          </a:p>
          <a:p>
            <a:r>
              <a:rPr lang="fi-FI" sz="2000" b="0" i="0" u="none" strike="noStrike" baseline="0" dirty="0" smtClean="0">
                <a:latin typeface="Palatino Linotype"/>
              </a:rPr>
              <a:t>•Viranomaisen toimen on oltava asianmukainen, tarpeellinen, välttämätön ja oikein mitoitettu sen tavoitteen kannalta, johon kysymyksessä olevalla toimella pyritään. Käytännössä suhteellisuusperiaate edellyttää, että viranomainen mitoittaa toimintansa alimmalle sellaiselle tasolle, jolla saadaan aikaan tarvittava vaikutus. </a:t>
            </a:r>
          </a:p>
          <a:p>
            <a:r>
              <a:rPr lang="fi-FI" sz="2000" b="0" i="0" u="none" strike="noStrike" baseline="0" dirty="0" smtClean="0">
                <a:latin typeface="Palatino Linotype"/>
              </a:rPr>
              <a:t>•Esim. asianosaiselta ei voi vaatia enempää selvitystä kuin on tarpeen asian ratkaisemiseksi. Milloin lisäselvityksen hankkiminen viran puolesta on välttämätöntä, sen tulisi tapahtua vähiten vaivaa ja kustannuksia tuottavalla tavalla. </a:t>
            </a:r>
            <a:endParaRPr lang="fi-FI" sz="2000" b="0" i="0" u="none" strike="noStrike" baseline="0" dirty="0" smtClean="0">
              <a:latin typeface="Palatino Linotype"/>
            </a:endParaRPr>
          </a:p>
        </p:txBody>
      </p:sp>
    </p:spTree>
    <p:extLst>
      <p:ext uri="{BB962C8B-B14F-4D97-AF65-F5344CB8AC3E}">
        <p14:creationId xmlns:p14="http://schemas.microsoft.com/office/powerpoint/2010/main" val="1359555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13</a:t>
            </a:r>
            <a:endParaRPr lang="fi-FI" dirty="0"/>
          </a:p>
        </p:txBody>
      </p:sp>
      <p:sp>
        <p:nvSpPr>
          <p:cNvPr id="3" name="Suorakulmio 2"/>
          <p:cNvSpPr/>
          <p:nvPr/>
        </p:nvSpPr>
        <p:spPr>
          <a:xfrm>
            <a:off x="251520" y="759039"/>
            <a:ext cx="8352928" cy="5724644"/>
          </a:xfrm>
          <a:prstGeom prst="rect">
            <a:avLst/>
          </a:prstGeom>
        </p:spPr>
        <p:txBody>
          <a:bodyPr wrap="square">
            <a:spAutoFit/>
          </a:bodyPr>
          <a:lstStyle/>
          <a:p>
            <a:endParaRPr lang="fi-FI" sz="1400" b="0" i="0" u="none" strike="noStrike" baseline="0" dirty="0" smtClean="0">
              <a:solidFill>
                <a:srgbClr val="000000"/>
              </a:solidFill>
              <a:latin typeface="Palatino Linotype"/>
            </a:endParaRPr>
          </a:p>
          <a:p>
            <a:r>
              <a:rPr lang="fi-FI" sz="3200" b="1" i="0" u="none" strike="noStrike" baseline="0" dirty="0" smtClean="0">
                <a:latin typeface="Palatino Linotype"/>
              </a:rPr>
              <a:t>Luottamuksensuojaperiaate </a:t>
            </a:r>
          </a:p>
          <a:p>
            <a:endParaRPr lang="fi-FI" sz="3200" b="0" i="0" u="none" strike="noStrike" baseline="0" dirty="0" smtClean="0">
              <a:latin typeface="Palatino Linotype"/>
            </a:endParaRPr>
          </a:p>
          <a:p>
            <a:r>
              <a:rPr lang="fi-FI" sz="2400" b="0" i="0" u="none" strike="noStrike" baseline="0" dirty="0" smtClean="0">
                <a:latin typeface="Palatino Linotype"/>
              </a:rPr>
              <a:t>•Viranomaisen toimien on suojattava oikeusjärjestyksen perusteella oikeutettuja odotuksia </a:t>
            </a:r>
          </a:p>
          <a:p>
            <a:r>
              <a:rPr lang="fi-FI" sz="2400" b="0" i="0" u="none" strike="noStrike" baseline="0" dirty="0" smtClean="0">
                <a:latin typeface="Palatino Linotype"/>
              </a:rPr>
              <a:t>•Yksityisten ihmisen tulee voida luottaa viranomaisten toiminnan oikeellisuuteen ja virheettömyyteen sekä viranomaisten tekemien hallintopäätösten pysyvyyteen. </a:t>
            </a:r>
          </a:p>
          <a:p>
            <a:r>
              <a:rPr lang="fi-FI" sz="2400" b="0" i="0" u="none" strike="noStrike" baseline="0" dirty="0" smtClean="0">
                <a:latin typeface="Palatino Linotype"/>
              </a:rPr>
              <a:t>•Millä edellytyksillä yksityinen oikeussubjekti voi luottaa julkista valtaa käyttäen tehdyn päätöksen pysyvyyteen ja minkälainen turva tällä on viranomaisten toiminnan odottamattomia muutoksia vastaan? </a:t>
            </a:r>
          </a:p>
          <a:p>
            <a:r>
              <a:rPr lang="fi-FI" sz="2400" b="0" i="0" u="none" strike="noStrike" baseline="0" dirty="0" smtClean="0">
                <a:latin typeface="Palatino Linotype"/>
              </a:rPr>
              <a:t>•Rajoittaa edunsuovien päätösten peruuttamista taannehtivin vaikutuksin ja yleensäkin päätösten muuttamista yksityiselle haitalliseen suuntaan. </a:t>
            </a:r>
            <a:endParaRPr lang="fi-FI" sz="2400" b="0" i="0" u="none" strike="noStrike" baseline="0" dirty="0" smtClean="0">
              <a:latin typeface="Palatino Linotype"/>
            </a:endParaRPr>
          </a:p>
        </p:txBody>
      </p:sp>
    </p:spTree>
    <p:extLst>
      <p:ext uri="{BB962C8B-B14F-4D97-AF65-F5344CB8AC3E}">
        <p14:creationId xmlns:p14="http://schemas.microsoft.com/office/powerpoint/2010/main" val="2682185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14</a:t>
            </a:r>
            <a:endParaRPr lang="fi-FI" dirty="0"/>
          </a:p>
        </p:txBody>
      </p:sp>
      <p:sp>
        <p:nvSpPr>
          <p:cNvPr id="3" name="Suorakulmio 2"/>
          <p:cNvSpPr/>
          <p:nvPr/>
        </p:nvSpPr>
        <p:spPr>
          <a:xfrm>
            <a:off x="768892" y="620688"/>
            <a:ext cx="7259491" cy="3724096"/>
          </a:xfrm>
          <a:prstGeom prst="rect">
            <a:avLst/>
          </a:prstGeom>
        </p:spPr>
        <p:txBody>
          <a:bodyPr wrap="square">
            <a:spAutoFit/>
          </a:bodyPr>
          <a:lstStyle/>
          <a:p>
            <a:endParaRPr lang="fi-FI" sz="1200" b="0" i="0" u="none" strike="noStrike" baseline="0" dirty="0" smtClean="0">
              <a:solidFill>
                <a:srgbClr val="000000"/>
              </a:solidFill>
              <a:latin typeface="Palatino Linotype"/>
            </a:endParaRPr>
          </a:p>
          <a:p>
            <a:r>
              <a:rPr lang="fi-FI" sz="2800" b="1" i="0" u="none" strike="noStrike" baseline="0" dirty="0" smtClean="0">
                <a:latin typeface="Palatino Linotype"/>
              </a:rPr>
              <a:t>Palveluperiaate ja palvelun asianmukaisuus (HL 7 §) </a:t>
            </a:r>
          </a:p>
          <a:p>
            <a:endParaRPr lang="fi-FI" sz="2800" b="1" i="0" u="none" strike="noStrike" baseline="0" dirty="0" smtClean="0">
              <a:latin typeface="Palatino Linotype"/>
            </a:endParaRPr>
          </a:p>
          <a:p>
            <a:r>
              <a:rPr lang="fi-FI" sz="2800" b="0" i="1" u="none" strike="noStrike" baseline="0" dirty="0" smtClean="0">
                <a:latin typeface="Palatino Linotype"/>
              </a:rPr>
              <a:t>”Asiointi ja asian käsittely viranomaisessa on pyrittävä järjestämään siten, että hallinnossa asioiva saa asianmukaisesti hallinnon palveluita ja viranomainen voi suorittaa tehtävänsä tuloksellisesti.” </a:t>
            </a:r>
            <a:endParaRPr lang="fi-FI" sz="2800" dirty="0"/>
          </a:p>
        </p:txBody>
      </p:sp>
    </p:spTree>
    <p:extLst>
      <p:ext uri="{BB962C8B-B14F-4D97-AF65-F5344CB8AC3E}">
        <p14:creationId xmlns:p14="http://schemas.microsoft.com/office/powerpoint/2010/main" val="1605552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15</a:t>
            </a:r>
            <a:endParaRPr lang="fi-FI" dirty="0"/>
          </a:p>
        </p:txBody>
      </p:sp>
      <p:sp>
        <p:nvSpPr>
          <p:cNvPr id="3" name="Suorakulmio 2"/>
          <p:cNvSpPr/>
          <p:nvPr/>
        </p:nvSpPr>
        <p:spPr>
          <a:xfrm>
            <a:off x="683568" y="435873"/>
            <a:ext cx="7560840" cy="4832092"/>
          </a:xfrm>
          <a:prstGeom prst="rect">
            <a:avLst/>
          </a:prstGeom>
        </p:spPr>
        <p:txBody>
          <a:bodyPr wrap="square">
            <a:spAutoFit/>
          </a:bodyPr>
          <a:lstStyle/>
          <a:p>
            <a:endParaRPr lang="fi-FI" sz="1200" b="0" i="0" u="none" strike="noStrike" baseline="0" dirty="0" smtClean="0">
              <a:solidFill>
                <a:srgbClr val="000000"/>
              </a:solidFill>
              <a:latin typeface="Palatino Linotype"/>
            </a:endParaRPr>
          </a:p>
          <a:p>
            <a:r>
              <a:rPr lang="fi-FI" sz="2800" b="1" i="0" u="none" strike="noStrike" baseline="0" dirty="0" smtClean="0">
                <a:latin typeface="Palatino Linotype"/>
              </a:rPr>
              <a:t>Palveluperiaate ja asianmukaisuus </a:t>
            </a:r>
          </a:p>
          <a:p>
            <a:endParaRPr lang="fi-FI" sz="2800" b="0" i="0" u="none" strike="noStrike" baseline="0" dirty="0" smtClean="0">
              <a:latin typeface="Palatino Linotype"/>
            </a:endParaRPr>
          </a:p>
          <a:p>
            <a:r>
              <a:rPr lang="fi-FI" sz="2000" b="0" i="0" u="none" strike="noStrike" baseline="0" dirty="0" smtClean="0">
                <a:latin typeface="Palatino Linotype"/>
              </a:rPr>
              <a:t>•Turvata viranomaispalvelujen saatavuus sekä varmistaa, että asiointia järjestettäessä kiinnitetään riittävää huomiota hallinnossa asioivien tarpeisiin. </a:t>
            </a:r>
          </a:p>
          <a:p>
            <a:r>
              <a:rPr lang="fi-FI" sz="2000" b="0" i="0" u="none" strike="noStrike" baseline="0" dirty="0" smtClean="0">
                <a:latin typeface="Palatino Linotype"/>
              </a:rPr>
              <a:t>•Asiointi tulisi voida tapahtua sekä hallinnossa asioivan että viranomaisen kannalta mahdollisimman nopeasti, joustavasti ja yksinkertaisesti sekä kustannuksia säästäen. </a:t>
            </a:r>
          </a:p>
          <a:p>
            <a:r>
              <a:rPr lang="fi-FI" sz="2000" b="0" i="0" u="none" strike="noStrike" baseline="0" dirty="0" smtClean="0">
                <a:latin typeface="Palatino Linotype"/>
              </a:rPr>
              <a:t>•Esimerkiksi selkeiksi suunnitellut viranomaisessa käsiteltäviä asioita koskevat valmiit lomakepohjat tehostavat hallinnon toimintaa ja helpottavat asiointia. </a:t>
            </a:r>
          </a:p>
          <a:p>
            <a:r>
              <a:rPr lang="fi-FI" sz="2000" b="0" i="0" u="none" strike="noStrike" baseline="0" dirty="0" smtClean="0">
                <a:latin typeface="Palatino Linotype"/>
              </a:rPr>
              <a:t>•Julkisia palveluja järjestettäessä tulisi erityisesti kiinnittää huomiota palvelujen riittävyyteen ja saatavuuteen sekä hallinnossa asioivan valinnanvapauteen. </a:t>
            </a:r>
            <a:endParaRPr lang="fi-FI" sz="2000" b="0" i="0" u="none" strike="noStrike" baseline="0" dirty="0" smtClean="0">
              <a:latin typeface="Palatino Linotype"/>
            </a:endParaRPr>
          </a:p>
        </p:txBody>
      </p:sp>
    </p:spTree>
    <p:extLst>
      <p:ext uri="{BB962C8B-B14F-4D97-AF65-F5344CB8AC3E}">
        <p14:creationId xmlns:p14="http://schemas.microsoft.com/office/powerpoint/2010/main" val="1527056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16</a:t>
            </a:r>
            <a:endParaRPr lang="fi-FI" dirty="0"/>
          </a:p>
        </p:txBody>
      </p:sp>
      <p:sp>
        <p:nvSpPr>
          <p:cNvPr id="3" name="Suorakulmio 2"/>
          <p:cNvSpPr/>
          <p:nvPr/>
        </p:nvSpPr>
        <p:spPr>
          <a:xfrm>
            <a:off x="755576" y="389707"/>
            <a:ext cx="8136904" cy="6170920"/>
          </a:xfrm>
          <a:prstGeom prst="rect">
            <a:avLst/>
          </a:prstGeom>
        </p:spPr>
        <p:txBody>
          <a:bodyPr wrap="square">
            <a:spAutoFit/>
          </a:bodyPr>
          <a:lstStyle/>
          <a:p>
            <a:endParaRPr lang="fi-FI" sz="1100" b="0" i="0" u="none" strike="noStrike" baseline="0" dirty="0" smtClean="0">
              <a:solidFill>
                <a:srgbClr val="000000"/>
              </a:solidFill>
              <a:latin typeface="Palatino Linotype"/>
            </a:endParaRPr>
          </a:p>
          <a:p>
            <a:r>
              <a:rPr lang="fi-FI" sz="2400" b="1" i="0" u="none" strike="noStrike" baseline="0" dirty="0" smtClean="0">
                <a:latin typeface="Palatino Linotype"/>
              </a:rPr>
              <a:t>EOA 16.10.2006 D 3464/4/05: </a:t>
            </a:r>
          </a:p>
          <a:p>
            <a:endParaRPr lang="fi-FI" sz="2400" b="0" i="0" u="none" strike="noStrike" baseline="0" dirty="0" smtClean="0">
              <a:latin typeface="Palatino Linotype"/>
            </a:endParaRPr>
          </a:p>
          <a:p>
            <a:r>
              <a:rPr lang="fi-FI" sz="2400" b="0" i="0" u="none" strike="noStrike" baseline="0" dirty="0" smtClean="0">
                <a:latin typeface="Palatino Linotype"/>
              </a:rPr>
              <a:t>•K oli ollut kuntoutustutkimuksissa 5.–6.9.2005. Palattuaan tutkimuksista K oli tullut Kelan toimistoon kysymään toimintaohjeita. Toimiston asiakaspalvelussa oli tuolloin kehotettu häntä odottamaan, kunnes kuntoutustutkimuksen suorittanut laitos lähettää tutkimuslausunnon Kelalle, minkä jälkeen Kela ottaisi häneen yhteyttä. Sanottu tutkimuslausunto saapui Kelaan 14.9.2005. Seuraavan kerran asia oli kuitenkin esillä vasta 24.10.2005, kun kantelija oli itse tiedustellut asiansa käsittelyvaihetta. </a:t>
            </a:r>
          </a:p>
          <a:p>
            <a:r>
              <a:rPr lang="fi-FI" sz="2400" b="0" i="0" u="none" strike="noStrike" baseline="0" dirty="0" smtClean="0">
                <a:latin typeface="Palatino Linotype"/>
              </a:rPr>
              <a:t>•Kelan toimisto oli siis laiminlyönyt palveluperiaatteen mukaisen velvollisuutensa ottaa lupauksensa mukaisesti yhteyttä kantelijaan. Asia tuli ilmi vasta kantelijan oman aktiivisuuden jälkeen. </a:t>
            </a:r>
            <a:endParaRPr lang="fi-FI" sz="2400" b="0" i="0" u="none" strike="noStrike" baseline="0" dirty="0" smtClean="0">
              <a:latin typeface="Palatino Linotype"/>
            </a:endParaRPr>
          </a:p>
        </p:txBody>
      </p:sp>
    </p:spTree>
    <p:extLst>
      <p:ext uri="{BB962C8B-B14F-4D97-AF65-F5344CB8AC3E}">
        <p14:creationId xmlns:p14="http://schemas.microsoft.com/office/powerpoint/2010/main" val="3944389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17</a:t>
            </a:r>
            <a:endParaRPr lang="fi-FI" dirty="0"/>
          </a:p>
        </p:txBody>
      </p:sp>
      <p:sp>
        <p:nvSpPr>
          <p:cNvPr id="3" name="Suorakulmio 2"/>
          <p:cNvSpPr/>
          <p:nvPr/>
        </p:nvSpPr>
        <p:spPr>
          <a:xfrm>
            <a:off x="611560" y="2059395"/>
            <a:ext cx="7920880" cy="4154984"/>
          </a:xfrm>
          <a:prstGeom prst="rect">
            <a:avLst/>
          </a:prstGeom>
        </p:spPr>
        <p:txBody>
          <a:bodyPr wrap="square">
            <a:spAutoFit/>
          </a:bodyPr>
          <a:lstStyle/>
          <a:p>
            <a:endParaRPr lang="fi-FI" sz="1200" b="0" i="0" u="none" strike="noStrike" baseline="0" dirty="0" smtClean="0">
              <a:solidFill>
                <a:srgbClr val="000000"/>
              </a:solidFill>
              <a:latin typeface="Palatino Linotype"/>
            </a:endParaRPr>
          </a:p>
          <a:p>
            <a:r>
              <a:rPr lang="fi-FI" sz="2800" b="1" i="0" u="none" strike="noStrike" baseline="0" dirty="0" smtClean="0">
                <a:latin typeface="Palatino Linotype"/>
              </a:rPr>
              <a:t>Neuvonta (HL 8 §) </a:t>
            </a:r>
          </a:p>
          <a:p>
            <a:r>
              <a:rPr lang="fi-FI" sz="2400" b="0" i="1" u="none" strike="noStrike" baseline="0" dirty="0" smtClean="0">
                <a:latin typeface="Palatino Linotype"/>
              </a:rPr>
              <a:t>”</a:t>
            </a:r>
            <a:r>
              <a:rPr lang="fi-FI" sz="2800" b="0" i="1" u="none" strike="noStrike" baseline="0" dirty="0" smtClean="0">
                <a:latin typeface="Palatino Linotype"/>
              </a:rPr>
              <a:t>Viranomaisen on toimivaltansa rajoissa annettava asiakkailleen tarpeen mukaan hallintoasian hoitamiseen liittyvää neuvontaa sekä vastattava asiointia koskeviin kysymyksiin ja tiedusteluihin. Neuvonta on maksutonta. </a:t>
            </a:r>
            <a:endParaRPr lang="fi-FI" sz="2800" b="0" i="0" u="none" strike="noStrike" baseline="0" dirty="0" smtClean="0">
              <a:latin typeface="Palatino Linotype"/>
            </a:endParaRPr>
          </a:p>
          <a:p>
            <a:r>
              <a:rPr lang="fi-FI" sz="2800" b="0" i="1" u="none" strike="noStrike" baseline="0" dirty="0" smtClean="0">
                <a:latin typeface="Palatino Linotype"/>
              </a:rPr>
              <a:t>Jos asia ei kuulu viranomaisen toimivaltaan, sen on pyrittävä opastamaan asiakas toimivaltaiseen viranomaiseen.” </a:t>
            </a:r>
            <a:endParaRPr lang="fi-FI" sz="2800" dirty="0"/>
          </a:p>
        </p:txBody>
      </p:sp>
    </p:spTree>
    <p:extLst>
      <p:ext uri="{BB962C8B-B14F-4D97-AF65-F5344CB8AC3E}">
        <p14:creationId xmlns:p14="http://schemas.microsoft.com/office/powerpoint/2010/main" val="3052469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18</a:t>
            </a:r>
            <a:endParaRPr lang="fi-FI" dirty="0"/>
          </a:p>
        </p:txBody>
      </p:sp>
      <p:sp>
        <p:nvSpPr>
          <p:cNvPr id="3" name="Suorakulmio 2"/>
          <p:cNvSpPr/>
          <p:nvPr/>
        </p:nvSpPr>
        <p:spPr>
          <a:xfrm>
            <a:off x="395536" y="620539"/>
            <a:ext cx="8064896" cy="5555367"/>
          </a:xfrm>
          <a:prstGeom prst="rect">
            <a:avLst/>
          </a:prstGeom>
        </p:spPr>
        <p:txBody>
          <a:bodyPr wrap="square">
            <a:spAutoFit/>
          </a:bodyPr>
          <a:lstStyle/>
          <a:p>
            <a:endParaRPr lang="fi-FI" sz="1100" b="0" i="0" u="none" strike="noStrike" baseline="0" dirty="0" smtClean="0">
              <a:solidFill>
                <a:srgbClr val="000000"/>
              </a:solidFill>
              <a:latin typeface="Palatino Linotype"/>
            </a:endParaRPr>
          </a:p>
          <a:p>
            <a:r>
              <a:rPr lang="fi-FI" sz="3200" b="1" i="0" u="none" strike="noStrike" baseline="0" dirty="0" smtClean="0">
                <a:latin typeface="Palatino Linotype"/>
              </a:rPr>
              <a:t>Neuvonta </a:t>
            </a:r>
            <a:endParaRPr lang="fi-FI" sz="3200" b="0" i="0" u="none" strike="noStrike" baseline="0" dirty="0" smtClean="0">
              <a:latin typeface="Palatino Linotype"/>
            </a:endParaRPr>
          </a:p>
          <a:p>
            <a:r>
              <a:rPr lang="fi-FI" sz="2400" b="0" i="0" u="none" strike="noStrike" baseline="0" dirty="0" smtClean="0">
                <a:latin typeface="Palatino Linotype"/>
              </a:rPr>
              <a:t>•Viranomainen antaa asiakkailleen neuvoja esimerkiksi siitä, miten asia pannaan vireille ja mitä asiakirjoja tulee esittää asian </a:t>
            </a:r>
            <a:r>
              <a:rPr lang="fi-FI" sz="2400" b="0" i="0" u="none" strike="noStrike" baseline="0" dirty="0" err="1" smtClean="0">
                <a:latin typeface="Palatino Linotype"/>
              </a:rPr>
              <a:t>vireillepanemiseksi</a:t>
            </a:r>
            <a:r>
              <a:rPr lang="fi-FI" sz="2400" b="0" i="0" u="none" strike="noStrike" baseline="0" dirty="0" smtClean="0">
                <a:latin typeface="Palatino Linotype"/>
              </a:rPr>
              <a:t>. </a:t>
            </a:r>
          </a:p>
          <a:p>
            <a:r>
              <a:rPr lang="fi-FI" sz="2400" b="0" i="0" u="none" strike="noStrike" baseline="0" dirty="0" smtClean="0">
                <a:latin typeface="Palatino Linotype"/>
              </a:rPr>
              <a:t>•Menettelyneuvontaan kuuluu myös tietojen antaminen viraston käytännöstä, kuten käsittelytavasta ja -vaiheista. Viranomaisen on huolehdittava siitä, että asiakkaalla on selkeä käsitys menettelyllisten oikeuksiensa käyttämisestä. </a:t>
            </a:r>
          </a:p>
          <a:p>
            <a:r>
              <a:rPr lang="fi-FI" sz="2400" b="0" i="0" u="none" strike="noStrike" baseline="0" dirty="0" smtClean="0">
                <a:latin typeface="Palatino Linotype"/>
              </a:rPr>
              <a:t>•Viranomaisen velvollisuuksiin ei kuuluu asiakkaan avustaminen esimerkiksi täyttämällä lomakkeet ja laatimalla tarvittavat asiakirjat asiakkaan puolesta. Neuvonnan yhteydessä ei myöskään voida ennakoida yksittäisten hakemusten tosiasiallista menestymistä. </a:t>
            </a:r>
            <a:endParaRPr lang="fi-FI" sz="2400" b="0" i="0" u="none" strike="noStrike" baseline="0" dirty="0" smtClean="0">
              <a:latin typeface="Palatino Linotype"/>
            </a:endParaRPr>
          </a:p>
        </p:txBody>
      </p:sp>
    </p:spTree>
    <p:extLst>
      <p:ext uri="{BB962C8B-B14F-4D97-AF65-F5344CB8AC3E}">
        <p14:creationId xmlns:p14="http://schemas.microsoft.com/office/powerpoint/2010/main" val="2310151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19</a:t>
            </a:r>
            <a:endParaRPr lang="fi-FI" dirty="0"/>
          </a:p>
        </p:txBody>
      </p:sp>
      <p:sp>
        <p:nvSpPr>
          <p:cNvPr id="3" name="Suorakulmio 2"/>
          <p:cNvSpPr/>
          <p:nvPr/>
        </p:nvSpPr>
        <p:spPr>
          <a:xfrm>
            <a:off x="899592" y="620539"/>
            <a:ext cx="7992888" cy="5601533"/>
          </a:xfrm>
          <a:prstGeom prst="rect">
            <a:avLst/>
          </a:prstGeom>
        </p:spPr>
        <p:txBody>
          <a:bodyPr wrap="square">
            <a:spAutoFit/>
          </a:bodyPr>
          <a:lstStyle/>
          <a:p>
            <a:endParaRPr lang="fi-FI" sz="1400" b="0" i="0" u="none" strike="noStrike" baseline="0" dirty="0" smtClean="0">
              <a:solidFill>
                <a:srgbClr val="000000"/>
              </a:solidFill>
              <a:latin typeface="Palatino Linotype"/>
            </a:endParaRPr>
          </a:p>
          <a:p>
            <a:r>
              <a:rPr lang="fi-FI" sz="3200" b="1" i="0" u="none" strike="noStrike" baseline="0" dirty="0" smtClean="0">
                <a:latin typeface="Palatino Linotype"/>
              </a:rPr>
              <a:t>Neuvonta </a:t>
            </a:r>
            <a:endParaRPr lang="fi-FI" sz="3200" b="0" i="0" u="none" strike="noStrike" baseline="0" dirty="0" smtClean="0">
              <a:latin typeface="Palatino Linotype"/>
            </a:endParaRPr>
          </a:p>
          <a:p>
            <a:r>
              <a:rPr lang="fi-FI" sz="2400" b="0" i="0" u="none" strike="noStrike" baseline="0" dirty="0" smtClean="0">
                <a:latin typeface="Palatino Linotype"/>
              </a:rPr>
              <a:t>•Neuvonnan tarve ja laajuus on ratkaistava kussakin tapauksessa erikseen asian laadun ja siihen liittyvien erityisten olosuhteiden perusteella. Harkinnassa on arvioitava asiakkaan tosiasiallisia mahdollisuuksia selviytyä itse asiansa hoitamisesta. </a:t>
            </a:r>
          </a:p>
          <a:p>
            <a:r>
              <a:rPr lang="fi-FI" sz="2400" b="0" i="0" u="none" strike="noStrike" baseline="0" dirty="0" smtClean="0">
                <a:latin typeface="Palatino Linotype"/>
              </a:rPr>
              <a:t>•</a:t>
            </a:r>
            <a:r>
              <a:rPr lang="fi-FI" sz="2400" b="0" i="0" u="none" strike="noStrike" baseline="0" dirty="0" err="1" smtClean="0">
                <a:latin typeface="Palatino Linotype"/>
              </a:rPr>
              <a:t>OKa</a:t>
            </a:r>
            <a:r>
              <a:rPr lang="fi-FI" sz="2400" b="0" i="0" u="none" strike="noStrike" baseline="0" dirty="0" smtClean="0">
                <a:latin typeface="Palatino Linotype"/>
              </a:rPr>
              <a:t> 7.5.2001 D 818/1/99: jos viranomaiselle osoitetussa kirjeessä pyydetään neuvoa tiettyyn asiaan tai tiedustellaan asian etenemistä, tulee viranomaisen vastata tiedusteluihin tai siirtää ne oikealle viranomaiselle ja ilmoittaa siirrosta. </a:t>
            </a:r>
          </a:p>
          <a:p>
            <a:r>
              <a:rPr lang="fi-FI" sz="2400" b="0" i="0" u="none" strike="noStrike" baseline="0" dirty="0" smtClean="0">
                <a:latin typeface="Palatino Linotype"/>
              </a:rPr>
              <a:t>•Neuvontavelvollisuus koskee lähtökohtaisesti ainoastaan viranomaisen toimivaltaan kuuluvia tehtäviä </a:t>
            </a:r>
            <a:r>
              <a:rPr lang="fi-FI" sz="2400" b="0" i="0" u="none" strike="noStrike" baseline="0" dirty="0" smtClean="0">
                <a:latin typeface="Wingdings"/>
              </a:rPr>
              <a:t> </a:t>
            </a:r>
            <a:r>
              <a:rPr lang="fi-FI" sz="2400" b="1" i="0" u="none" strike="noStrike" baseline="0" dirty="0" smtClean="0">
                <a:latin typeface="Palatino Linotype"/>
              </a:rPr>
              <a:t>opastamisvelvollisuus (HL 8.2 §). </a:t>
            </a:r>
            <a:endParaRPr lang="fi-FI" sz="2400" b="0" i="0" u="none" strike="noStrike" baseline="0" dirty="0" smtClean="0">
              <a:latin typeface="Palatino Linotype"/>
            </a:endParaRPr>
          </a:p>
        </p:txBody>
      </p:sp>
    </p:spTree>
    <p:extLst>
      <p:ext uri="{BB962C8B-B14F-4D97-AF65-F5344CB8AC3E}">
        <p14:creationId xmlns:p14="http://schemas.microsoft.com/office/powerpoint/2010/main" val="4291164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683568" y="620688"/>
            <a:ext cx="7848872" cy="5324535"/>
          </a:xfrm>
          <a:prstGeom prst="rect">
            <a:avLst/>
          </a:prstGeom>
        </p:spPr>
        <p:txBody>
          <a:bodyPr wrap="square">
            <a:spAutoFit/>
          </a:bodyPr>
          <a:lstStyle/>
          <a:p>
            <a:endParaRPr lang="fi-FI" sz="1600" b="0" i="0" u="none" strike="noStrike" baseline="0" dirty="0" smtClean="0">
              <a:solidFill>
                <a:srgbClr val="000000"/>
              </a:solidFill>
              <a:latin typeface="Palatino Linotype"/>
            </a:endParaRPr>
          </a:p>
          <a:p>
            <a:r>
              <a:rPr lang="fi-FI" sz="3600" b="1" i="0" u="none" strike="noStrike" baseline="0" dirty="0" smtClean="0">
                <a:latin typeface="Palatino Linotype"/>
              </a:rPr>
              <a:t>Mitä hyvä hallinto on? </a:t>
            </a:r>
            <a:endParaRPr lang="fi-FI" sz="3600" b="0" i="0" u="none" strike="noStrike" baseline="0" dirty="0" smtClean="0">
              <a:latin typeface="Palatino Linotype"/>
            </a:endParaRPr>
          </a:p>
          <a:p>
            <a:r>
              <a:rPr lang="fi-FI" sz="3200" b="0" i="0" u="none" strike="noStrike" baseline="0" dirty="0" smtClean="0">
                <a:latin typeface="Palatino Linotype"/>
              </a:rPr>
              <a:t>•Perustuslaki (731/1999, PL) </a:t>
            </a:r>
          </a:p>
          <a:p>
            <a:r>
              <a:rPr lang="fi-FI" sz="3200" b="0" i="0" u="none" strike="noStrike" baseline="0" dirty="0" smtClean="0">
                <a:latin typeface="Palatino Linotype"/>
              </a:rPr>
              <a:t>•Hallintolaki (434/2003, HL) </a:t>
            </a:r>
          </a:p>
          <a:p>
            <a:r>
              <a:rPr lang="fi-FI" sz="3200" b="0" i="0" u="none" strike="noStrike" baseline="0" dirty="0" smtClean="0">
                <a:latin typeface="Palatino Linotype"/>
              </a:rPr>
              <a:t>•Hyvä hallinto </a:t>
            </a:r>
          </a:p>
          <a:p>
            <a:endParaRPr lang="fi-FI" sz="3200" b="0" i="0" u="none" strike="noStrike" baseline="0" dirty="0" smtClean="0">
              <a:latin typeface="Palatino Linotype"/>
            </a:endParaRPr>
          </a:p>
          <a:p>
            <a:r>
              <a:rPr lang="fi-FI" sz="3200" b="0" i="0" u="none" strike="noStrike" baseline="0" dirty="0" smtClean="0">
                <a:latin typeface="Palatino Linotype"/>
              </a:rPr>
              <a:t>a) Hallinnon oikeusperiaatteet </a:t>
            </a:r>
          </a:p>
          <a:p>
            <a:r>
              <a:rPr lang="fi-FI" sz="3200" b="0" i="0" u="none" strike="noStrike" baseline="0" dirty="0" smtClean="0">
                <a:latin typeface="Palatino Linotype"/>
              </a:rPr>
              <a:t>b) Palveluperiaate </a:t>
            </a:r>
          </a:p>
          <a:p>
            <a:r>
              <a:rPr lang="fi-FI" sz="3200" b="0" i="0" u="none" strike="noStrike" baseline="0" dirty="0" smtClean="0">
                <a:latin typeface="Palatino Linotype"/>
              </a:rPr>
              <a:t>c) Neuvontavelvollisuus </a:t>
            </a:r>
          </a:p>
          <a:p>
            <a:r>
              <a:rPr lang="fi-FI" sz="3200" b="0" i="0" u="none" strike="noStrike" baseline="0" dirty="0" smtClean="0">
                <a:latin typeface="Palatino Linotype"/>
              </a:rPr>
              <a:t>d) Hyvän kielen vaatimus </a:t>
            </a:r>
          </a:p>
          <a:p>
            <a:r>
              <a:rPr lang="fi-FI" sz="3200" b="0" i="0" u="none" strike="noStrike" baseline="0" dirty="0" smtClean="0">
                <a:latin typeface="Palatino Linotype"/>
              </a:rPr>
              <a:t>e) Viranomaisten yhteistyö </a:t>
            </a:r>
            <a:endParaRPr lang="fi-FI" sz="3200" dirty="0"/>
          </a:p>
        </p:txBody>
      </p:sp>
      <p:sp>
        <p:nvSpPr>
          <p:cNvPr id="3" name="Alatunnisteen paikkamerkki 2"/>
          <p:cNvSpPr>
            <a:spLocks noGrp="1"/>
          </p:cNvSpPr>
          <p:nvPr>
            <p:ph type="ftr" sz="quarter" idx="11"/>
          </p:nvPr>
        </p:nvSpPr>
        <p:spPr/>
        <p:txBody>
          <a:bodyPr/>
          <a:lstStyle/>
          <a:p>
            <a:r>
              <a:rPr lang="fi-FI" dirty="0" smtClean="0"/>
              <a:t>2</a:t>
            </a:r>
            <a:endParaRPr lang="fi-FI" dirty="0"/>
          </a:p>
        </p:txBody>
      </p:sp>
    </p:spTree>
    <p:extLst>
      <p:ext uri="{BB962C8B-B14F-4D97-AF65-F5344CB8AC3E}">
        <p14:creationId xmlns:p14="http://schemas.microsoft.com/office/powerpoint/2010/main" val="2431789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20</a:t>
            </a:r>
            <a:endParaRPr lang="fi-FI" dirty="0"/>
          </a:p>
        </p:txBody>
      </p:sp>
      <p:sp>
        <p:nvSpPr>
          <p:cNvPr id="3" name="Suorakulmio 2"/>
          <p:cNvSpPr/>
          <p:nvPr/>
        </p:nvSpPr>
        <p:spPr>
          <a:xfrm>
            <a:off x="827584" y="2336393"/>
            <a:ext cx="7920880" cy="2477601"/>
          </a:xfrm>
          <a:prstGeom prst="rect">
            <a:avLst/>
          </a:prstGeom>
        </p:spPr>
        <p:txBody>
          <a:bodyPr wrap="square">
            <a:spAutoFit/>
          </a:bodyPr>
          <a:lstStyle/>
          <a:p>
            <a:endParaRPr lang="fi-FI" sz="1100" b="0" i="0" u="none" strike="noStrike" baseline="0" dirty="0" smtClean="0">
              <a:solidFill>
                <a:srgbClr val="000000"/>
              </a:solidFill>
              <a:latin typeface="Palatino Linotype"/>
            </a:endParaRPr>
          </a:p>
          <a:p>
            <a:r>
              <a:rPr lang="fi-FI" sz="2400" b="1" i="0" u="none" strike="noStrike" baseline="0" dirty="0" smtClean="0">
                <a:latin typeface="Palatino Linotype"/>
              </a:rPr>
              <a:t>Hyvän kielenkäytön vaatimus (HL 9 §) </a:t>
            </a:r>
          </a:p>
          <a:p>
            <a:r>
              <a:rPr lang="fi-FI" sz="2400" b="0" i="1" u="none" strike="noStrike" baseline="0" dirty="0" smtClean="0">
                <a:latin typeface="Palatino Linotype"/>
              </a:rPr>
              <a:t>”Viranomaisen on käytettävä asiallista, selkeää ja ymmärrettävää kieltä. </a:t>
            </a:r>
            <a:endParaRPr lang="fi-FI" sz="2400" b="0" i="0" u="none" strike="noStrike" baseline="0" dirty="0" smtClean="0">
              <a:latin typeface="Palatino Linotype"/>
            </a:endParaRPr>
          </a:p>
          <a:p>
            <a:r>
              <a:rPr lang="fi-FI" sz="2400" b="0" i="1" u="none" strike="noStrike" baseline="0" dirty="0" smtClean="0">
                <a:latin typeface="Palatino Linotype"/>
              </a:rPr>
              <a:t>Asiakkaan oikeudesta käyttää omaa kieltään viranomaisessa asioidessaan on voimassa, mitä siitä erikseen säädetään tai mitä johtuu Suomea sitovista kansainvälisistä sopimuksista.” </a:t>
            </a:r>
            <a:endParaRPr lang="fi-FI" sz="2400" dirty="0"/>
          </a:p>
        </p:txBody>
      </p:sp>
    </p:spTree>
    <p:extLst>
      <p:ext uri="{BB962C8B-B14F-4D97-AF65-F5344CB8AC3E}">
        <p14:creationId xmlns:p14="http://schemas.microsoft.com/office/powerpoint/2010/main" val="14370278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21</a:t>
            </a:r>
            <a:endParaRPr lang="fi-FI" dirty="0"/>
          </a:p>
        </p:txBody>
      </p:sp>
      <p:sp>
        <p:nvSpPr>
          <p:cNvPr id="3" name="Suorakulmio 2"/>
          <p:cNvSpPr/>
          <p:nvPr/>
        </p:nvSpPr>
        <p:spPr>
          <a:xfrm>
            <a:off x="827584" y="548680"/>
            <a:ext cx="7704856" cy="5186035"/>
          </a:xfrm>
          <a:prstGeom prst="rect">
            <a:avLst/>
          </a:prstGeom>
        </p:spPr>
        <p:txBody>
          <a:bodyPr wrap="square">
            <a:spAutoFit/>
          </a:bodyPr>
          <a:lstStyle/>
          <a:p>
            <a:endParaRPr lang="fi-FI" sz="1100" b="0" i="0" u="none" strike="noStrike" baseline="0" dirty="0" smtClean="0">
              <a:solidFill>
                <a:srgbClr val="000000"/>
              </a:solidFill>
              <a:latin typeface="Palatino Linotype"/>
            </a:endParaRPr>
          </a:p>
          <a:p>
            <a:r>
              <a:rPr lang="fi-FI" sz="3200" b="1" i="0" u="none" strike="noStrike" baseline="0" dirty="0" smtClean="0">
                <a:latin typeface="Palatino Linotype"/>
              </a:rPr>
              <a:t>Hyvän kielenkäytön vaatimus </a:t>
            </a:r>
            <a:endParaRPr lang="fi-FI" sz="3200" b="0" i="0" u="none" strike="noStrike" baseline="0" dirty="0" smtClean="0">
              <a:latin typeface="Palatino Linotype"/>
            </a:endParaRPr>
          </a:p>
          <a:p>
            <a:r>
              <a:rPr lang="fi-FI" sz="2400" b="0" i="0" u="none" strike="noStrike" baseline="0" dirty="0" smtClean="0">
                <a:latin typeface="Palatino Linotype"/>
              </a:rPr>
              <a:t>•Asiakkaan voidaan olettaa yksiselitteisesti ymmärtävän asian sisällön ja saavan siitä asian laatuun nähden riittävästi tietoa. </a:t>
            </a:r>
          </a:p>
          <a:p>
            <a:r>
              <a:rPr lang="fi-FI" sz="2400" b="0" i="0" u="none" strike="noStrike" baseline="0" dirty="0" smtClean="0">
                <a:latin typeface="Palatino Linotype"/>
              </a:rPr>
              <a:t>•Esitystavan oltava sekä kielellisesti selkeä että sisällöllisesti ymmärrettävä. </a:t>
            </a:r>
          </a:p>
          <a:p>
            <a:r>
              <a:rPr lang="fi-FI" sz="2400" b="0" i="0" u="none" strike="noStrike" baseline="0" dirty="0" smtClean="0">
                <a:latin typeface="Palatino Linotype"/>
              </a:rPr>
              <a:t>•Kielenkäytön asiallisuus merkitsee myös sitä, ettei hallinnon asiakkaaseen kohdisteta loukkaavia tai väheksyviä sanontoja (huom. Viranomaisen sisäinen viestintä/asiakastietojen kirjaaminen). </a:t>
            </a:r>
          </a:p>
          <a:p>
            <a:r>
              <a:rPr lang="fi-FI" sz="2400" b="0" i="0" u="none" strike="noStrike" baseline="0" dirty="0" smtClean="0">
                <a:latin typeface="Palatino Linotype"/>
              </a:rPr>
              <a:t>•Vaatimus hyvästä kielenkäytöstä koskee sekä kirjallista että suullista ilmaisutapaa. </a:t>
            </a:r>
          </a:p>
          <a:p>
            <a:endParaRPr lang="fi-FI" sz="2400" dirty="0"/>
          </a:p>
        </p:txBody>
      </p:sp>
    </p:spTree>
    <p:extLst>
      <p:ext uri="{BB962C8B-B14F-4D97-AF65-F5344CB8AC3E}">
        <p14:creationId xmlns:p14="http://schemas.microsoft.com/office/powerpoint/2010/main" val="7904606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22</a:t>
            </a:r>
            <a:endParaRPr lang="fi-FI" dirty="0"/>
          </a:p>
        </p:txBody>
      </p:sp>
      <p:sp>
        <p:nvSpPr>
          <p:cNvPr id="3" name="Suorakulmio 2"/>
          <p:cNvSpPr/>
          <p:nvPr/>
        </p:nvSpPr>
        <p:spPr>
          <a:xfrm>
            <a:off x="1043608" y="620689"/>
            <a:ext cx="7272808" cy="4739759"/>
          </a:xfrm>
          <a:prstGeom prst="rect">
            <a:avLst/>
          </a:prstGeom>
        </p:spPr>
        <p:txBody>
          <a:bodyPr wrap="square">
            <a:spAutoFit/>
          </a:bodyPr>
          <a:lstStyle/>
          <a:p>
            <a:endParaRPr lang="fi-FI" sz="1400" b="0" i="0" u="none" strike="noStrike" baseline="0" dirty="0" smtClean="0">
              <a:solidFill>
                <a:srgbClr val="000000"/>
              </a:solidFill>
              <a:latin typeface="Palatino Linotype"/>
            </a:endParaRPr>
          </a:p>
          <a:p>
            <a:r>
              <a:rPr lang="fi-FI" sz="3200" b="1" i="0" u="none" strike="noStrike" baseline="0" dirty="0" smtClean="0">
                <a:latin typeface="Palatino Linotype"/>
              </a:rPr>
              <a:t>Viranomaisten yhteistyö (HL 10 §) </a:t>
            </a:r>
          </a:p>
          <a:p>
            <a:r>
              <a:rPr lang="fi-FI" sz="3200" b="0" i="1" u="none" strike="noStrike" baseline="0" dirty="0" smtClean="0">
                <a:latin typeface="Palatino Linotype"/>
              </a:rPr>
              <a:t>”Viranomaisen on toimivaltansa rajoissa ja asian vaatimassa laajuudessa avustettava toista viranomaista tämän pyynnöstä hallintotehtävän hoitamisessa sekä muutoinkin pyrittävä edistämään viranomaisten välistä yhteistyötä. </a:t>
            </a:r>
            <a:endParaRPr lang="fi-FI" sz="3200" b="0" i="0" u="none" strike="noStrike" baseline="0" dirty="0" smtClean="0">
              <a:latin typeface="Palatino Linotype"/>
            </a:endParaRPr>
          </a:p>
          <a:p>
            <a:r>
              <a:rPr lang="fi-FI" sz="3200" b="0" i="1" u="none" strike="noStrike" baseline="0" dirty="0" smtClean="0">
                <a:latin typeface="Palatino Linotype"/>
              </a:rPr>
              <a:t>Viranomaisten välisestä virka-avusta säädetään erikseen.” </a:t>
            </a:r>
            <a:endParaRPr lang="fi-FI" sz="3200" dirty="0"/>
          </a:p>
        </p:txBody>
      </p:sp>
    </p:spTree>
    <p:extLst>
      <p:ext uri="{BB962C8B-B14F-4D97-AF65-F5344CB8AC3E}">
        <p14:creationId xmlns:p14="http://schemas.microsoft.com/office/powerpoint/2010/main" val="24422055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23</a:t>
            </a:r>
            <a:endParaRPr lang="fi-FI" dirty="0"/>
          </a:p>
        </p:txBody>
      </p:sp>
      <p:sp>
        <p:nvSpPr>
          <p:cNvPr id="3" name="Suorakulmio 2"/>
          <p:cNvSpPr/>
          <p:nvPr/>
        </p:nvSpPr>
        <p:spPr>
          <a:xfrm>
            <a:off x="755576" y="476673"/>
            <a:ext cx="7776864" cy="5509200"/>
          </a:xfrm>
          <a:prstGeom prst="rect">
            <a:avLst/>
          </a:prstGeom>
        </p:spPr>
        <p:txBody>
          <a:bodyPr wrap="square">
            <a:spAutoFit/>
          </a:bodyPr>
          <a:lstStyle/>
          <a:p>
            <a:endParaRPr lang="fi-FI" sz="1400" b="0" i="0" u="none" strike="noStrike" baseline="0" dirty="0" smtClean="0">
              <a:solidFill>
                <a:srgbClr val="000000"/>
              </a:solidFill>
              <a:latin typeface="Palatino Linotype"/>
            </a:endParaRPr>
          </a:p>
          <a:p>
            <a:r>
              <a:rPr lang="fi-FI" sz="3200" b="1" i="0" u="none" strike="noStrike" baseline="0" dirty="0" smtClean="0">
                <a:latin typeface="Palatino Linotype"/>
              </a:rPr>
              <a:t>Viranomaisten yhteistyö </a:t>
            </a:r>
            <a:endParaRPr lang="fi-FI" sz="3200" b="0" i="0" u="none" strike="noStrike" baseline="0" dirty="0" smtClean="0">
              <a:latin typeface="Palatino Linotype"/>
            </a:endParaRPr>
          </a:p>
          <a:p>
            <a:r>
              <a:rPr lang="fi-FI" sz="2400" b="0" i="0" u="none" strike="noStrike" baseline="0" dirty="0" smtClean="0">
                <a:latin typeface="Palatino Linotype"/>
              </a:rPr>
              <a:t>•Tarkoitus tehostaa hallinnon toimivuutta vähentämällä viranomaisten hallinnonalakohtaisesta ja organisatorisesta eriytymisestä aiheutuvia käsittelyn viiveitä. </a:t>
            </a:r>
          </a:p>
          <a:p>
            <a:r>
              <a:rPr lang="fi-FI" sz="2400" b="0" i="0" u="none" strike="noStrike" baseline="0" dirty="0" smtClean="0">
                <a:latin typeface="Palatino Linotype"/>
              </a:rPr>
              <a:t>•Yhteistyövelvoite myös yksinkertaistaa ja nopeuttaa asiointia viranomaisessa, kun asiakkaan ei välttämättä tarvitsisi kääntyä eri viranomaisten puoleen saadakseen asiansa hoidetuksi. </a:t>
            </a:r>
          </a:p>
          <a:p>
            <a:r>
              <a:rPr lang="fi-FI" sz="2400" b="0" i="0" u="none" strike="noStrike" baseline="0" dirty="0" smtClean="0">
                <a:latin typeface="Palatino Linotype"/>
              </a:rPr>
              <a:t>•Viranomaisapua on annettava hallintotehtävän hoitamisessa </a:t>
            </a:r>
            <a:r>
              <a:rPr lang="fi-FI" sz="2400" b="0" i="0" u="none" strike="noStrike" baseline="0" dirty="0" smtClean="0">
                <a:latin typeface="Wingdings"/>
              </a:rPr>
              <a:t> </a:t>
            </a:r>
            <a:r>
              <a:rPr lang="fi-FI" sz="2400" b="0" i="0" u="none" strike="noStrike" baseline="0" dirty="0" smtClean="0">
                <a:latin typeface="Palatino Linotype"/>
              </a:rPr>
              <a:t>hallintoasian selvittämisen ja ratkaisemisen kannalta tarpeellisten lausuntojen ja selvitysten antamista niitä pyytäneelle viranomaiselle. </a:t>
            </a:r>
          </a:p>
          <a:p>
            <a:endParaRPr lang="fi-FI" dirty="0"/>
          </a:p>
        </p:txBody>
      </p:sp>
    </p:spTree>
    <p:extLst>
      <p:ext uri="{BB962C8B-B14F-4D97-AF65-F5344CB8AC3E}">
        <p14:creationId xmlns:p14="http://schemas.microsoft.com/office/powerpoint/2010/main" val="2194500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24</a:t>
            </a:r>
            <a:endParaRPr lang="fi-FI" dirty="0"/>
          </a:p>
        </p:txBody>
      </p:sp>
      <p:sp>
        <p:nvSpPr>
          <p:cNvPr id="3" name="Suorakulmio 2"/>
          <p:cNvSpPr/>
          <p:nvPr/>
        </p:nvSpPr>
        <p:spPr>
          <a:xfrm>
            <a:off x="395536" y="1747771"/>
            <a:ext cx="8424936" cy="4247317"/>
          </a:xfrm>
          <a:prstGeom prst="rect">
            <a:avLst/>
          </a:prstGeom>
        </p:spPr>
        <p:txBody>
          <a:bodyPr wrap="square">
            <a:spAutoFit/>
          </a:bodyPr>
          <a:lstStyle/>
          <a:p>
            <a:endParaRPr lang="fi-FI" sz="1400" b="0" i="0" u="none" strike="noStrike" baseline="0" dirty="0" smtClean="0">
              <a:solidFill>
                <a:srgbClr val="000000"/>
              </a:solidFill>
              <a:latin typeface="Palatino Linotype"/>
            </a:endParaRPr>
          </a:p>
          <a:p>
            <a:r>
              <a:rPr lang="fi-FI" sz="3200" b="1" i="0" u="none" strike="noStrike" baseline="0" dirty="0" smtClean="0">
                <a:latin typeface="Palatino Linotype"/>
              </a:rPr>
              <a:t>Muita hyvään hallintoon liittyviä asioita </a:t>
            </a:r>
            <a:endParaRPr lang="fi-FI" sz="3200" b="0" i="0" u="none" strike="noStrike" baseline="0" dirty="0" smtClean="0">
              <a:latin typeface="Palatino Linotype"/>
            </a:endParaRPr>
          </a:p>
          <a:p>
            <a:r>
              <a:rPr lang="fi-FI" sz="2800" b="0" i="0" u="none" strike="noStrike" baseline="0" dirty="0" smtClean="0">
                <a:latin typeface="Palatino Linotype"/>
              </a:rPr>
              <a:t>•Viivytyksetön käsittely (HL 23.1 §) </a:t>
            </a:r>
          </a:p>
          <a:p>
            <a:endParaRPr lang="fi-FI" sz="2800" b="0" i="0" u="none" strike="noStrike" baseline="0" dirty="0" smtClean="0">
              <a:latin typeface="Palatino Linotype"/>
            </a:endParaRPr>
          </a:p>
          <a:p>
            <a:r>
              <a:rPr lang="fi-FI" sz="2800" b="0" i="0" u="none" strike="noStrike" baseline="0" dirty="0" smtClean="0">
                <a:latin typeface="Wingdings"/>
              </a:rPr>
              <a:t> </a:t>
            </a:r>
            <a:r>
              <a:rPr lang="fi-FI" sz="2800" b="0" i="0" u="none" strike="noStrike" baseline="0" dirty="0" smtClean="0">
                <a:latin typeface="Palatino Linotype"/>
              </a:rPr>
              <a:t>asia on käsiteltävä ilman aiheetonta viivytystä. </a:t>
            </a:r>
          </a:p>
          <a:p>
            <a:r>
              <a:rPr lang="fi-FI" sz="2800" b="0" i="0" u="none" strike="noStrike" baseline="0" dirty="0" smtClean="0">
                <a:latin typeface="Palatino Linotype"/>
              </a:rPr>
              <a:t>•Julkisuusperiaate </a:t>
            </a:r>
            <a:r>
              <a:rPr lang="fi-FI" sz="2800" b="0" i="0" u="none" strike="noStrike" baseline="0" dirty="0" smtClean="0">
                <a:latin typeface="Wingdings"/>
              </a:rPr>
              <a:t> </a:t>
            </a:r>
            <a:r>
              <a:rPr lang="fi-FI" sz="2800" b="0" i="0" u="none" strike="noStrike" baseline="0" dirty="0" smtClean="0">
                <a:latin typeface="Palatino Linotype"/>
              </a:rPr>
              <a:t>Julkisuuslaki (621/1999) 1.1 §. </a:t>
            </a:r>
          </a:p>
          <a:p>
            <a:r>
              <a:rPr lang="fi-FI" sz="2800" b="0" i="0" u="none" strike="noStrike" baseline="0" dirty="0" smtClean="0">
                <a:latin typeface="Palatino Linotype"/>
              </a:rPr>
              <a:t>•Esteellisyyssäännökset (HL 27-30 §) </a:t>
            </a:r>
          </a:p>
          <a:p>
            <a:r>
              <a:rPr lang="fi-FI" sz="2800" b="0" i="0" u="none" strike="noStrike" baseline="0" dirty="0" smtClean="0">
                <a:latin typeface="Palatino Linotype"/>
              </a:rPr>
              <a:t>•Kuuleminen (HL 34 §) </a:t>
            </a:r>
          </a:p>
          <a:p>
            <a:r>
              <a:rPr lang="fi-FI" sz="2800" b="0" i="0" u="none" strike="noStrike" baseline="0" dirty="0" smtClean="0">
                <a:latin typeface="Palatino Linotype"/>
              </a:rPr>
              <a:t>•Päätöksen perusteleminen (HL 45 §) </a:t>
            </a:r>
            <a:endParaRPr lang="fi-FI" sz="2800" b="0" i="0" u="none" strike="noStrike" baseline="0" dirty="0" smtClean="0">
              <a:latin typeface="Palatino Linotype"/>
            </a:endParaRPr>
          </a:p>
        </p:txBody>
      </p:sp>
    </p:spTree>
    <p:extLst>
      <p:ext uri="{BB962C8B-B14F-4D97-AF65-F5344CB8AC3E}">
        <p14:creationId xmlns:p14="http://schemas.microsoft.com/office/powerpoint/2010/main" val="2455803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25</a:t>
            </a:r>
            <a:endParaRPr lang="fi-FI" dirty="0"/>
          </a:p>
        </p:txBody>
      </p:sp>
    </p:spTree>
    <p:extLst>
      <p:ext uri="{BB962C8B-B14F-4D97-AF65-F5344CB8AC3E}">
        <p14:creationId xmlns:p14="http://schemas.microsoft.com/office/powerpoint/2010/main" val="2435069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3</a:t>
            </a:r>
            <a:endParaRPr lang="fi-FI" dirty="0"/>
          </a:p>
        </p:txBody>
      </p:sp>
      <p:sp>
        <p:nvSpPr>
          <p:cNvPr id="4" name="Suorakulmio 3"/>
          <p:cNvSpPr/>
          <p:nvPr/>
        </p:nvSpPr>
        <p:spPr>
          <a:xfrm>
            <a:off x="611560" y="332656"/>
            <a:ext cx="7848872" cy="4809009"/>
          </a:xfrm>
          <a:prstGeom prst="rect">
            <a:avLst/>
          </a:prstGeom>
        </p:spPr>
        <p:txBody>
          <a:bodyPr wrap="square">
            <a:spAutoFit/>
          </a:bodyPr>
          <a:lstStyle/>
          <a:p>
            <a:endParaRPr lang="fi-FI" sz="1050" b="0" i="0" u="none" strike="noStrike" baseline="0" dirty="0" smtClean="0">
              <a:solidFill>
                <a:srgbClr val="000000"/>
              </a:solidFill>
              <a:latin typeface="Palatino Linotype"/>
            </a:endParaRPr>
          </a:p>
          <a:p>
            <a:r>
              <a:rPr lang="fi-FI" sz="2800" b="1" i="0" u="none" strike="noStrike" baseline="0" dirty="0" smtClean="0">
                <a:latin typeface="Palatino Linotype"/>
              </a:rPr>
              <a:t>Perustuslaki (731/1999) 21 § Oikeusturva </a:t>
            </a:r>
          </a:p>
          <a:p>
            <a:endParaRPr lang="fi-FI" sz="2800" b="0" i="0" u="none" strike="noStrike" baseline="0" dirty="0" smtClean="0">
              <a:latin typeface="Palatino Linotype"/>
            </a:endParaRPr>
          </a:p>
          <a:p>
            <a:r>
              <a:rPr lang="fi-FI" sz="2400" b="0" i="1" u="none" strike="noStrike" baseline="0" dirty="0" smtClean="0">
                <a:latin typeface="Palatino Linotype"/>
              </a:rPr>
              <a:t>”Jokaisella on oikeus saada asiansa käsitellyksi asianmukaisesti ja ilman aiheetonta viivytystä lain mukaan toimivaltaisessa tuomioistuimessa tai muussa viranomaisessa sekä oikeus saada oikeuksiaan ja velvollisuuksiaan koskeva päätös tuomioistuimen tai muun riippumattoman lainkäyttöelimen käsiteltäväksi. </a:t>
            </a:r>
            <a:endParaRPr lang="fi-FI" sz="2400" b="0" i="0" u="none" strike="noStrike" baseline="0" dirty="0" smtClean="0">
              <a:latin typeface="Palatino Linotype"/>
            </a:endParaRPr>
          </a:p>
          <a:p>
            <a:r>
              <a:rPr lang="fi-FI" sz="2400" b="0" i="1" u="none" strike="noStrike" baseline="0" dirty="0" smtClean="0">
                <a:latin typeface="Palatino Linotype"/>
              </a:rPr>
              <a:t>Käsittelyn julkisuus sekä oikeus tulla kuulluksi, saada perusteltu päätös ja hakea muutosta samoin kuin muut oikeudenmukaisen oikeudenkäynnin ja hyvän hallinnon takeet turvataan lailla.” </a:t>
            </a:r>
            <a:endParaRPr lang="fi-FI" sz="2400" dirty="0"/>
          </a:p>
        </p:txBody>
      </p:sp>
    </p:spTree>
    <p:extLst>
      <p:ext uri="{BB962C8B-B14F-4D97-AF65-F5344CB8AC3E}">
        <p14:creationId xmlns:p14="http://schemas.microsoft.com/office/powerpoint/2010/main" val="180428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4</a:t>
            </a:r>
            <a:endParaRPr lang="fi-FI" dirty="0"/>
          </a:p>
        </p:txBody>
      </p:sp>
      <p:sp>
        <p:nvSpPr>
          <p:cNvPr id="3" name="Suorakulmio 2"/>
          <p:cNvSpPr/>
          <p:nvPr/>
        </p:nvSpPr>
        <p:spPr>
          <a:xfrm>
            <a:off x="899592" y="476673"/>
            <a:ext cx="7488832" cy="2862322"/>
          </a:xfrm>
          <a:prstGeom prst="rect">
            <a:avLst/>
          </a:prstGeom>
        </p:spPr>
        <p:txBody>
          <a:bodyPr wrap="square">
            <a:spAutoFit/>
          </a:bodyPr>
          <a:lstStyle/>
          <a:p>
            <a:endParaRPr lang="fi-FI" sz="1200" b="0" i="0" u="none" strike="noStrike" baseline="0" dirty="0" smtClean="0">
              <a:solidFill>
                <a:srgbClr val="000000"/>
              </a:solidFill>
              <a:latin typeface="Palatino Linotype"/>
            </a:endParaRPr>
          </a:p>
          <a:p>
            <a:r>
              <a:rPr lang="fi-FI" sz="2800" b="1" i="0" u="none" strike="noStrike" baseline="0" dirty="0" smtClean="0">
                <a:latin typeface="Palatino Linotype"/>
              </a:rPr>
              <a:t>Hallintolaki (434/2003) 1 § Lain tarkoitus </a:t>
            </a:r>
          </a:p>
          <a:p>
            <a:endParaRPr lang="fi-FI" sz="2800" b="0" i="0" u="none" strike="noStrike" baseline="0" dirty="0" smtClean="0">
              <a:latin typeface="Palatino Linotype"/>
            </a:endParaRPr>
          </a:p>
          <a:p>
            <a:r>
              <a:rPr lang="fi-FI" sz="2800" b="0" i="0" u="none" strike="noStrike" baseline="0" dirty="0" smtClean="0">
                <a:latin typeface="Palatino Linotype"/>
              </a:rPr>
              <a:t>”</a:t>
            </a:r>
            <a:r>
              <a:rPr lang="fi-FI" sz="2800" b="0" i="1" u="none" strike="noStrike" baseline="0" dirty="0" smtClean="0">
                <a:latin typeface="Palatino Linotype"/>
              </a:rPr>
              <a:t>Tämän lain tarkoituksena on toteuttaa ja edistää hyvää hallintoa sekä oikeusturvaa hallintoasioissa. Lain tarkoituksena on myös edistää hallinnon palvelujen laatua ja tuloksellisuutta.” </a:t>
            </a:r>
            <a:endParaRPr lang="fi-FI" sz="2800" dirty="0"/>
          </a:p>
        </p:txBody>
      </p:sp>
    </p:spTree>
    <p:extLst>
      <p:ext uri="{BB962C8B-B14F-4D97-AF65-F5344CB8AC3E}">
        <p14:creationId xmlns:p14="http://schemas.microsoft.com/office/powerpoint/2010/main" val="287211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5</a:t>
            </a:r>
            <a:endParaRPr lang="fi-FI" dirty="0"/>
          </a:p>
        </p:txBody>
      </p:sp>
      <p:sp>
        <p:nvSpPr>
          <p:cNvPr id="3" name="Suorakulmio 2"/>
          <p:cNvSpPr/>
          <p:nvPr/>
        </p:nvSpPr>
        <p:spPr>
          <a:xfrm>
            <a:off x="539552" y="332657"/>
            <a:ext cx="8064896" cy="4439677"/>
          </a:xfrm>
          <a:prstGeom prst="rect">
            <a:avLst/>
          </a:prstGeom>
        </p:spPr>
        <p:txBody>
          <a:bodyPr wrap="square">
            <a:spAutoFit/>
          </a:bodyPr>
          <a:lstStyle/>
          <a:p>
            <a:endParaRPr lang="fi-FI" sz="1050" b="0" i="0" u="none" strike="noStrike" baseline="0" dirty="0" smtClean="0">
              <a:solidFill>
                <a:srgbClr val="000000"/>
              </a:solidFill>
              <a:latin typeface="Palatino Linotype"/>
            </a:endParaRPr>
          </a:p>
          <a:p>
            <a:r>
              <a:rPr lang="fi-FI" sz="2800" b="1" i="0" u="none" strike="noStrike" baseline="0" dirty="0" smtClean="0">
                <a:latin typeface="Palatino Linotype"/>
              </a:rPr>
              <a:t>Hallintolain soveltamisala (HL 2 §) </a:t>
            </a:r>
          </a:p>
          <a:p>
            <a:endParaRPr lang="fi-FI" sz="2800" b="0" i="0" u="none" strike="noStrike" baseline="0" dirty="0" smtClean="0">
              <a:latin typeface="Palatino Linotype"/>
            </a:endParaRPr>
          </a:p>
          <a:p>
            <a:r>
              <a:rPr lang="fi-FI" sz="2400" b="0" i="1" u="none" strike="noStrike" baseline="0" dirty="0" smtClean="0">
                <a:latin typeface="Palatino Linotype"/>
              </a:rPr>
              <a:t>”Tässä laissa säädetään hyvän hallinnon perusteista sekä hallintoasiassa noudatettavasta menettelystä. </a:t>
            </a:r>
            <a:endParaRPr lang="fi-FI" sz="2400" b="0" i="0" u="none" strike="noStrike" baseline="0" dirty="0" smtClean="0">
              <a:latin typeface="Palatino Linotype"/>
            </a:endParaRPr>
          </a:p>
          <a:p>
            <a:r>
              <a:rPr lang="fi-FI" sz="2400" b="0" i="1" u="none" strike="noStrike" baseline="0" dirty="0" smtClean="0">
                <a:latin typeface="Palatino Linotype"/>
              </a:rPr>
              <a:t>Tätä lakia sovelletaan valtion viranomaisissa, kunnallisissa viranomaisissa ja itsenäisissä julkisoikeudellisissa laitoksissa sekä eduskunnan virastoissa ja tasavallan presidentin kansliassa (viranomainen). </a:t>
            </a:r>
            <a:endParaRPr lang="fi-FI" sz="2400" b="0" i="0" u="none" strike="noStrike" baseline="0" dirty="0" smtClean="0">
              <a:latin typeface="Palatino Linotype"/>
            </a:endParaRPr>
          </a:p>
          <a:p>
            <a:r>
              <a:rPr lang="fi-FI" sz="2400" b="0" i="1" u="none" strike="noStrike" baseline="0" dirty="0" smtClean="0">
                <a:latin typeface="Palatino Linotype"/>
              </a:rPr>
              <a:t>Tätä lakia sovelletaan valtion liikelaitoksissa, julkisoikeudellisissa yhdistyksissä sekä yksityisissä niiden hoitaessa julkisia hallintotehtäviä.” </a:t>
            </a:r>
            <a:endParaRPr lang="fi-FI" sz="2400" dirty="0"/>
          </a:p>
        </p:txBody>
      </p:sp>
    </p:spTree>
    <p:extLst>
      <p:ext uri="{BB962C8B-B14F-4D97-AF65-F5344CB8AC3E}">
        <p14:creationId xmlns:p14="http://schemas.microsoft.com/office/powerpoint/2010/main" val="804056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6</a:t>
            </a:r>
            <a:endParaRPr lang="fi-FI" dirty="0"/>
          </a:p>
        </p:txBody>
      </p:sp>
      <p:sp>
        <p:nvSpPr>
          <p:cNvPr id="3" name="Suorakulmio 2"/>
          <p:cNvSpPr/>
          <p:nvPr/>
        </p:nvSpPr>
        <p:spPr>
          <a:xfrm>
            <a:off x="611560" y="478192"/>
            <a:ext cx="8208912" cy="5270674"/>
          </a:xfrm>
          <a:prstGeom prst="rect">
            <a:avLst/>
          </a:prstGeom>
        </p:spPr>
        <p:txBody>
          <a:bodyPr wrap="square">
            <a:spAutoFit/>
          </a:bodyPr>
          <a:lstStyle/>
          <a:p>
            <a:endParaRPr lang="fi-FI" sz="1050" b="0" i="0" u="none" strike="noStrike" baseline="0" dirty="0" smtClean="0">
              <a:solidFill>
                <a:srgbClr val="000000"/>
              </a:solidFill>
              <a:latin typeface="Palatino Linotype"/>
            </a:endParaRPr>
          </a:p>
          <a:p>
            <a:r>
              <a:rPr lang="fi-FI" sz="2400" b="1" i="0" u="none" strike="noStrike" baseline="0" dirty="0" smtClean="0">
                <a:latin typeface="Palatino Linotype"/>
              </a:rPr>
              <a:t>Hallintolain soveltamisala </a:t>
            </a:r>
            <a:endParaRPr lang="fi-FI" sz="2400" b="0" i="0" u="none" strike="noStrike" baseline="0" dirty="0" smtClean="0">
              <a:latin typeface="Palatino Linotype"/>
            </a:endParaRPr>
          </a:p>
          <a:p>
            <a:endParaRPr lang="fi-FI" sz="2400" b="0" i="0" u="none" strike="noStrike" baseline="0" dirty="0" smtClean="0">
              <a:latin typeface="Palatino Linotype"/>
            </a:endParaRPr>
          </a:p>
          <a:p>
            <a:r>
              <a:rPr lang="fi-FI" sz="2000" b="1" i="0" u="none" strike="noStrike" baseline="0" dirty="0" smtClean="0">
                <a:latin typeface="Palatino Linotype"/>
              </a:rPr>
              <a:t>Asiallinen </a:t>
            </a:r>
            <a:endParaRPr lang="fi-FI" sz="2000" b="0" i="0" u="none" strike="noStrike" baseline="0" dirty="0" smtClean="0">
              <a:latin typeface="Palatino Linotype"/>
            </a:endParaRPr>
          </a:p>
          <a:p>
            <a:r>
              <a:rPr lang="fi-FI" sz="2000" b="0" i="0" u="none" strike="noStrike" baseline="0" dirty="0" smtClean="0">
                <a:latin typeface="Palatino Linotype"/>
              </a:rPr>
              <a:t>•Minkä tyyppisiä asioita käsiteltäessä sovelletaan hallintolakia? </a:t>
            </a:r>
          </a:p>
          <a:p>
            <a:r>
              <a:rPr lang="fi-FI" sz="2000" b="0" i="0" u="none" strike="noStrike" baseline="0" dirty="0" smtClean="0">
                <a:latin typeface="Palatino Linotype"/>
              </a:rPr>
              <a:t>• Hallintoasian käsittely (menettely) </a:t>
            </a:r>
          </a:p>
          <a:p>
            <a:pPr marL="342900" indent="-342900">
              <a:buFont typeface="Wingdings"/>
              <a:buChar char="à"/>
            </a:pPr>
            <a:r>
              <a:rPr lang="fi-FI" sz="2000" b="0" i="0" u="none" strike="noStrike" baseline="0" dirty="0" smtClean="0">
                <a:latin typeface="Palatino Linotype"/>
              </a:rPr>
              <a:t>hallintopäätös </a:t>
            </a:r>
          </a:p>
          <a:p>
            <a:endParaRPr lang="fi-FI" sz="2000" b="0" i="0" u="none" strike="noStrike" baseline="0" dirty="0" smtClean="0">
              <a:latin typeface="Palatino Linotype"/>
            </a:endParaRPr>
          </a:p>
          <a:p>
            <a:r>
              <a:rPr lang="fi-FI" sz="2000" b="0" i="0" u="none" strike="noStrike" baseline="0" dirty="0" smtClean="0">
                <a:latin typeface="Palatino Linotype"/>
              </a:rPr>
              <a:t>•Hyvän hallinnon perusteet otetaan huomioon aina julkista valtaa käytettäessä. </a:t>
            </a:r>
          </a:p>
          <a:p>
            <a:endParaRPr lang="fi-FI" sz="2000" b="0" i="0" u="none" strike="noStrike" baseline="0" dirty="0" smtClean="0">
              <a:latin typeface="Palatino Linotype"/>
            </a:endParaRPr>
          </a:p>
          <a:p>
            <a:r>
              <a:rPr lang="fi-FI" sz="2000" b="1" i="0" u="none" strike="noStrike" baseline="0" dirty="0" smtClean="0">
                <a:latin typeface="Palatino Linotype"/>
              </a:rPr>
              <a:t>Organisatorinen </a:t>
            </a:r>
            <a:endParaRPr lang="fi-FI" sz="2000" b="0" i="0" u="none" strike="noStrike" baseline="0" dirty="0" smtClean="0">
              <a:latin typeface="Palatino Linotype"/>
            </a:endParaRPr>
          </a:p>
          <a:p>
            <a:r>
              <a:rPr lang="fi-FI" sz="2000" b="0" i="0" u="none" strike="noStrike" baseline="0" dirty="0" smtClean="0">
                <a:latin typeface="Palatino Linotype"/>
              </a:rPr>
              <a:t>•Määrittää lainsoveltamisen organisatorisesti eli viranomaisittain tai hallintoaloittain. </a:t>
            </a:r>
          </a:p>
          <a:p>
            <a:r>
              <a:rPr lang="fi-FI" sz="2000" b="0" i="0" u="none" strike="noStrike" baseline="0" dirty="0" smtClean="0">
                <a:latin typeface="Palatino Linotype"/>
              </a:rPr>
              <a:t>•Sovelletaan pääasiallisesti julkishallinnossa sekä julkisia hallintotehtäviä hoitaviin tahoihin. </a:t>
            </a:r>
          </a:p>
          <a:p>
            <a:endParaRPr lang="fi-FI" b="0" i="0" u="none" strike="noStrike" baseline="0" dirty="0" smtClean="0">
              <a:latin typeface="Palatino Linotype"/>
            </a:endParaRPr>
          </a:p>
        </p:txBody>
      </p:sp>
    </p:spTree>
    <p:extLst>
      <p:ext uri="{BB962C8B-B14F-4D97-AF65-F5344CB8AC3E}">
        <p14:creationId xmlns:p14="http://schemas.microsoft.com/office/powerpoint/2010/main" val="2068345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7</a:t>
            </a:r>
            <a:endParaRPr lang="fi-FI" dirty="0"/>
          </a:p>
        </p:txBody>
      </p:sp>
      <p:sp>
        <p:nvSpPr>
          <p:cNvPr id="3" name="Suorakulmio 2"/>
          <p:cNvSpPr/>
          <p:nvPr/>
        </p:nvSpPr>
        <p:spPr>
          <a:xfrm>
            <a:off x="467544" y="404665"/>
            <a:ext cx="7704856" cy="5724644"/>
          </a:xfrm>
          <a:prstGeom prst="rect">
            <a:avLst/>
          </a:prstGeom>
        </p:spPr>
        <p:txBody>
          <a:bodyPr wrap="square">
            <a:spAutoFit/>
          </a:bodyPr>
          <a:lstStyle/>
          <a:p>
            <a:endParaRPr lang="fi-FI" sz="1400" b="0" i="0" u="none" strike="noStrike" baseline="0" dirty="0" smtClean="0">
              <a:solidFill>
                <a:srgbClr val="000000"/>
              </a:solidFill>
              <a:latin typeface="Palatino Linotype"/>
            </a:endParaRPr>
          </a:p>
          <a:p>
            <a:r>
              <a:rPr lang="fi-FI" sz="3200" b="1" i="0" u="none" strike="noStrike" baseline="0" dirty="0" smtClean="0">
                <a:latin typeface="Palatino Linotype"/>
              </a:rPr>
              <a:t>Hallinnon oikeusperiaatteet (HL 6 §) </a:t>
            </a:r>
          </a:p>
          <a:p>
            <a:endParaRPr lang="fi-FI" sz="3200" b="0" i="0" u="none" strike="noStrike" baseline="0" dirty="0" smtClean="0">
              <a:latin typeface="Palatino Linotype"/>
            </a:endParaRPr>
          </a:p>
          <a:p>
            <a:r>
              <a:rPr lang="fi-FI" sz="3200" b="0" i="1" u="none" strike="noStrike" baseline="0" dirty="0" smtClean="0">
                <a:latin typeface="Palatino Linotype"/>
              </a:rPr>
              <a:t>”Viranomaisen on kohdeltava hallinnossa asioivia </a:t>
            </a:r>
            <a:r>
              <a:rPr lang="fi-FI" sz="3200" b="1" i="1" u="none" strike="noStrike" baseline="0" dirty="0" smtClean="0">
                <a:latin typeface="Palatino Linotype"/>
              </a:rPr>
              <a:t>tasapuolisesti </a:t>
            </a:r>
            <a:r>
              <a:rPr lang="fi-FI" sz="3200" b="0" i="1" u="none" strike="noStrike" baseline="0" dirty="0" smtClean="0">
                <a:latin typeface="Palatino Linotype"/>
              </a:rPr>
              <a:t>sekä </a:t>
            </a:r>
            <a:r>
              <a:rPr lang="fi-FI" sz="3200" b="1" i="1" u="none" strike="noStrike" baseline="0" dirty="0" smtClean="0">
                <a:latin typeface="Palatino Linotype"/>
              </a:rPr>
              <a:t>käytettävä toimivaltaansa </a:t>
            </a:r>
            <a:r>
              <a:rPr lang="fi-FI" sz="3200" b="0" i="1" u="none" strike="noStrike" baseline="0" dirty="0" smtClean="0">
                <a:latin typeface="Palatino Linotype"/>
              </a:rPr>
              <a:t>yksinomaan lain mukaan </a:t>
            </a:r>
            <a:r>
              <a:rPr lang="fi-FI" sz="3200" b="1" i="1" u="none" strike="noStrike" baseline="0" dirty="0" smtClean="0">
                <a:latin typeface="Palatino Linotype"/>
              </a:rPr>
              <a:t>hyväksyttäviin tarkoituksiin</a:t>
            </a:r>
            <a:r>
              <a:rPr lang="fi-FI" sz="3200" b="0" i="1" u="none" strike="noStrike" baseline="0" dirty="0" smtClean="0">
                <a:latin typeface="Palatino Linotype"/>
              </a:rPr>
              <a:t>. Viranomaisen toimien on oltava </a:t>
            </a:r>
            <a:r>
              <a:rPr lang="fi-FI" sz="3200" b="1" i="1" u="none" strike="noStrike" baseline="0" dirty="0" smtClean="0">
                <a:latin typeface="Palatino Linotype"/>
              </a:rPr>
              <a:t>puolueettomia </a:t>
            </a:r>
            <a:r>
              <a:rPr lang="fi-FI" sz="3200" b="0" i="1" u="none" strike="noStrike" baseline="0" dirty="0" smtClean="0">
                <a:latin typeface="Palatino Linotype"/>
              </a:rPr>
              <a:t>ja </a:t>
            </a:r>
            <a:r>
              <a:rPr lang="fi-FI" sz="3200" b="1" i="1" u="none" strike="noStrike" baseline="0" dirty="0" smtClean="0">
                <a:latin typeface="Palatino Linotype"/>
              </a:rPr>
              <a:t>oikeassa suhteessa </a:t>
            </a:r>
            <a:r>
              <a:rPr lang="fi-FI" sz="3200" b="0" i="1" u="none" strike="noStrike" baseline="0" dirty="0" smtClean="0">
                <a:latin typeface="Palatino Linotype"/>
              </a:rPr>
              <a:t>tavoiteltuun päämäärään nähden. Niiden on </a:t>
            </a:r>
            <a:r>
              <a:rPr lang="fi-FI" sz="3200" b="1" i="1" u="none" strike="noStrike" baseline="0" dirty="0" smtClean="0">
                <a:latin typeface="Palatino Linotype"/>
              </a:rPr>
              <a:t>suojattava </a:t>
            </a:r>
            <a:r>
              <a:rPr lang="fi-FI" sz="3200" b="0" i="1" u="none" strike="noStrike" baseline="0" dirty="0" smtClean="0">
                <a:latin typeface="Palatino Linotype"/>
              </a:rPr>
              <a:t>oikeusjärjestyksen perusteella </a:t>
            </a:r>
            <a:r>
              <a:rPr lang="fi-FI" sz="3200" b="1" i="1" u="none" strike="noStrike" baseline="0" dirty="0" smtClean="0">
                <a:latin typeface="Palatino Linotype"/>
              </a:rPr>
              <a:t>oikeutettuja odotuksia</a:t>
            </a:r>
            <a:r>
              <a:rPr lang="fi-FI" sz="3200" b="0" i="1" u="none" strike="noStrike" baseline="0" dirty="0" smtClean="0">
                <a:latin typeface="Palatino Linotype"/>
              </a:rPr>
              <a:t>.” </a:t>
            </a:r>
            <a:endParaRPr lang="fi-FI" sz="3200" dirty="0"/>
          </a:p>
        </p:txBody>
      </p:sp>
    </p:spTree>
    <p:extLst>
      <p:ext uri="{BB962C8B-B14F-4D97-AF65-F5344CB8AC3E}">
        <p14:creationId xmlns:p14="http://schemas.microsoft.com/office/powerpoint/2010/main" val="1966805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8</a:t>
            </a:r>
            <a:endParaRPr lang="fi-FI" dirty="0"/>
          </a:p>
        </p:txBody>
      </p:sp>
      <p:sp>
        <p:nvSpPr>
          <p:cNvPr id="3" name="Suorakulmio 2"/>
          <p:cNvSpPr/>
          <p:nvPr/>
        </p:nvSpPr>
        <p:spPr>
          <a:xfrm>
            <a:off x="395536" y="955246"/>
            <a:ext cx="8352928" cy="5470728"/>
          </a:xfrm>
          <a:prstGeom prst="rect">
            <a:avLst/>
          </a:prstGeom>
        </p:spPr>
        <p:txBody>
          <a:bodyPr wrap="square">
            <a:spAutoFit/>
          </a:bodyPr>
          <a:lstStyle/>
          <a:p>
            <a:endParaRPr lang="fi-FI" sz="1100" b="0" i="0" u="none" strike="noStrike" baseline="0" dirty="0" smtClean="0">
              <a:solidFill>
                <a:srgbClr val="000000"/>
              </a:solidFill>
              <a:latin typeface="Palatino Linotype"/>
            </a:endParaRPr>
          </a:p>
          <a:p>
            <a:r>
              <a:rPr lang="fi-FI" sz="3200" b="1" i="0" u="none" strike="noStrike" baseline="0" dirty="0" smtClean="0">
                <a:latin typeface="Palatino Linotype"/>
              </a:rPr>
              <a:t>Yhdenvertaisuusperiaate </a:t>
            </a:r>
          </a:p>
          <a:p>
            <a:endParaRPr lang="fi-FI" sz="3200" b="0" i="0" u="none" strike="noStrike" baseline="0" dirty="0" smtClean="0">
              <a:latin typeface="Palatino Linotype"/>
            </a:endParaRPr>
          </a:p>
          <a:p>
            <a:r>
              <a:rPr lang="fi-FI" sz="2400" b="0" i="0" u="none" strike="noStrike" baseline="0" dirty="0" smtClean="0">
                <a:latin typeface="Palatino Linotype"/>
              </a:rPr>
              <a:t>•Viranomaisen velvollisuus kohdella hallinnon asiakkaita tasapuolisesti ja johdonmukaisesti. </a:t>
            </a:r>
          </a:p>
          <a:p>
            <a:r>
              <a:rPr lang="fi-FI" sz="2400" b="0" i="0" u="none" strike="noStrike" baseline="0" dirty="0" smtClean="0">
                <a:latin typeface="Palatino Linotype"/>
              </a:rPr>
              <a:t>•Perustuslain 6.1 §:n mukaan ihmiset ovat yhdenvertaisia lain edessä. Lisäksi yhdenvertaisuuslaissa (21/2004) säädetään laajemmin yhdenvertaisuudesta. </a:t>
            </a:r>
          </a:p>
          <a:p>
            <a:r>
              <a:rPr lang="fi-FI" sz="2400" b="0" i="0" u="none" strike="noStrike" baseline="0" dirty="0" smtClean="0">
                <a:latin typeface="Palatino Linotype"/>
              </a:rPr>
              <a:t>•Menettelyllinen velvoite: hallinnossa asioiville pyritään turvaamaan yhdenvertaiset mahdollisuudet asioidensa hoitamiseen ja oikeuksiensa valvomiseen. </a:t>
            </a:r>
          </a:p>
          <a:p>
            <a:r>
              <a:rPr lang="fi-FI" sz="2400" b="0" i="0" u="none" strike="noStrike" baseline="0" dirty="0" smtClean="0">
                <a:latin typeface="Palatino Linotype"/>
              </a:rPr>
              <a:t>•Korostuu silloin, kun viranomainen käyttää yksityisten oikeusasemaan tai toimintamahdollisuuksiin kohdistuvaa harkintaa. </a:t>
            </a:r>
          </a:p>
          <a:p>
            <a:r>
              <a:rPr lang="fi-FI" sz="1050" b="0" i="0" u="none" strike="noStrike" baseline="0" dirty="0" smtClean="0">
                <a:latin typeface="Palatino Linotype"/>
              </a:rPr>
              <a:t> </a:t>
            </a:r>
            <a:endParaRPr lang="fi-FI" dirty="0"/>
          </a:p>
        </p:txBody>
      </p:sp>
    </p:spTree>
    <p:extLst>
      <p:ext uri="{BB962C8B-B14F-4D97-AF65-F5344CB8AC3E}">
        <p14:creationId xmlns:p14="http://schemas.microsoft.com/office/powerpoint/2010/main" val="2522813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dirty="0" smtClean="0"/>
              <a:t>9</a:t>
            </a:r>
            <a:endParaRPr lang="fi-FI" dirty="0"/>
          </a:p>
        </p:txBody>
      </p:sp>
      <p:sp>
        <p:nvSpPr>
          <p:cNvPr id="3" name="Suorakulmio 2"/>
          <p:cNvSpPr/>
          <p:nvPr/>
        </p:nvSpPr>
        <p:spPr>
          <a:xfrm>
            <a:off x="899592" y="-295096"/>
            <a:ext cx="7128792" cy="6432530"/>
          </a:xfrm>
          <a:prstGeom prst="rect">
            <a:avLst/>
          </a:prstGeom>
        </p:spPr>
        <p:txBody>
          <a:bodyPr wrap="square">
            <a:spAutoFit/>
          </a:bodyPr>
          <a:lstStyle/>
          <a:p>
            <a:endParaRPr lang="fi-FI" sz="1200" b="0" i="0" u="none" strike="noStrike" baseline="0" dirty="0" smtClean="0">
              <a:solidFill>
                <a:srgbClr val="000000"/>
              </a:solidFill>
              <a:latin typeface="Palatino Linotype"/>
            </a:endParaRPr>
          </a:p>
          <a:p>
            <a:endParaRPr lang="fi-FI" sz="1200" b="0" i="0" u="none" strike="noStrike" baseline="0" dirty="0" smtClean="0">
              <a:latin typeface="Palatino Linotype"/>
            </a:endParaRPr>
          </a:p>
          <a:p>
            <a:endParaRPr lang="fi-FI" sz="2000" b="0" i="0" u="none" strike="noStrike" baseline="0" dirty="0" smtClean="0">
              <a:latin typeface="Palatino Linotype"/>
            </a:endParaRPr>
          </a:p>
          <a:p>
            <a:r>
              <a:rPr lang="fi-FI" sz="2400" b="0" i="0" u="none" strike="noStrike" baseline="0" dirty="0" smtClean="0">
                <a:latin typeface="Palatino Linotype"/>
              </a:rPr>
              <a:t>•</a:t>
            </a:r>
            <a:r>
              <a:rPr lang="fi-FI" sz="2400" b="1" i="0" u="none" strike="noStrike" baseline="0" dirty="0" smtClean="0">
                <a:latin typeface="Palatino Linotype"/>
              </a:rPr>
              <a:t>EOA 6.11.2001 D 2596/4/99: </a:t>
            </a:r>
            <a:endParaRPr lang="fi-FI" sz="2400" b="0" i="0" u="none" strike="noStrike" baseline="0" dirty="0" smtClean="0">
              <a:latin typeface="Palatino Linotype"/>
            </a:endParaRPr>
          </a:p>
          <a:p>
            <a:r>
              <a:rPr lang="fi-FI" sz="2000" dirty="0">
                <a:latin typeface="Palatino Linotype"/>
              </a:rPr>
              <a:t>–Nimitysasian valmisteleminen hakuaikana ja nopea nimitys heti hakuajan päätyttyä voivat johtaa siihen, että hakuajan loppupuolella virkaa hakenut eivät tosiasiassa saa - tai ainakaan näytä saavan - samaa kohtelua kuin muut hakijat. Tätä ei voida yhdenvertaisuusperiaatteen ja hyvän hallinnon valossa pitää hyväksyttävänä. </a:t>
            </a:r>
            <a:endParaRPr lang="fi-FI" sz="2000" dirty="0" smtClean="0">
              <a:latin typeface="Palatino Linotype"/>
            </a:endParaRPr>
          </a:p>
          <a:p>
            <a:endParaRPr lang="fi-FI" sz="2000" dirty="0">
              <a:latin typeface="Palatino Linotype"/>
            </a:endParaRPr>
          </a:p>
          <a:p>
            <a:r>
              <a:rPr lang="fi-FI" sz="2400" b="0" i="0" u="none" strike="noStrike" baseline="0" dirty="0" smtClean="0">
                <a:latin typeface="Palatino Linotype"/>
              </a:rPr>
              <a:t>•</a:t>
            </a:r>
            <a:r>
              <a:rPr lang="fi-FI" sz="2400" b="1" i="0" u="none" strike="noStrike" baseline="0" dirty="0" smtClean="0">
                <a:latin typeface="Palatino Linotype"/>
              </a:rPr>
              <a:t>KHO 2006:93: </a:t>
            </a:r>
            <a:endParaRPr lang="fi-FI" sz="2400" b="0" i="0" u="none" strike="noStrike" baseline="0" dirty="0" smtClean="0">
              <a:latin typeface="Palatino Linotype"/>
            </a:endParaRPr>
          </a:p>
          <a:p>
            <a:r>
              <a:rPr lang="fi-FI" sz="2000" dirty="0">
                <a:latin typeface="Palatino Linotype"/>
              </a:rPr>
              <a:t>–Päätöksenteon valmistelussa asiat on selvitettävä tasapuolisesti, syrjimättömästi ja riittävästi. Virkanimitysten valmistelussa hakemukset käsitellään kaikissa valmistelun vaiheissa tasapuolisesti ja yhdenmukaisin perustein ottaen huomioon, ettei ketään syrjitä. Se, että useista hakijoista vain osa kutsutaan haastatteluun, kuuluu viranhakumenettelyn luonteeseen. Viranhakijoiden keskimääräisestä iästä suuntaan tai toiseen poikkeava ikä ei sellaisenaan anna aihetta olettaa ikäsyrjintää. </a:t>
            </a:r>
          </a:p>
        </p:txBody>
      </p:sp>
    </p:spTree>
    <p:extLst>
      <p:ext uri="{BB962C8B-B14F-4D97-AF65-F5344CB8AC3E}">
        <p14:creationId xmlns:p14="http://schemas.microsoft.com/office/powerpoint/2010/main" val="159611088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1455</Words>
  <Application>Microsoft Office PowerPoint</Application>
  <PresentationFormat>Näytössä katseltava diaesitys (4:3)</PresentationFormat>
  <Paragraphs>169</Paragraphs>
  <Slides>25</Slides>
  <Notes>0</Notes>
  <HiddenSlides>0</HiddenSlides>
  <MMClips>0</MMClips>
  <ScaleCrop>false</ScaleCrop>
  <HeadingPairs>
    <vt:vector size="4" baseType="variant">
      <vt:variant>
        <vt:lpstr>Teema</vt:lpstr>
      </vt:variant>
      <vt:variant>
        <vt:i4>1</vt:i4>
      </vt:variant>
      <vt:variant>
        <vt:lpstr>Dian otsikot</vt:lpstr>
      </vt:variant>
      <vt:variant>
        <vt:i4>25</vt:i4>
      </vt:variant>
    </vt:vector>
  </HeadingPairs>
  <TitlesOfParts>
    <vt:vector size="26" baseType="lpstr">
      <vt:lpstr>Office-teema</vt:lpstr>
      <vt:lpstr>HALLINTO-OIKEUS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Sanna Luoma</dc:creator>
  <cp:lastModifiedBy>Sanna Luoma</cp:lastModifiedBy>
  <cp:revision>8</cp:revision>
  <dcterms:created xsi:type="dcterms:W3CDTF">2015-08-04T12:10:16Z</dcterms:created>
  <dcterms:modified xsi:type="dcterms:W3CDTF">2015-08-04T12:30:21Z</dcterms:modified>
</cp:coreProperties>
</file>