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sldIdLst>
    <p:sldId id="256" r:id="rId2"/>
    <p:sldId id="257" r:id="rId3"/>
    <p:sldId id="286" r:id="rId4"/>
    <p:sldId id="258" r:id="rId5"/>
    <p:sldId id="259" r:id="rId6"/>
    <p:sldId id="260" r:id="rId7"/>
    <p:sldId id="261" r:id="rId8"/>
    <p:sldId id="262" r:id="rId9"/>
    <p:sldId id="263" r:id="rId10"/>
    <p:sldId id="287" r:id="rId11"/>
    <p:sldId id="288" r:id="rId12"/>
    <p:sldId id="289" r:id="rId13"/>
    <p:sldId id="264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9" r:id="rId23"/>
    <p:sldId id="300" r:id="rId24"/>
    <p:sldId id="302" r:id="rId25"/>
    <p:sldId id="303" r:id="rId26"/>
    <p:sldId id="304" r:id="rId27"/>
    <p:sldId id="305" r:id="rId28"/>
    <p:sldId id="265" r:id="rId29"/>
    <p:sldId id="267" r:id="rId30"/>
    <p:sldId id="268" r:id="rId31"/>
    <p:sldId id="269" r:id="rId32"/>
    <p:sldId id="270" r:id="rId33"/>
    <p:sldId id="271" r:id="rId34"/>
    <p:sldId id="272" r:id="rId35"/>
    <p:sldId id="274" r:id="rId36"/>
    <p:sldId id="275" r:id="rId37"/>
    <p:sldId id="276" r:id="rId38"/>
    <p:sldId id="266" r:id="rId39"/>
    <p:sldId id="277" r:id="rId40"/>
    <p:sldId id="278" r:id="rId41"/>
    <p:sldId id="279" r:id="rId42"/>
    <p:sldId id="281" r:id="rId43"/>
    <p:sldId id="282" r:id="rId44"/>
    <p:sldId id="283" r:id="rId45"/>
    <p:sldId id="280" r:id="rId46"/>
    <p:sldId id="284" r:id="rId47"/>
    <p:sldId id="285" r:id="rId4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1FB982-3D33-4F1E-B17D-39F2211BFDE5}" type="datetimeFigureOut">
              <a:rPr lang="fi-FI" smtClean="0"/>
              <a:t>28.10.2016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ECA0A-81CC-472B-AB9C-D2435FCC1ED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9220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2ECA0A-81CC-472B-AB9C-D2435FCC1ED6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5214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CF3F-B43A-4A3A-B69D-BEAEE2C9424D}" type="datetime1">
              <a:rPr lang="fi-FI" smtClean="0"/>
              <a:t>28.10.2016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0710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0DC70-2AE9-4063-9DE4-AEF1A8FC6147}" type="datetime1">
              <a:rPr lang="fi-FI" smtClean="0"/>
              <a:t>28.10.2016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1489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F23A0-9AAC-4CF3-9063-F3B5AF6D052E}" type="datetime1">
              <a:rPr lang="fi-FI" smtClean="0"/>
              <a:t>28.10.2016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067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7823-A32C-438B-A86D-12FC19BD0695}" type="datetime1">
              <a:rPr lang="fi-FI" smtClean="0"/>
              <a:t>28.10.2016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2105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333CA-FEDB-47F9-ADE9-552C7B799C29}" type="datetime1">
              <a:rPr lang="fi-FI" smtClean="0"/>
              <a:t>28.10.2016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2475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ADF08-FCE4-455D-B6A5-75EEC99DC713}" type="datetime1">
              <a:rPr lang="fi-FI" smtClean="0"/>
              <a:t>28.10.2016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355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B95FA-A937-47B1-BD11-E40178A9BF2A}" type="datetime1">
              <a:rPr lang="fi-FI" smtClean="0"/>
              <a:t>28.10.2016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2215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BE685-352A-4F0A-8A3F-A0057BFC3276}" type="datetime1">
              <a:rPr lang="fi-FI" smtClean="0"/>
              <a:t>28.10.2016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349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E037A-857E-4EDC-9F4A-B37922527561}" type="datetime1">
              <a:rPr lang="fi-FI" smtClean="0"/>
              <a:t>28.10.2016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3586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269D9-D052-4CAC-98DA-01BA85792EA9}" type="datetime1">
              <a:rPr lang="fi-FI" smtClean="0"/>
              <a:t>28.10.2016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2149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680D-1F8B-461D-9DE5-8099B67066E5}" type="datetime1">
              <a:rPr lang="fi-FI" smtClean="0"/>
              <a:t>28.10.2016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7185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C4603-4529-41DF-B122-21E5E5824C2A}" type="datetime1">
              <a:rPr lang="fi-FI" smtClean="0"/>
              <a:t>28.10.2016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0B76D-E7D5-4EF2-B6A0-5C947666CF7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2074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sz="2800" b="1" dirty="0" smtClean="0"/>
              <a:t>HALLINTO-OIKEUS</a:t>
            </a:r>
            <a:r>
              <a:rPr lang="fi-FI" sz="2000" dirty="0" smtClean="0"/>
              <a:t/>
            </a:r>
            <a:br>
              <a:rPr lang="fi-FI" sz="2000" dirty="0" smtClean="0"/>
            </a:br>
            <a:r>
              <a:rPr lang="fi-FI" sz="2000" dirty="0" smtClean="0"/>
              <a:t>TIIVISTELMÄT</a:t>
            </a:r>
            <a:endParaRPr lang="fi-FI" sz="20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Mäenpää: Hallinto-oikeus</a:t>
            </a:r>
          </a:p>
          <a:p>
            <a:pPr marL="457200" indent="-457200">
              <a:buAutoNum type="arabicPeriod"/>
            </a:pPr>
            <a:endParaRPr lang="fi-FI" sz="24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5761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1600" dirty="0" smtClean="0"/>
              <a:t>Mäenpää s. 89 JULKISHALLINTO JA TOIMEENPANOVALTA</a:t>
            </a:r>
            <a:endParaRPr lang="fi-FI" sz="1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fi-FI" sz="2000" dirty="0" smtClean="0"/>
              <a:t>Perustana lakisidonnaisuus ja lainalaisuus:</a:t>
            </a:r>
          </a:p>
          <a:p>
            <a:pPr marL="0" indent="0">
              <a:buNone/>
            </a:pPr>
            <a:r>
              <a:rPr lang="fi-FI" sz="2000" dirty="0" smtClean="0"/>
              <a:t>= </a:t>
            </a:r>
            <a:r>
              <a:rPr lang="fi-FI" sz="2000" dirty="0" err="1" smtClean="0"/>
              <a:t>vir.omaiset</a:t>
            </a:r>
            <a:r>
              <a:rPr lang="fi-FI" sz="2000" dirty="0" smtClean="0"/>
              <a:t> voivat </a:t>
            </a:r>
            <a:r>
              <a:rPr lang="fi-FI" sz="2000" dirty="0" err="1" smtClean="0"/>
              <a:t>PeL</a:t>
            </a:r>
            <a:r>
              <a:rPr lang="fi-FI" sz="2000" dirty="0" smtClean="0"/>
              <a:t> 2 §:n mukaan käyttää julkista valtaa vain lain nojalla ja nimenomaisen, vallan käyttöön oikeuttavan toimivaltasäännöksen rajoissa</a:t>
            </a:r>
          </a:p>
          <a:p>
            <a:pPr marL="0" indent="0">
              <a:buNone/>
            </a:pPr>
            <a:endParaRPr lang="fi-FI" sz="2000" dirty="0"/>
          </a:p>
          <a:p>
            <a:pPr>
              <a:buFontTx/>
              <a:buChar char="-"/>
            </a:pPr>
            <a:r>
              <a:rPr lang="fi-FI" sz="2000" dirty="0" smtClean="0"/>
              <a:t>Tuomiovalta kuuluu riippumattomille </a:t>
            </a:r>
            <a:r>
              <a:rPr lang="fi-FI" sz="2000" dirty="0" err="1" smtClean="0"/>
              <a:t>TI:ille</a:t>
            </a:r>
            <a:endParaRPr lang="fi-FI" sz="2000" dirty="0" smtClean="0"/>
          </a:p>
          <a:p>
            <a:pPr>
              <a:buFontTx/>
              <a:buChar char="-"/>
            </a:pPr>
            <a:r>
              <a:rPr lang="fi-FI" sz="2000" dirty="0" smtClean="0"/>
              <a:t>Tuomiovallan käyttämistä hallintoasioissa kutsutaan hallintolainkäytöksi</a:t>
            </a:r>
          </a:p>
          <a:p>
            <a:pPr>
              <a:buFontTx/>
              <a:buChar char="-"/>
            </a:pPr>
            <a:r>
              <a:rPr lang="fi-FI" sz="2000" dirty="0" err="1" smtClean="0"/>
              <a:t>TI:nten</a:t>
            </a:r>
            <a:r>
              <a:rPr lang="fi-FI" sz="2000" dirty="0" smtClean="0"/>
              <a:t> perustehtävänä on toteuttaa oikeusturvaa yksittäistapauksissa </a:t>
            </a:r>
          </a:p>
          <a:p>
            <a:pPr>
              <a:buFontTx/>
              <a:buChar char="-"/>
            </a:pPr>
            <a:endParaRPr lang="fi-FI" sz="2000" dirty="0"/>
          </a:p>
          <a:p>
            <a:pPr>
              <a:buFont typeface="Arial" charset="0"/>
              <a:buChar char="•"/>
            </a:pPr>
            <a:r>
              <a:rPr lang="fi-FI" sz="2000" dirty="0" smtClean="0"/>
              <a:t>Yksilön oikeuksien ja velvollisuuksien perusteista on </a:t>
            </a:r>
            <a:r>
              <a:rPr lang="fi-FI" sz="2000" dirty="0" err="1" smtClean="0"/>
              <a:t>PeL:n</a:t>
            </a:r>
            <a:r>
              <a:rPr lang="fi-FI" sz="2000" dirty="0" smtClean="0"/>
              <a:t> mukaan säädettävä lailla</a:t>
            </a:r>
          </a:p>
          <a:p>
            <a:pPr>
              <a:buFont typeface="Arial" charset="0"/>
              <a:buChar char="•"/>
            </a:pPr>
            <a:r>
              <a:rPr lang="fi-FI" sz="2000" dirty="0" smtClean="0"/>
              <a:t>Hallinto voi käyttää julkista valtaa vain lain nojalla ja nimenomaisen toimivaltasäännöksen rajoissa</a:t>
            </a:r>
          </a:p>
          <a:p>
            <a:pPr>
              <a:buFont typeface="Arial" charset="0"/>
              <a:buChar char="•"/>
            </a:pPr>
            <a:r>
              <a:rPr lang="fi-FI" sz="2000" dirty="0" smtClean="0"/>
              <a:t>Julkiselle vallalle asetettu tehtäväksi toteuttaa perusoikeuksia ja ihmisoikeuksia</a:t>
            </a:r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10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3764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96 JULKISEN VALLAN KÄYTTÄMINEN</a:t>
            </a: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fi-FI" sz="2000" dirty="0" smtClean="0"/>
              <a:t>Julkisen toiminnan erityispiirteenä on että </a:t>
            </a:r>
            <a:r>
              <a:rPr lang="fi-FI" sz="2000" dirty="0" err="1" smtClean="0"/>
              <a:t>virom:lla</a:t>
            </a:r>
            <a:r>
              <a:rPr lang="fi-FI" sz="2000" dirty="0" smtClean="0"/>
              <a:t> oikeus päättää yksipuolisesti yksityisten oikeusasemaan vaikuttavista toimista</a:t>
            </a:r>
          </a:p>
          <a:p>
            <a:r>
              <a:rPr lang="fi-FI" sz="2000" dirty="0" smtClean="0"/>
              <a:t>Vain </a:t>
            </a:r>
            <a:r>
              <a:rPr lang="fi-FI" sz="2000" dirty="0" err="1" smtClean="0"/>
              <a:t>vir.om:lle</a:t>
            </a:r>
            <a:r>
              <a:rPr lang="fi-FI" sz="2000" dirty="0" smtClean="0"/>
              <a:t> voi kuulua toimivaltaa oikeudellisesti sitovien velvoitteiden asettamiseen, rajoitusten määräämiseen ja muuhun yksipuolisesti sitovaan päätöksentekoon yksityisen oikeuksista ja vapauksista !</a:t>
            </a:r>
          </a:p>
          <a:p>
            <a:r>
              <a:rPr lang="fi-FI" sz="2000" dirty="0" smtClean="0"/>
              <a:t>Julkista valtaa voidaan käyttää vain, mikäli asiasta nimenomaisesti säädetty asianmukaisessa toimivaltasäännöksessä</a:t>
            </a:r>
          </a:p>
          <a:p>
            <a:endParaRPr lang="fi-FI" sz="2000" dirty="0"/>
          </a:p>
          <a:p>
            <a:pPr marL="0" indent="0">
              <a:buNone/>
            </a:pPr>
            <a:r>
              <a:rPr lang="fi-FI" sz="2000" b="1" dirty="0" smtClean="0"/>
              <a:t>Virkamieshallintoperiaate:</a:t>
            </a:r>
          </a:p>
          <a:p>
            <a:r>
              <a:rPr lang="fi-FI" sz="2000" dirty="0" smtClean="0"/>
              <a:t>Julkista valtaa voikuulua vain </a:t>
            </a:r>
            <a:r>
              <a:rPr lang="fi-FI" sz="2000" dirty="0" err="1" smtClean="0"/>
              <a:t>vir.om:ille</a:t>
            </a:r>
            <a:r>
              <a:rPr lang="fi-FI" sz="2000" dirty="0" smtClean="0"/>
              <a:t> / virkasuhteessa oleville</a:t>
            </a:r>
          </a:p>
          <a:p>
            <a:r>
              <a:rPr lang="fi-FI" sz="2000" dirty="0" smtClean="0"/>
              <a:t> hallintotehtävien hoitaminen, jos ne sisältää julkisen vallan käyttöä, kuuluu vain virkamiehille joilla on mm. virkavastuu</a:t>
            </a:r>
          </a:p>
          <a:p>
            <a:endParaRPr lang="fi-FI" sz="2000" dirty="0" smtClean="0"/>
          </a:p>
          <a:p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11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8465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98  VIRKAMIESHALLINTO</a:t>
            </a: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400600"/>
          </a:xfrm>
        </p:spPr>
        <p:txBody>
          <a:bodyPr>
            <a:normAutofit/>
          </a:bodyPr>
          <a:lstStyle/>
          <a:p>
            <a:r>
              <a:rPr lang="fi-FI" sz="2000" b="1" dirty="0" err="1" smtClean="0"/>
              <a:t>Virkamieshallintop.a</a:t>
            </a:r>
            <a:r>
              <a:rPr lang="fi-FI" sz="2000" dirty="0" err="1" smtClean="0"/>
              <a:t>:een</a:t>
            </a:r>
            <a:r>
              <a:rPr lang="fi-FI" sz="2000" dirty="0" smtClean="0"/>
              <a:t> täydennyksenä huomioitava kuntien toiminnan keskeinen osa; luottamushenkilöhallinto</a:t>
            </a:r>
          </a:p>
          <a:p>
            <a:r>
              <a:rPr lang="fi-FI" sz="2000" dirty="0" err="1" smtClean="0"/>
              <a:t>PeL</a:t>
            </a:r>
            <a:r>
              <a:rPr lang="fi-FI" sz="2000" dirty="0" smtClean="0"/>
              <a:t> 121 §: kuntien hallinnon tulee perustua asukkaiden itsehallintoon</a:t>
            </a:r>
          </a:p>
          <a:p>
            <a:r>
              <a:rPr lang="fi-FI" sz="2000" dirty="0" smtClean="0"/>
              <a:t>Kuntalaki 1 § edellyttää kunnan päätösvallankuuluvan asukkaiden valitsemalle valtuustolle</a:t>
            </a:r>
          </a:p>
          <a:p>
            <a:r>
              <a:rPr lang="fi-FI" sz="2000" dirty="0" smtClean="0"/>
              <a:t>Päätösvalta tärkeimmissä asioissa kuuluu luottamushenkilöistä koostuville kunnanhallitukselle, lautakunnille ja johtokunnille</a:t>
            </a:r>
          </a:p>
          <a:p>
            <a:pPr marL="457200" lvl="1" indent="0">
              <a:buNone/>
            </a:pPr>
            <a:r>
              <a:rPr lang="fi-FI" sz="1600" dirty="0"/>
              <a:t>	</a:t>
            </a:r>
            <a:r>
              <a:rPr lang="fi-FI" sz="1600" dirty="0" smtClean="0"/>
              <a:t>- näin ollen kunnallishallinto perustuu myös luottamushenkilöhallintoon</a:t>
            </a:r>
          </a:p>
          <a:p>
            <a:pPr marL="457200" lvl="1" indent="0">
              <a:buNone/>
            </a:pPr>
            <a:endParaRPr lang="fi-FI" sz="1600" dirty="0" smtClean="0"/>
          </a:p>
          <a:p>
            <a:pPr marL="457200" lvl="1" indent="0">
              <a:buNone/>
            </a:pPr>
            <a:r>
              <a:rPr lang="fi-FI" sz="2400" b="1" dirty="0" smtClean="0"/>
              <a:t>Julkisia tehtäviä yksityisille: </a:t>
            </a:r>
          </a:p>
          <a:p>
            <a:pPr lvl="1">
              <a:buFontTx/>
              <a:buChar char="-"/>
            </a:pPr>
            <a:r>
              <a:rPr lang="fi-FI" sz="1800" dirty="0" smtClean="0"/>
              <a:t>Hallintotehtävien siirto edellyttää </a:t>
            </a:r>
            <a:r>
              <a:rPr lang="fi-FI" sz="1800" dirty="0" err="1" smtClean="0"/>
              <a:t>PeL:n</a:t>
            </a:r>
            <a:r>
              <a:rPr lang="fi-FI" sz="1800" dirty="0" smtClean="0"/>
              <a:t> mukaan että asiasta säädetään lailla </a:t>
            </a:r>
          </a:p>
          <a:p>
            <a:pPr lvl="1">
              <a:buFontTx/>
              <a:buChar char="-"/>
            </a:pPr>
            <a:r>
              <a:rPr lang="fi-FI" sz="1800" dirty="0" smtClean="0"/>
              <a:t>Siirron oltava tarpeen tehtävän tarkoituksenmukaiseksi hoitamiseksi </a:t>
            </a:r>
          </a:p>
          <a:p>
            <a:pPr lvl="1">
              <a:buFontTx/>
              <a:buChar char="-"/>
            </a:pPr>
            <a:r>
              <a:rPr lang="fi-FI" sz="1800" dirty="0" smtClean="0"/>
              <a:t>Ei saa vaarantaa perusoikeuksia oikeusturvaa tai muita hyvän hallinnon vaatimuksia</a:t>
            </a:r>
          </a:p>
          <a:p>
            <a:pPr lvl="1">
              <a:buFontTx/>
              <a:buChar char="-"/>
            </a:pPr>
            <a:r>
              <a:rPr lang="fi-FI" sz="1800" dirty="0" smtClean="0"/>
              <a:t>Merkittävää julkisen vallan käyttöä sis. Tehtäviä voi kuulua vain </a:t>
            </a:r>
            <a:r>
              <a:rPr lang="fi-FI" sz="1800" dirty="0" err="1" smtClean="0"/>
              <a:t>vir.omaisille</a:t>
            </a:r>
            <a:r>
              <a:rPr lang="fi-FI" sz="1800" dirty="0" smtClean="0"/>
              <a:t> </a:t>
            </a:r>
          </a:p>
          <a:p>
            <a:pPr lvl="1">
              <a:buFontTx/>
              <a:buChar char="-"/>
            </a:pPr>
            <a:r>
              <a:rPr lang="fi-FI" sz="1800" dirty="0" smtClean="0"/>
              <a:t>Esim. ostopalvelut</a:t>
            </a:r>
          </a:p>
          <a:p>
            <a:pPr marL="457200" lvl="1" indent="0">
              <a:buNone/>
            </a:pPr>
            <a:endParaRPr lang="fi-FI" sz="16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12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4372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fi-FI" sz="1400" dirty="0" smtClean="0"/>
              <a:t>Mäenpää s. 101 </a:t>
            </a:r>
            <a:endParaRPr lang="fi-FI" sz="1400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Autofit/>
          </a:bodyPr>
          <a:lstStyle/>
          <a:p>
            <a:r>
              <a:rPr lang="fi-FI" sz="2000" dirty="0" smtClean="0"/>
              <a:t>Yleisen edun toteuttaminen on julkishallinnon toiminnan yleinen päämäärä !!</a:t>
            </a:r>
          </a:p>
          <a:p>
            <a:r>
              <a:rPr lang="fi-FI" sz="2000" dirty="0" smtClean="0"/>
              <a:t>Yleinen etu = yhteiskunnan ja yksilöiden kokonaisetu</a:t>
            </a:r>
          </a:p>
          <a:p>
            <a:endParaRPr lang="fi-FI" sz="2000" dirty="0"/>
          </a:p>
          <a:p>
            <a:r>
              <a:rPr lang="fi-FI" sz="2000" dirty="0" smtClean="0"/>
              <a:t>JULKINEN LUOTETTAVUUS: </a:t>
            </a:r>
          </a:p>
          <a:p>
            <a:pPr marL="0" indent="0">
              <a:buNone/>
            </a:pPr>
            <a:endParaRPr lang="fi-FI" sz="2000" dirty="0" smtClean="0"/>
          </a:p>
          <a:p>
            <a:pPr marL="0" indent="0">
              <a:buNone/>
            </a:pPr>
            <a:r>
              <a:rPr lang="fi-FI" sz="2000" dirty="0"/>
              <a:t> </a:t>
            </a:r>
            <a:r>
              <a:rPr lang="fi-FI" sz="2000" dirty="0" smtClean="0"/>
              <a:t>- </a:t>
            </a:r>
            <a:r>
              <a:rPr lang="fi-FI" sz="2000" dirty="0" err="1" smtClean="0"/>
              <a:t>virom</a:t>
            </a:r>
            <a:r>
              <a:rPr lang="fi-FI" sz="2000" dirty="0" smtClean="0"/>
              <a:t>. Toiminnalta edellytetään objektiivisuuta ja tasapuolisuutta</a:t>
            </a:r>
          </a:p>
          <a:p>
            <a:pPr>
              <a:buFontTx/>
              <a:buChar char="-"/>
            </a:pPr>
            <a:r>
              <a:rPr lang="fi-FI" sz="2000" dirty="0" smtClean="0"/>
              <a:t>esteellisyyssäännökset, lahjonta</a:t>
            </a:r>
          </a:p>
          <a:p>
            <a:pPr>
              <a:buFontTx/>
              <a:buChar char="-"/>
            </a:pPr>
            <a:r>
              <a:rPr lang="fi-FI" sz="2000" dirty="0" smtClean="0"/>
              <a:t>Yksityinen voi luottaa </a:t>
            </a:r>
            <a:r>
              <a:rPr lang="fi-FI" sz="2000" dirty="0" err="1" smtClean="0"/>
              <a:t>virom</a:t>
            </a:r>
            <a:r>
              <a:rPr lang="fi-FI" sz="2000" dirty="0" smtClean="0"/>
              <a:t>. Toiminnan laillisuuteen ja asianmukaisuuteen</a:t>
            </a:r>
          </a:p>
          <a:p>
            <a:pPr>
              <a:buFontTx/>
              <a:buChar char="-"/>
            </a:pPr>
            <a:r>
              <a:rPr lang="fi-FI" sz="2000" dirty="0" smtClean="0"/>
              <a:t>Julkisuusperiaatetta noudatetaan; Julkishallinnon julkisuus, asiakirjajulkisuus..</a:t>
            </a:r>
          </a:p>
          <a:p>
            <a:pPr lvl="1">
              <a:buFontTx/>
              <a:buChar char="-"/>
            </a:pPr>
            <a:r>
              <a:rPr lang="fi-FI" sz="1600" dirty="0" smtClean="0"/>
              <a:t>Tarkoitus toteuttaa avoimuutta, lisätä luottamusta, valvoa vallan käyttöä…</a:t>
            </a:r>
            <a:endParaRPr lang="fi-FI" sz="1600" dirty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13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253132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116633"/>
            <a:ext cx="8229600" cy="504056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106 OIKEUDELLISET PERUSTEET + OIKEUSLÄHTEET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fi-FI" sz="1800" dirty="0" smtClean="0"/>
              <a:t>Hallintotoiminnan oikeuslähteellä tarkoitetaan </a:t>
            </a:r>
            <a:r>
              <a:rPr lang="fi-FI" sz="1800" dirty="0" err="1" smtClean="0"/>
              <a:t>oikeudell</a:t>
            </a:r>
            <a:r>
              <a:rPr lang="fi-FI" sz="1800" dirty="0" smtClean="0"/>
              <a:t>. normeja, periaatteita ja oikeuskäytäntöä jotka ohjaavat </a:t>
            </a:r>
            <a:r>
              <a:rPr lang="fi-FI" sz="1800" dirty="0" err="1" smtClean="0"/>
              <a:t>vir.omaisen</a:t>
            </a:r>
            <a:r>
              <a:rPr lang="fi-FI" sz="1800" dirty="0" smtClean="0"/>
              <a:t> toimintaa, hallinnollista menettelyä ja päätöksentekoa</a:t>
            </a:r>
          </a:p>
          <a:p>
            <a:pPr marL="0" indent="0">
              <a:buNone/>
            </a:pPr>
            <a:endParaRPr lang="fi-FI" sz="1800" dirty="0" smtClean="0"/>
          </a:p>
          <a:p>
            <a:r>
              <a:rPr lang="fi-FI" sz="1800" dirty="0" smtClean="0"/>
              <a:t>Oikeuslähteet muodostaa oikeudelliset perusteet julkisen vallan käytölle ja hallintotehtävien hoitamiselle</a:t>
            </a:r>
          </a:p>
          <a:p>
            <a:pPr marL="0" indent="0">
              <a:buNone/>
            </a:pPr>
            <a:endParaRPr lang="fi-FI" sz="1800" dirty="0" smtClean="0"/>
          </a:p>
          <a:p>
            <a:r>
              <a:rPr lang="fi-FI" sz="1800" dirty="0" smtClean="0"/>
              <a:t>Keskeiset oikeuslähteet:</a:t>
            </a:r>
          </a:p>
          <a:p>
            <a:pPr marL="0" indent="0">
              <a:buNone/>
            </a:pPr>
            <a:endParaRPr lang="fi-FI" sz="1800" dirty="0" smtClean="0"/>
          </a:p>
          <a:p>
            <a:pPr lvl="1"/>
            <a:r>
              <a:rPr lang="fi-FI" sz="1400" dirty="0" smtClean="0"/>
              <a:t>EU –oikeuslähteet, perussopimukset, asetukset, direktiivit, </a:t>
            </a:r>
          </a:p>
          <a:p>
            <a:pPr lvl="1"/>
            <a:r>
              <a:rPr lang="fi-FI" sz="1400" dirty="0" smtClean="0"/>
              <a:t>Kansallinen lainsäädäntö: perustuslaki ja laki</a:t>
            </a:r>
          </a:p>
          <a:p>
            <a:pPr lvl="1"/>
            <a:r>
              <a:rPr lang="fi-FI" sz="1400" dirty="0" err="1" smtClean="0"/>
              <a:t>KV-sopimukset</a:t>
            </a:r>
            <a:endParaRPr lang="fi-FI" sz="1400" dirty="0" smtClean="0"/>
          </a:p>
          <a:p>
            <a:pPr lvl="1"/>
            <a:r>
              <a:rPr lang="fi-FI" sz="1400" dirty="0" smtClean="0"/>
              <a:t>Asetukset, normit</a:t>
            </a:r>
          </a:p>
          <a:p>
            <a:pPr lvl="1"/>
            <a:r>
              <a:rPr lang="fi-FI" sz="1400" dirty="0" smtClean="0"/>
              <a:t>Oikeusperiaatteet</a:t>
            </a:r>
          </a:p>
          <a:p>
            <a:pPr lvl="1"/>
            <a:r>
              <a:rPr lang="fi-FI" sz="1400" dirty="0" smtClean="0"/>
              <a:t>Oikeuskäytäntö</a:t>
            </a:r>
          </a:p>
          <a:p>
            <a:pPr lvl="1"/>
            <a:r>
              <a:rPr lang="fi-FI" sz="1400" dirty="0" smtClean="0"/>
              <a:t>Lainvalmisteluasiakirjat</a:t>
            </a:r>
          </a:p>
          <a:p>
            <a:pPr lvl="1"/>
            <a:r>
              <a:rPr lang="fi-FI" sz="1400" dirty="0" smtClean="0"/>
              <a:t>Muut oikeuslähteet</a:t>
            </a:r>
          </a:p>
          <a:p>
            <a:endParaRPr lang="fi-FI" sz="1800" dirty="0" smtClean="0"/>
          </a:p>
          <a:p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14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94003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106 OIKEUSLÄHTEET HALLINTOTOIMINNASSA</a:t>
            </a: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fi-FI" sz="2000" dirty="0" smtClean="0"/>
              <a:t>Hallinnon oikeuslähteet toimivat oikeudellisena perustana hallinnollista sääntelyä sisältävälle päätöksenteolle ja muulle julkisen vallan käytölle</a:t>
            </a:r>
          </a:p>
          <a:p>
            <a:r>
              <a:rPr lang="fi-FI" sz="2000" dirty="0" err="1" smtClean="0"/>
              <a:t>Hallinnonlainalaisuusp.a</a:t>
            </a:r>
            <a:r>
              <a:rPr lang="fi-FI" sz="2000" dirty="0" smtClean="0"/>
              <a:t> edellyttää että julk. vallan  käytölle on perusta eduskunnan säätämään lakiin sisältyvässä oikeussäännöissä tai välittömästi sovellettavassa EU-lainsäädännössä</a:t>
            </a:r>
          </a:p>
          <a:p>
            <a:pPr lvl="1"/>
            <a:r>
              <a:rPr lang="fi-FI" sz="1600" dirty="0" smtClean="0"/>
              <a:t>Asetus ei voi oikeutta julkisen vallan käyttöön</a:t>
            </a:r>
          </a:p>
          <a:p>
            <a:r>
              <a:rPr lang="fi-FI" sz="2000" dirty="0" err="1" smtClean="0"/>
              <a:t>Hall.toiminnan</a:t>
            </a:r>
            <a:r>
              <a:rPr lang="fi-FI" sz="2000" dirty="0" smtClean="0"/>
              <a:t> perustehtävänä myös ohjata viranomaisten toimivallan käyttöä ja tehtävien suorittamista</a:t>
            </a:r>
          </a:p>
          <a:p>
            <a:r>
              <a:rPr lang="fi-FI" sz="2000" dirty="0" smtClean="0"/>
              <a:t>Oikeuslähteet ovat: oikeudellisesti sitovia, vahvasti ohjaavia tai sallittuja oikeuslähteitä</a:t>
            </a:r>
          </a:p>
          <a:p>
            <a:r>
              <a:rPr lang="fi-FI" sz="2000" dirty="0" smtClean="0"/>
              <a:t>Sitovasta oikeuslähteestä poikkeaminen voi johtaa päätöksen kumoamiseen ja virkavastuun toteutumiseen</a:t>
            </a:r>
          </a:p>
          <a:p>
            <a:r>
              <a:rPr lang="fi-FI" sz="2000" dirty="0" smtClean="0"/>
              <a:t>Välittömästi sovellettava EU-oikeus, lainsäädäntö, lainsäädäntöön rinnastuvat sopimusmääräykset ja oikeusperiaatteet ovat hallintotoimintaa oikeudellisesti sitovia oikeuslähteitä</a:t>
            </a:r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15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3567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107</a:t>
            </a: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2000" dirty="0" smtClean="0"/>
              <a:t>Kansallinen oikeuskäytäntö kuuluu </a:t>
            </a:r>
            <a:r>
              <a:rPr lang="fi-FI" sz="2000" dirty="0" err="1" smtClean="0"/>
              <a:t>vir</a:t>
            </a:r>
            <a:r>
              <a:rPr lang="fi-FI" sz="2000" dirty="0" smtClean="0"/>
              <a:t>. omaistoimintaa vahvasti ohjaaviin oikeuslähteisiin</a:t>
            </a:r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000" dirty="0" smtClean="0"/>
              <a:t>Hallintoelimiä ohjaa myös virallisluontoiset, vaikutuksiltaan hallinnon sisäiset ohjeet. Ne ei voi sisältää oikeussääntöjä</a:t>
            </a:r>
          </a:p>
          <a:p>
            <a:endParaRPr lang="fi-FI" sz="2000" dirty="0"/>
          </a:p>
          <a:p>
            <a:r>
              <a:rPr lang="fi-FI" sz="2000" dirty="0" smtClean="0"/>
              <a:t>LAINSÄÄDÄNTÖ: on ensisijainen oikeuslähde, ja sen merkitystä korostaa hallinnon lainalaisuuden vaatimus</a:t>
            </a:r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000" dirty="0" smtClean="0"/>
              <a:t>Eduskunnan säätämä laki on perustava oikeuslähde</a:t>
            </a:r>
          </a:p>
          <a:p>
            <a:endParaRPr lang="fi-FI" sz="2000" dirty="0" smtClean="0"/>
          </a:p>
          <a:p>
            <a:endParaRPr lang="fi-FI" sz="2000" dirty="0" smtClean="0"/>
          </a:p>
          <a:p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16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029550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1600" dirty="0" smtClean="0"/>
              <a:t>Mäenpää s. 109 	HALLINTOTOIMINNAN EUROOPPALAISET OIKEUSLÄHTEET</a:t>
            </a:r>
            <a:endParaRPr lang="fi-FI" sz="1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1800" dirty="0" smtClean="0"/>
              <a:t>Kolme pääryhmää: 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1. </a:t>
            </a:r>
            <a:r>
              <a:rPr lang="fi-FI" sz="1800" dirty="0" err="1" smtClean="0"/>
              <a:t>hallintovir.omaisten</a:t>
            </a:r>
            <a:r>
              <a:rPr lang="fi-FI" sz="1800" dirty="0" smtClean="0"/>
              <a:t> soveltama sisällöllinen </a:t>
            </a:r>
            <a:r>
              <a:rPr lang="fi-FI" sz="1800" dirty="0" err="1" smtClean="0"/>
              <a:t>eurooppaoikeus</a:t>
            </a:r>
            <a:endParaRPr lang="fi-FI" sz="1800" dirty="0" smtClean="0"/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2. yleinen eurooppalainen hallinto-oikeus, joka ohjaa </a:t>
            </a:r>
            <a:r>
              <a:rPr lang="fi-FI" sz="1800" dirty="0" err="1" smtClean="0"/>
              <a:t>eurooppaoikeuden</a:t>
            </a:r>
            <a:r>
              <a:rPr lang="fi-FI" sz="1800" dirty="0" smtClean="0"/>
              <a:t> 	soveltamista 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3. </a:t>
            </a:r>
            <a:r>
              <a:rPr lang="fi-FI" sz="1800" dirty="0" err="1" smtClean="0"/>
              <a:t>eurooppaoikeuden</a:t>
            </a:r>
            <a:r>
              <a:rPr lang="fi-FI" sz="1800" dirty="0" smtClean="0"/>
              <a:t> konstitutionaaliset perusteet ja erityispiirteet</a:t>
            </a:r>
          </a:p>
          <a:p>
            <a:pPr marL="0" indent="0">
              <a:buNone/>
            </a:pPr>
            <a:endParaRPr lang="fi-FI" sz="1800" dirty="0"/>
          </a:p>
          <a:p>
            <a:pPr>
              <a:buAutoNum type="arabicPeriod"/>
            </a:pPr>
            <a:r>
              <a:rPr lang="fi-FI" sz="1800" dirty="0" smtClean="0"/>
              <a:t>Sisällöllinen EU-oikeus</a:t>
            </a:r>
          </a:p>
          <a:p>
            <a:pPr marL="0" indent="0">
              <a:buNone/>
            </a:pPr>
            <a:r>
              <a:rPr lang="fi-FI" sz="1800" dirty="0" smtClean="0"/>
              <a:t>	- direktiivit, asetukset, päätökset, myös perussopimukset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määrittelee hallintopäätösten sisältöä ja puitteita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käytännössä sisältää oikeuksia ja velvollisuuksia määritteleviä normeja</a:t>
            </a:r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	- yhtenäistetään oikeustilaa eri jäsenmaissa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direktiivillä välitön oikeusvaikutus!</a:t>
            </a:r>
          </a:p>
          <a:p>
            <a:pPr marL="0" indent="0">
              <a:buNone/>
            </a:pPr>
            <a:r>
              <a:rPr lang="fi-FI" sz="1800" dirty="0" smtClean="0"/>
              <a:t>2.   Yleinen eurooppalainen hallinto-oikeus</a:t>
            </a:r>
          </a:p>
          <a:p>
            <a:pPr marL="0" indent="0">
              <a:buNone/>
            </a:pPr>
            <a:r>
              <a:rPr lang="fi-FI" sz="1800" dirty="0" smtClean="0"/>
              <a:t>	- määrittelee hallintotoiminnan puitteita, ns. yleiset opit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ei määrittele oikeuksia/velvoitteita, vaan auttaa tulkinnassa</a:t>
            </a:r>
          </a:p>
          <a:p>
            <a:pPr marL="0" indent="0">
              <a:buNone/>
            </a:pPr>
            <a:endParaRPr lang="fi-FI" sz="1800" dirty="0" smtClean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9005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fi-FI" sz="1600" dirty="0" smtClean="0"/>
              <a:t>Mäenpää s. 115</a:t>
            </a:r>
            <a:endParaRPr lang="fi-FI" sz="1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600" dirty="0" smtClean="0"/>
              <a:t>3. </a:t>
            </a:r>
            <a:r>
              <a:rPr lang="fi-FI" sz="1800" dirty="0" err="1" smtClean="0"/>
              <a:t>Konstitutionaliset</a:t>
            </a:r>
            <a:r>
              <a:rPr lang="fi-FI" sz="1800" dirty="0" smtClean="0"/>
              <a:t> eli valtiosääntöiset perusteet: 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EU:n perustamissopimukset, </a:t>
            </a:r>
            <a:r>
              <a:rPr lang="fi-FI" sz="1800" dirty="0" err="1" smtClean="0"/>
              <a:t>IO-sopimus</a:t>
            </a:r>
            <a:r>
              <a:rPr lang="fi-FI" sz="1800" dirty="0" smtClean="0"/>
              <a:t>, perusoikeuskirja..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unionin toimivalta määräytyy annetun toimivallan periaatteen mukaisesti: 	EU:n toimielimillä voi olla vain niille perustamissopimuksissa nimenomaisesti 	määritelty toimivalta</a:t>
            </a:r>
          </a:p>
          <a:p>
            <a:pPr marL="0" indent="0">
              <a:buNone/>
            </a:pPr>
            <a:endParaRPr lang="fi-FI" sz="1800" dirty="0"/>
          </a:p>
          <a:p>
            <a:pPr>
              <a:buFontTx/>
              <a:buChar char="-"/>
            </a:pPr>
            <a:r>
              <a:rPr lang="fi-FI" sz="1800" dirty="0" smtClean="0"/>
              <a:t>Eurooppalaisen oikeuskäytännön määrittelee EIOTI ja EU-tuomioistuin</a:t>
            </a:r>
          </a:p>
          <a:p>
            <a:pPr>
              <a:buFontTx/>
              <a:buChar char="-"/>
            </a:pPr>
            <a:endParaRPr lang="fi-FI" sz="1800" dirty="0"/>
          </a:p>
          <a:p>
            <a:pPr marL="0" indent="0">
              <a:buNone/>
            </a:pPr>
            <a:r>
              <a:rPr lang="fi-FI" sz="1600" dirty="0" smtClean="0"/>
              <a:t>NORMIHIERARKIA:</a:t>
            </a:r>
          </a:p>
          <a:p>
            <a:pPr>
              <a:buFontTx/>
              <a:buChar char="-"/>
            </a:pPr>
            <a:r>
              <a:rPr lang="fi-FI" sz="1600" dirty="0" smtClean="0"/>
              <a:t>Perustuslain ja ihmisoikeuksien mukainen tulkinta ja lain soveltaminen</a:t>
            </a:r>
          </a:p>
          <a:p>
            <a:pPr>
              <a:buFontTx/>
              <a:buChar char="-"/>
            </a:pPr>
            <a:r>
              <a:rPr lang="fi-FI" sz="1600" dirty="0" smtClean="0"/>
              <a:t>Viranomaisenon tulkittava ja sovellettava lain säännöstä siten ettei se ole perustuslain vastainen </a:t>
            </a:r>
          </a:p>
          <a:p>
            <a:pPr>
              <a:buFontTx/>
              <a:buChar char="-"/>
            </a:pPr>
            <a:r>
              <a:rPr lang="fi-FI" sz="1600" dirty="0" smtClean="0"/>
              <a:t>EU-oikeuden mukainen lainsoveltaminen: korostaa yhdenmukaista ja tavoitteellista tulkintaa</a:t>
            </a:r>
          </a:p>
          <a:p>
            <a:pPr marL="457200" lvl="1" indent="0">
              <a:buNone/>
            </a:pPr>
            <a:r>
              <a:rPr lang="fi-FI" sz="1600" dirty="0" smtClean="0"/>
              <a:t>= EU-oikeuden tulkintavaikutus, </a:t>
            </a:r>
            <a:r>
              <a:rPr lang="fi-FI" sz="1600" dirty="0" err="1" smtClean="0"/>
              <a:t>indirect</a:t>
            </a:r>
            <a:r>
              <a:rPr lang="fi-FI" sz="1600" dirty="0" smtClean="0"/>
              <a:t> </a:t>
            </a:r>
            <a:r>
              <a:rPr lang="fi-FI" sz="1600" dirty="0" err="1" smtClean="0"/>
              <a:t>effect</a:t>
            </a:r>
            <a:endParaRPr lang="fi-FI" sz="1600" dirty="0" smtClean="0"/>
          </a:p>
          <a:p>
            <a:pPr marL="457200" lvl="1" indent="0">
              <a:buNone/>
            </a:pPr>
            <a:endParaRPr lang="fi-FI" sz="12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18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99585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2000" dirty="0" smtClean="0"/>
              <a:t>PERUSTUSLAIN JA EU-OIKEUDEN ETUSIJA s. 118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fi-FI" sz="2000" dirty="0" err="1" smtClean="0"/>
              <a:t>PeL</a:t>
            </a:r>
            <a:r>
              <a:rPr lang="fi-FI" sz="2000" dirty="0" smtClean="0"/>
              <a:t> 106 määrittää perustuslain etusijan: </a:t>
            </a:r>
            <a:r>
              <a:rPr lang="fi-FI" sz="2000" dirty="0" err="1" smtClean="0"/>
              <a:t>TI:n</a:t>
            </a:r>
            <a:r>
              <a:rPr lang="fi-FI" sz="2000" dirty="0" smtClean="0"/>
              <a:t> annettava etusija </a:t>
            </a:r>
            <a:r>
              <a:rPr lang="fi-FI" sz="2000" dirty="0" err="1" smtClean="0"/>
              <a:t>PeL:n</a:t>
            </a:r>
            <a:r>
              <a:rPr lang="fi-FI" sz="2000" dirty="0" smtClean="0"/>
              <a:t> säännökselle jos sen käsiteltävänä olevassa asiassa lainsäännöksen soveltaminen olisi ilmeisessä ristiriidassa </a:t>
            </a:r>
            <a:r>
              <a:rPr lang="fi-FI" sz="2000" dirty="0" err="1" smtClean="0"/>
              <a:t>PeL:n</a:t>
            </a:r>
            <a:r>
              <a:rPr lang="fi-FI" sz="2000" dirty="0" smtClean="0"/>
              <a:t> kanssa</a:t>
            </a:r>
          </a:p>
          <a:p>
            <a:pPr marL="0" indent="0">
              <a:buNone/>
            </a:pPr>
            <a:r>
              <a:rPr lang="fi-FI" sz="2000" dirty="0" smtClean="0"/>
              <a:t>	= perustuslain mukainen tulkinta</a:t>
            </a:r>
          </a:p>
          <a:p>
            <a:r>
              <a:rPr lang="fi-FI" sz="2000" dirty="0" smtClean="0"/>
              <a:t>Ylempitasoinen oikeusnormi saa etusijan suhteessa alempaan normiin </a:t>
            </a:r>
          </a:p>
          <a:p>
            <a:r>
              <a:rPr lang="fi-FI" sz="2000" dirty="0" smtClean="0"/>
              <a:t>EU-oikeuden säännökset voimaantullessaan tekevät automaattisesti soveltamiskelvottomiksi kaikki ristiriidassa olevat kansalliset normit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</a:t>
            </a:r>
            <a:r>
              <a:rPr lang="fi-FI" sz="2000" dirty="0" err="1" smtClean="0"/>
              <a:t>vir.omaisilla</a:t>
            </a:r>
            <a:r>
              <a:rPr lang="fi-FI" sz="2000" dirty="0" smtClean="0"/>
              <a:t> päätöksiä tehdessään velvollisuus jättää soveltamatta 	EU- oikeuden kanssa ristiriitaiset kansalliset normit</a:t>
            </a:r>
          </a:p>
          <a:p>
            <a:pPr marL="0" indent="0">
              <a:buNone/>
            </a:pPr>
            <a:endParaRPr lang="fi-FI" sz="2000" dirty="0"/>
          </a:p>
          <a:p>
            <a:pPr>
              <a:buFont typeface="Arial" charset="0"/>
              <a:buChar char="•"/>
            </a:pPr>
            <a:r>
              <a:rPr lang="fi-FI" sz="2000" dirty="0" smtClean="0"/>
              <a:t>Lakia alemman asteiden säädösten soveltamisrajoitus: </a:t>
            </a:r>
            <a:r>
              <a:rPr lang="fi-FI" sz="2000" dirty="0" err="1" smtClean="0"/>
              <a:t>PeL</a:t>
            </a:r>
            <a:r>
              <a:rPr lang="fi-FI" sz="2000" dirty="0" smtClean="0"/>
              <a:t> 107 §</a:t>
            </a:r>
          </a:p>
          <a:p>
            <a:pPr marL="0" indent="0">
              <a:buNone/>
            </a:pPr>
            <a:r>
              <a:rPr lang="fi-FI" sz="2000" dirty="0"/>
              <a:t> 	</a:t>
            </a:r>
            <a:r>
              <a:rPr lang="fi-FI" sz="2000" dirty="0" smtClean="0"/>
              <a:t>- kielto soveltaa asetuksen tai muun alemman asteisen 	säädöksensäännöstä jos se on ristiriidassa </a:t>
            </a:r>
            <a:r>
              <a:rPr lang="fi-FI" sz="2000" dirty="0" err="1" smtClean="0"/>
              <a:t>PeL:n</a:t>
            </a:r>
            <a:r>
              <a:rPr lang="fi-FI" sz="2000" dirty="0" smtClean="0"/>
              <a:t> kanssa</a:t>
            </a:r>
          </a:p>
          <a:p>
            <a:pPr marL="0" indent="0">
              <a:buNone/>
            </a:pPr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19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5325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48</a:t>
            </a:r>
            <a:endParaRPr lang="fi-FI" sz="1800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r>
              <a:rPr lang="fi-FI" sz="2800" dirty="0" smtClean="0"/>
              <a:t>Hallinto-oikeuden oikeussuojafunktio</a:t>
            </a:r>
          </a:p>
          <a:p>
            <a:pPr marL="0" indent="0">
              <a:buNone/>
            </a:pPr>
            <a:endParaRPr lang="fi-FI" sz="2800" dirty="0" smtClean="0"/>
          </a:p>
          <a:p>
            <a:pPr lvl="1"/>
            <a:r>
              <a:rPr lang="fi-FI" sz="2000" dirty="0" smtClean="0"/>
              <a:t>Hallinto-oikeuden tehtävä on rajoittaa viranomaisten käyttämä julkinen valta lainmukaisiin puitteisiin</a:t>
            </a:r>
          </a:p>
          <a:p>
            <a:pPr lvl="1"/>
            <a:r>
              <a:rPr lang="fi-FI" sz="2000" dirty="0" smtClean="0"/>
              <a:t>Hallinnon lainalaisuuden, lakisidonnaisuuden, hallintomenettelyvaatimusten ja oikeusturvajärjestelyjen tarkoitus suojata yksityisen oikeuksia vs. viranomainen</a:t>
            </a:r>
          </a:p>
          <a:p>
            <a:pPr lvl="1"/>
            <a:r>
              <a:rPr lang="fi-FI" sz="2000" dirty="0" smtClean="0"/>
              <a:t>Hallintotuomioistuimet keskeisiä</a:t>
            </a:r>
          </a:p>
          <a:p>
            <a:pPr lvl="1"/>
            <a:endParaRPr lang="fi-FI" sz="2000" dirty="0"/>
          </a:p>
          <a:p>
            <a:pPr lvl="1">
              <a:buFont typeface="Arial" charset="0"/>
              <a:buChar char="•"/>
            </a:pPr>
            <a:r>
              <a:rPr lang="fi-FI" sz="2000" dirty="0" smtClean="0"/>
              <a:t>Oikeussuojan toteuttaminen on keskeinen tehtävä</a:t>
            </a:r>
          </a:p>
          <a:p>
            <a:pPr lvl="1">
              <a:buFont typeface="Arial" charset="0"/>
              <a:buChar char="•"/>
            </a:pPr>
            <a:r>
              <a:rPr lang="fi-FI" sz="2000" dirty="0" smtClean="0"/>
              <a:t>Osallistumis- ja vaikuttamismahdollisuuksien takaaminen</a:t>
            </a:r>
          </a:p>
          <a:p>
            <a:pPr marL="457200" lvl="1" indent="0">
              <a:buNone/>
            </a:pPr>
            <a:endParaRPr lang="fi-FI" sz="2000" dirty="0" smtClean="0"/>
          </a:p>
          <a:p>
            <a:pPr lvl="1">
              <a:buFont typeface="Arial" charset="0"/>
              <a:buChar char="•"/>
            </a:pPr>
            <a:endParaRPr lang="fi-FI" sz="1600" dirty="0" smtClean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40216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fi-FI" sz="1600" dirty="0" smtClean="0"/>
              <a:t>OIKEUSNORMIEN VÄLINEN SUHDE</a:t>
            </a:r>
            <a:endParaRPr lang="fi-FI" sz="1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fi-FI" sz="1800" dirty="0" smtClean="0"/>
              <a:t>YLEISLAKIA (lex </a:t>
            </a:r>
            <a:r>
              <a:rPr lang="fi-FI" sz="1800" dirty="0" err="1" smtClean="0"/>
              <a:t>generalis</a:t>
            </a:r>
            <a:r>
              <a:rPr lang="fi-FI" sz="1800" dirty="0" smtClean="0"/>
              <a:t>) sovelletaan ellei laissa muuta säädetty</a:t>
            </a:r>
          </a:p>
          <a:p>
            <a:r>
              <a:rPr lang="fi-FI" sz="1800" dirty="0" smtClean="0"/>
              <a:t>ERITYISSÄÄNNÖS (lex </a:t>
            </a:r>
            <a:r>
              <a:rPr lang="fi-FI" sz="1800" dirty="0" err="1" smtClean="0"/>
              <a:t>specialis</a:t>
            </a:r>
            <a:r>
              <a:rPr lang="fi-FI" sz="1800" dirty="0" smtClean="0"/>
              <a:t>) saa etusijan suhteessa samantasoiseen yleissäännökseen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erityissäännös syrjäyttää yleissäännöksen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= lex </a:t>
            </a:r>
            <a:r>
              <a:rPr lang="fi-FI" sz="1800" dirty="0" err="1" smtClean="0"/>
              <a:t>specialis</a:t>
            </a:r>
            <a:r>
              <a:rPr lang="fi-FI" sz="1800" dirty="0" smtClean="0"/>
              <a:t> </a:t>
            </a:r>
            <a:r>
              <a:rPr lang="fi-FI" sz="1800" dirty="0" err="1" smtClean="0"/>
              <a:t>derogat</a:t>
            </a:r>
            <a:r>
              <a:rPr lang="fi-FI" sz="1800" dirty="0" smtClean="0"/>
              <a:t> </a:t>
            </a:r>
            <a:r>
              <a:rPr lang="fi-FI" sz="1800" dirty="0" err="1" smtClean="0"/>
              <a:t>legi</a:t>
            </a:r>
            <a:r>
              <a:rPr lang="fi-FI" sz="1800" dirty="0" smtClean="0"/>
              <a:t> </a:t>
            </a:r>
            <a:r>
              <a:rPr lang="fi-FI" sz="1800" dirty="0" err="1" smtClean="0"/>
              <a:t>generali</a:t>
            </a:r>
            <a:endParaRPr lang="fi-FI" sz="1800" dirty="0" smtClean="0"/>
          </a:p>
          <a:p>
            <a:pPr marL="0" indent="0">
              <a:buNone/>
            </a:pPr>
            <a:endParaRPr lang="fi-FI" sz="1800" dirty="0"/>
          </a:p>
          <a:p>
            <a:pPr>
              <a:buFont typeface="Arial" charset="0"/>
              <a:buChar char="•"/>
            </a:pPr>
            <a:r>
              <a:rPr lang="fi-FI" sz="1800" dirty="0" smtClean="0"/>
              <a:t>Vakiintunut tulkintasäännös: uudempaa säännöstä (lex </a:t>
            </a:r>
            <a:r>
              <a:rPr lang="fi-FI" sz="1800" dirty="0" err="1" smtClean="0"/>
              <a:t>posterior</a:t>
            </a:r>
            <a:r>
              <a:rPr lang="fi-FI" sz="1800" dirty="0" smtClean="0"/>
              <a:t>) sovelletaan ristiriitatilanteessa aiemman säännöksen sijasta </a:t>
            </a:r>
          </a:p>
          <a:p>
            <a:pPr>
              <a:buFont typeface="Arial" charset="0"/>
              <a:buChar char="•"/>
            </a:pPr>
            <a:endParaRPr lang="fi-FI" sz="1800" dirty="0" smtClean="0"/>
          </a:p>
          <a:p>
            <a:pPr>
              <a:buFont typeface="Arial" charset="0"/>
              <a:buChar char="•"/>
            </a:pPr>
            <a:r>
              <a:rPr lang="fi-FI" sz="1800" dirty="0" smtClean="0"/>
              <a:t>Oikeusperiaatteet: joustavia, oikeuskäytännössä ja laissa ilmeneviä </a:t>
            </a:r>
          </a:p>
          <a:p>
            <a:pPr>
              <a:buFont typeface="Arial" charset="0"/>
              <a:buChar char="•"/>
            </a:pPr>
            <a:r>
              <a:rPr lang="fi-FI" sz="1800" dirty="0" smtClean="0"/>
              <a:t>Lakiin perustuvia oikeusperiaatteita: mm. </a:t>
            </a:r>
            <a:r>
              <a:rPr lang="fi-FI" sz="1800" dirty="0" err="1" smtClean="0"/>
              <a:t>julkisuusp.a</a:t>
            </a:r>
            <a:r>
              <a:rPr lang="fi-FI" sz="1800" dirty="0" smtClean="0"/>
              <a:t>, hyvän hallinnon </a:t>
            </a:r>
            <a:r>
              <a:rPr lang="fi-FI" sz="1800" dirty="0" err="1" smtClean="0"/>
              <a:t>p.a</a:t>
            </a:r>
            <a:r>
              <a:rPr lang="fi-FI" sz="1800" dirty="0" smtClean="0"/>
              <a:t>, </a:t>
            </a:r>
            <a:r>
              <a:rPr lang="fi-FI" sz="1800" dirty="0" err="1" smtClean="0"/>
              <a:t>kuulemisp.a</a:t>
            </a:r>
            <a:r>
              <a:rPr lang="fi-FI" sz="1800" dirty="0" smtClean="0"/>
              <a:t>, (perustuslaissa) yhdenvertaisuus-, suhteellisuus-, luottamuksensuoja-, puolueettomuus- ja tarkoitussidonnaisuusperiaatteet (hallintolaissa)</a:t>
            </a:r>
          </a:p>
          <a:p>
            <a:pPr>
              <a:buFont typeface="Arial" charset="0"/>
              <a:buChar char="•"/>
            </a:pPr>
            <a:endParaRPr lang="fi-FI" sz="1800" dirty="0"/>
          </a:p>
          <a:p>
            <a:pPr>
              <a:buFont typeface="Arial" charset="0"/>
              <a:buChar char="•"/>
            </a:pPr>
            <a:r>
              <a:rPr lang="fi-FI" sz="1800" dirty="0" smtClean="0"/>
              <a:t>Suomessa dualistinen periaate: </a:t>
            </a:r>
            <a:r>
              <a:rPr lang="fi-FI" sz="1800" dirty="0" err="1" smtClean="0"/>
              <a:t>KV-oikeus</a:t>
            </a:r>
            <a:r>
              <a:rPr lang="fi-FI" sz="1800" dirty="0" smtClean="0"/>
              <a:t> ja valtionsisäinen oikeus erillisiä</a:t>
            </a:r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20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43650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fi-FI" sz="2000" dirty="0" smtClean="0"/>
              <a:t>OIKEUSLÄHTEET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fi-FI" sz="2400" dirty="0" smtClean="0"/>
              <a:t>EU-oikeudellinen oikeuskäytäntö sitoo</a:t>
            </a:r>
          </a:p>
          <a:p>
            <a:pPr marL="0" indent="0">
              <a:buNone/>
            </a:pPr>
            <a:endParaRPr lang="fi-FI" sz="2400" dirty="0" smtClean="0"/>
          </a:p>
          <a:p>
            <a:r>
              <a:rPr lang="fi-FI" sz="2400" dirty="0" smtClean="0"/>
              <a:t>Hallintotoimintaa koskevaa oikeuskäytäntöä muodostuu </a:t>
            </a:r>
            <a:r>
              <a:rPr lang="fi-FI" sz="2400" dirty="0" err="1" smtClean="0"/>
              <a:t>KV-lainkäyttöelimissä</a:t>
            </a:r>
            <a:r>
              <a:rPr lang="fi-FI" sz="2400" dirty="0" smtClean="0"/>
              <a:t>, kuten </a:t>
            </a:r>
            <a:r>
              <a:rPr lang="fi-FI" sz="2400" dirty="0" err="1" smtClean="0"/>
              <a:t>EIOTI:ssa</a:t>
            </a:r>
            <a:endParaRPr lang="fi-FI" sz="2400" dirty="0" smtClean="0"/>
          </a:p>
          <a:p>
            <a:pPr marL="0" indent="0">
              <a:buNone/>
            </a:pPr>
            <a:r>
              <a:rPr lang="fi-FI" sz="2400" dirty="0"/>
              <a:t>	</a:t>
            </a:r>
            <a:r>
              <a:rPr lang="fi-FI" sz="2400" dirty="0" smtClean="0"/>
              <a:t>- velvoittavuus vahvaa</a:t>
            </a:r>
          </a:p>
          <a:p>
            <a:pPr marL="0" indent="0">
              <a:buNone/>
            </a:pPr>
            <a:endParaRPr lang="fi-FI" sz="2400" dirty="0" smtClean="0"/>
          </a:p>
          <a:p>
            <a:pPr>
              <a:buFont typeface="Arial" charset="0"/>
              <a:buChar char="•"/>
            </a:pPr>
            <a:r>
              <a:rPr lang="fi-FI" sz="2400" dirty="0" smtClean="0"/>
              <a:t>Kansallinen oikeuskäytäntö: </a:t>
            </a:r>
            <a:r>
              <a:rPr lang="fi-FI" sz="2400" dirty="0" err="1" smtClean="0"/>
              <a:t>HaO</a:t>
            </a:r>
            <a:r>
              <a:rPr lang="fi-FI" sz="2400" dirty="0" smtClean="0"/>
              <a:t>, KHO</a:t>
            </a:r>
          </a:p>
          <a:p>
            <a:pPr marL="0" indent="0">
              <a:buNone/>
            </a:pPr>
            <a:endParaRPr lang="fi-FI" sz="2400" dirty="0" smtClean="0"/>
          </a:p>
          <a:p>
            <a:pPr>
              <a:buFont typeface="Arial" charset="0"/>
              <a:buChar char="•"/>
            </a:pPr>
            <a:r>
              <a:rPr lang="fi-FI" sz="2400" dirty="0" smtClean="0"/>
              <a:t>Lainvalmisteluasiakirjat (mietinnöt, </a:t>
            </a:r>
            <a:r>
              <a:rPr lang="fi-FI" sz="2400" dirty="0" err="1" smtClean="0"/>
              <a:t>HE:t</a:t>
            </a:r>
            <a:r>
              <a:rPr lang="fi-FI" sz="2400" dirty="0" smtClean="0"/>
              <a:t>) </a:t>
            </a:r>
          </a:p>
          <a:p>
            <a:pPr marL="0" indent="0">
              <a:buNone/>
            </a:pPr>
            <a:endParaRPr lang="fi-FI" sz="2400" dirty="0" smtClean="0"/>
          </a:p>
          <a:p>
            <a:pPr>
              <a:buFont typeface="Arial" charset="0"/>
              <a:buChar char="•"/>
            </a:pPr>
            <a:r>
              <a:rPr lang="fi-FI" sz="2400" dirty="0" smtClean="0"/>
              <a:t>Virallislähteet velvoittavat henkilöstöä ja hallintoelimiä</a:t>
            </a:r>
          </a:p>
          <a:p>
            <a:pPr>
              <a:buFont typeface="Arial" charset="0"/>
              <a:buChar char="•"/>
            </a:pPr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21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495674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1800" dirty="0" smtClean="0"/>
              <a:t>HALLINTOTOIMINNAN ARVOT JA PERIAATTEET s. 135</a:t>
            </a: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fi-FI" sz="1800" dirty="0" smtClean="0"/>
              <a:t>Perustuu eurooppalaisiin arvoihin jotka määritellään EU:n ja Euroopan neuvoston perustavissa asiakirjoissa</a:t>
            </a:r>
          </a:p>
          <a:p>
            <a:r>
              <a:rPr lang="fi-FI" sz="1800" dirty="0" smtClean="0"/>
              <a:t>Arvoja täsmennetty myös eurooppalaisten tuomioistuinten oikeuskäytännössä</a:t>
            </a:r>
          </a:p>
          <a:p>
            <a:r>
              <a:rPr lang="fi-FI" sz="1800" dirty="0" smtClean="0"/>
              <a:t>Hallinnon toimintaa ohjaavaa vaikutusta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Euroopan unionin arvot SEU 2 artiklassa: 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ihmisarvon kunnioittaminen, vapaus, kansanvalta, tasa-arvo, oikeusvaltio ja </a:t>
            </a:r>
          </a:p>
          <a:p>
            <a:pPr marL="0" indent="0">
              <a:buNone/>
            </a:pPr>
            <a:r>
              <a:rPr lang="fi-FI" sz="1800" dirty="0" smtClean="0"/>
              <a:t>	ihmisoikeuksien kunnioitus</a:t>
            </a:r>
          </a:p>
          <a:p>
            <a:pPr>
              <a:buFont typeface="Arial" charset="0"/>
              <a:buChar char="•"/>
            </a:pPr>
            <a:r>
              <a:rPr lang="fi-FI" sz="1800" dirty="0" smtClean="0"/>
              <a:t>Neuvoston jäsenvaltioiden hyväksyttävä laillisuusperiaate ja </a:t>
            </a:r>
            <a:r>
              <a:rPr lang="fi-FI" sz="1800" dirty="0" smtClean="0"/>
              <a:t>ihmisoikeudet </a:t>
            </a:r>
            <a:r>
              <a:rPr lang="fi-FI" sz="1800" dirty="0" smtClean="0"/>
              <a:t>ja vapausoikeudet</a:t>
            </a:r>
          </a:p>
          <a:p>
            <a:pPr>
              <a:buFont typeface="Arial" charset="0"/>
              <a:buChar char="•"/>
            </a:pPr>
            <a:endParaRPr lang="fi-FI" sz="1800" dirty="0"/>
          </a:p>
          <a:p>
            <a:pPr>
              <a:buFont typeface="Arial" charset="0"/>
              <a:buChar char="•"/>
            </a:pPr>
            <a:r>
              <a:rPr lang="fi-FI" sz="1800" dirty="0" smtClean="0"/>
              <a:t>Perustuslakiin sisältyvät arvot: kuten hallintotoiminnan lainalaisuus, lakisidonnaisuus, julkisuus, puolueettomuus…</a:t>
            </a:r>
          </a:p>
          <a:p>
            <a:pPr>
              <a:buFont typeface="Arial" charset="0"/>
              <a:buChar char="•"/>
            </a:pPr>
            <a:endParaRPr lang="fi-FI" sz="1800" dirty="0" smtClean="0"/>
          </a:p>
          <a:p>
            <a:pPr>
              <a:buFont typeface="Arial" charset="0"/>
              <a:buChar char="•"/>
            </a:pPr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22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935699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1800" dirty="0" smtClean="0"/>
              <a:t>HALLINNON LAINALAISUUS JA LAKISIDONNAISUUS</a:t>
            </a: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fi-FI" sz="1800" dirty="0" smtClean="0"/>
              <a:t>Kuuluu </a:t>
            </a:r>
            <a:r>
              <a:rPr lang="fi-FI" sz="1800" dirty="0" err="1" smtClean="0"/>
              <a:t>eurooppaoikeuden</a:t>
            </a:r>
            <a:r>
              <a:rPr lang="fi-FI" sz="1800" dirty="0" smtClean="0"/>
              <a:t> keskeisiin lähtökohtiin, EU:n perusoikeuskirjan mukaan unioni rakentuu kansanvallan ja oikeusvaltion periaatteille</a:t>
            </a:r>
          </a:p>
          <a:p>
            <a:r>
              <a:rPr lang="fi-FI" sz="1800" dirty="0" smtClean="0"/>
              <a:t>Kirjattu </a:t>
            </a:r>
            <a:r>
              <a:rPr lang="fi-FI" sz="1800" dirty="0" err="1" smtClean="0"/>
              <a:t>IO-sopimukseen</a:t>
            </a:r>
            <a:endParaRPr lang="fi-FI" sz="1800" dirty="0" smtClean="0"/>
          </a:p>
          <a:p>
            <a:r>
              <a:rPr lang="fi-FI" sz="1800" dirty="0" smtClean="0"/>
              <a:t>Hallinnon lainalaisuuden keskeisen osan muodostaa lakisidonnaisuuden </a:t>
            </a:r>
            <a:r>
              <a:rPr lang="fi-FI" sz="1800" dirty="0" err="1" smtClean="0"/>
              <a:t>p.a</a:t>
            </a:r>
            <a:r>
              <a:rPr lang="fi-FI" sz="1800" dirty="0" smtClean="0"/>
              <a:t> ja lainalaisuuden </a:t>
            </a:r>
            <a:r>
              <a:rPr lang="fi-FI" sz="1800" dirty="0" err="1" smtClean="0"/>
              <a:t>p.a</a:t>
            </a:r>
            <a:r>
              <a:rPr lang="fi-FI" sz="1800" dirty="0" smtClean="0"/>
              <a:t>.</a:t>
            </a:r>
            <a:endParaRPr lang="fi-FI" sz="1400" dirty="0" smtClean="0"/>
          </a:p>
          <a:p>
            <a:pPr marL="0" indent="0">
              <a:buNone/>
            </a:pPr>
            <a:r>
              <a:rPr lang="fi-FI" sz="1400" dirty="0"/>
              <a:t>	</a:t>
            </a:r>
            <a:r>
              <a:rPr lang="fi-FI" sz="1600" dirty="0" smtClean="0"/>
              <a:t>- julkisen vallan käytön tulee perustua lakiin. Kaikessa julkisessa toiminnassa on 	noudatettava tarkoin lakia</a:t>
            </a:r>
          </a:p>
          <a:p>
            <a:pPr marL="0" indent="0">
              <a:buNone/>
            </a:pPr>
            <a:r>
              <a:rPr lang="fi-FI" sz="1600" dirty="0" smtClean="0"/>
              <a:t>	- taustalla </a:t>
            </a:r>
            <a:r>
              <a:rPr lang="fi-FI" sz="1600" dirty="0" err="1" smtClean="0"/>
              <a:t>kansanvaltaisuusp.a</a:t>
            </a:r>
            <a:r>
              <a:rPr lang="fi-FI" sz="1600" dirty="0" smtClean="0"/>
              <a:t>: valtiovalta kuuluu kansalle, jota edustaa eduskunta</a:t>
            </a:r>
          </a:p>
          <a:p>
            <a:pPr marL="0" indent="0">
              <a:buNone/>
            </a:pPr>
            <a:endParaRPr lang="fi-FI" sz="1600" dirty="0"/>
          </a:p>
          <a:p>
            <a:pPr marL="0" indent="0">
              <a:buNone/>
            </a:pPr>
            <a:r>
              <a:rPr lang="fi-FI" sz="1600" dirty="0" smtClean="0"/>
              <a:t>	- </a:t>
            </a:r>
            <a:r>
              <a:rPr lang="fi-FI" sz="1600" dirty="0" err="1" smtClean="0"/>
              <a:t>vir.om</a:t>
            </a:r>
            <a:r>
              <a:rPr lang="fi-FI" sz="1600" dirty="0" smtClean="0"/>
              <a:t>. Voi tehdä julkisenvallan käyttöä sisältäviä päätöksiä tai käyttää toiminnassaan 	julkista valtaa vain jos sille on laissa määritelty toimivaltaa</a:t>
            </a:r>
          </a:p>
          <a:p>
            <a:pPr marL="0" indent="0">
              <a:buNone/>
            </a:pPr>
            <a:endParaRPr lang="fi-FI" sz="1600" dirty="0"/>
          </a:p>
          <a:p>
            <a:pPr>
              <a:buFont typeface="Arial" charset="0"/>
              <a:buChar char="•"/>
            </a:pPr>
            <a:r>
              <a:rPr lang="fi-FI" sz="2000" dirty="0" smtClean="0"/>
              <a:t>Julkisen vallan käyttämisellä tarkoitetaan viranomaisen tekemiä yksityisten oikeuksiin ja velvollisuuksiin </a:t>
            </a:r>
            <a:r>
              <a:rPr lang="fi-FI" sz="2000" dirty="0" err="1" smtClean="0"/>
              <a:t>välitt</a:t>
            </a:r>
            <a:r>
              <a:rPr lang="fi-FI" sz="2000" dirty="0" smtClean="0"/>
              <a:t>. </a:t>
            </a:r>
            <a:r>
              <a:rPr lang="fi-FI" sz="2000" dirty="0"/>
              <a:t>v</a:t>
            </a:r>
            <a:r>
              <a:rPr lang="fi-FI" sz="2000" dirty="0" smtClean="0"/>
              <a:t>aikuttavia päätöksiä !</a:t>
            </a:r>
          </a:p>
          <a:p>
            <a:pPr>
              <a:buFont typeface="Arial" charset="0"/>
              <a:buChar char="•"/>
            </a:pPr>
            <a:r>
              <a:rPr lang="fi-FI" sz="2000" dirty="0" smtClean="0"/>
              <a:t>Julkisuus ja tehokas oikeusturva auttaa valvomaan lainalaisuutta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23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289141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2000" dirty="0" smtClean="0"/>
              <a:t>JULKISUUSPERIAATE s. 143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1800" dirty="0" err="1" smtClean="0"/>
              <a:t>Julkisuusp.a:n</a:t>
            </a:r>
            <a:r>
              <a:rPr lang="fi-FI" sz="1800" dirty="0" smtClean="0"/>
              <a:t> </a:t>
            </a:r>
            <a:r>
              <a:rPr lang="fi-FI" sz="1800" dirty="0" smtClean="0"/>
              <a:t>mukaan jokaisella on oikeus saada luotettavaa tietoa julkisesta vallankäytöstä ja </a:t>
            </a:r>
            <a:r>
              <a:rPr lang="fi-FI" sz="1800" dirty="0" err="1" smtClean="0"/>
              <a:t>vir.omaisten</a:t>
            </a:r>
            <a:r>
              <a:rPr lang="fi-FI" sz="1800" dirty="0" smtClean="0"/>
              <a:t> toiminnasta</a:t>
            </a:r>
          </a:p>
          <a:p>
            <a:r>
              <a:rPr lang="fi-FI" sz="1800" dirty="0" smtClean="0"/>
              <a:t>Asiakirjajulkisuus lähtökohtana</a:t>
            </a:r>
          </a:p>
          <a:p>
            <a:r>
              <a:rPr lang="fi-FI" sz="1800" dirty="0" err="1" smtClean="0"/>
              <a:t>Julkisuusp.a</a:t>
            </a:r>
            <a:r>
              <a:rPr lang="fi-FI" sz="1800" dirty="0" smtClean="0"/>
              <a:t> kohdistuu viranomaisella olevaan tietoon</a:t>
            </a:r>
          </a:p>
          <a:p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24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859308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pPr lvl="0">
              <a:spcBef>
                <a:spcPct val="20000"/>
              </a:spcBef>
            </a:pPr>
            <a:r>
              <a:rPr lang="fi-FI" sz="1800" dirty="0">
                <a:solidFill>
                  <a:prstClr val="black"/>
                </a:solidFill>
                <a:ea typeface="+mn-ea"/>
                <a:cs typeface="+mn-cs"/>
              </a:rPr>
              <a:t>HALLINNON OIKEUSPERIAATTEET: </a:t>
            </a:r>
            <a:br>
              <a:rPr lang="fi-FI" sz="1800" dirty="0">
                <a:solidFill>
                  <a:prstClr val="black"/>
                </a:solidFill>
                <a:ea typeface="+mn-ea"/>
                <a:cs typeface="+mn-cs"/>
              </a:rPr>
            </a:b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lvl="0">
              <a:buFontTx/>
              <a:buChar char="-"/>
            </a:pPr>
            <a:r>
              <a:rPr lang="fi-FI" sz="1800" dirty="0" smtClean="0">
                <a:solidFill>
                  <a:prstClr val="black"/>
                </a:solidFill>
              </a:rPr>
              <a:t>julkisuus</a:t>
            </a:r>
            <a:r>
              <a:rPr lang="fi-FI" sz="1800" dirty="0">
                <a:solidFill>
                  <a:prstClr val="black"/>
                </a:solidFill>
              </a:rPr>
              <a:t>, hyvän hallinnon </a:t>
            </a:r>
            <a:r>
              <a:rPr lang="fi-FI" sz="1800" dirty="0" err="1">
                <a:solidFill>
                  <a:prstClr val="black"/>
                </a:solidFill>
              </a:rPr>
              <a:t>p.a</a:t>
            </a:r>
            <a:r>
              <a:rPr lang="fi-FI" sz="1800" dirty="0">
                <a:solidFill>
                  <a:prstClr val="black"/>
                </a:solidFill>
              </a:rPr>
              <a:t>, </a:t>
            </a:r>
            <a:r>
              <a:rPr lang="fi-FI" sz="1800" dirty="0" err="1">
                <a:solidFill>
                  <a:prstClr val="black"/>
                </a:solidFill>
              </a:rPr>
              <a:t>kuulemisp.a</a:t>
            </a:r>
            <a:r>
              <a:rPr lang="fi-FI" sz="1800" dirty="0">
                <a:solidFill>
                  <a:prstClr val="black"/>
                </a:solidFill>
              </a:rPr>
              <a:t>, </a:t>
            </a:r>
            <a:endParaRPr lang="fi-FI" sz="18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fi-FI" sz="1800" dirty="0">
              <a:solidFill>
                <a:prstClr val="black"/>
              </a:solidFill>
            </a:endParaRPr>
          </a:p>
          <a:p>
            <a:pPr lvl="0">
              <a:buFontTx/>
              <a:buChar char="-"/>
            </a:pPr>
            <a:r>
              <a:rPr lang="fi-FI" sz="1800" dirty="0" err="1">
                <a:solidFill>
                  <a:prstClr val="black"/>
                </a:solidFill>
              </a:rPr>
              <a:t>yhdenvertaisuusp.a</a:t>
            </a:r>
            <a:r>
              <a:rPr lang="fi-FI" sz="1800" dirty="0">
                <a:solidFill>
                  <a:prstClr val="black"/>
                </a:solidFill>
              </a:rPr>
              <a:t>, </a:t>
            </a:r>
            <a:r>
              <a:rPr lang="fi-FI" sz="1800" dirty="0" smtClean="0">
                <a:solidFill>
                  <a:prstClr val="black"/>
                </a:solidFill>
              </a:rPr>
              <a:t>tasapuolisuus</a:t>
            </a:r>
            <a:r>
              <a:rPr lang="fi-FI" sz="1800" dirty="0">
                <a:solidFill>
                  <a:prstClr val="black"/>
                </a:solidFill>
              </a:rPr>
              <a:t> </a:t>
            </a:r>
            <a:r>
              <a:rPr lang="fi-FI" sz="1800" dirty="0" smtClean="0">
                <a:solidFill>
                  <a:prstClr val="black"/>
                </a:solidFill>
              </a:rPr>
              <a:t>(syrjintäkielto) </a:t>
            </a:r>
          </a:p>
          <a:p>
            <a:pPr marL="0" lvl="0" indent="0">
              <a:buNone/>
            </a:pPr>
            <a:endParaRPr lang="fi-FI" sz="1800" dirty="0">
              <a:solidFill>
                <a:prstClr val="black"/>
              </a:solidFill>
            </a:endParaRPr>
          </a:p>
          <a:p>
            <a:pPr lvl="0">
              <a:buFontTx/>
              <a:buChar char="-"/>
            </a:pPr>
            <a:r>
              <a:rPr lang="fi-FI" sz="1800" dirty="0">
                <a:solidFill>
                  <a:prstClr val="black"/>
                </a:solidFill>
              </a:rPr>
              <a:t>tarkoitussidonnaisuuden </a:t>
            </a:r>
            <a:r>
              <a:rPr lang="fi-FI" sz="1800" dirty="0" err="1">
                <a:solidFill>
                  <a:prstClr val="black"/>
                </a:solidFill>
              </a:rPr>
              <a:t>pa</a:t>
            </a:r>
            <a:r>
              <a:rPr lang="fi-FI" sz="1800" dirty="0">
                <a:solidFill>
                  <a:prstClr val="black"/>
                </a:solidFill>
              </a:rPr>
              <a:t> (</a:t>
            </a:r>
            <a:r>
              <a:rPr lang="fi-FI" sz="1800" dirty="0" err="1">
                <a:solidFill>
                  <a:prstClr val="black"/>
                </a:solidFill>
              </a:rPr>
              <a:t>vir.omaisen</a:t>
            </a:r>
            <a:r>
              <a:rPr lang="fi-FI" sz="1800" dirty="0">
                <a:solidFill>
                  <a:prstClr val="black"/>
                </a:solidFill>
              </a:rPr>
              <a:t> käytettävä toimivaltaansa vain lain mukaisiin hyväksyttäviin </a:t>
            </a:r>
            <a:r>
              <a:rPr lang="fi-FI" sz="1800" dirty="0" smtClean="0">
                <a:solidFill>
                  <a:prstClr val="black"/>
                </a:solidFill>
              </a:rPr>
              <a:t>tarkoituksiin</a:t>
            </a:r>
          </a:p>
          <a:p>
            <a:pPr marL="0" lvl="0" indent="0">
              <a:buNone/>
            </a:pPr>
            <a:endParaRPr lang="fi-FI" sz="1800" dirty="0">
              <a:solidFill>
                <a:prstClr val="black"/>
              </a:solidFill>
            </a:endParaRPr>
          </a:p>
          <a:p>
            <a:pPr lvl="0">
              <a:buFontTx/>
              <a:buChar char="-"/>
            </a:pPr>
            <a:r>
              <a:rPr lang="fi-FI" sz="1800" dirty="0">
                <a:solidFill>
                  <a:prstClr val="black"/>
                </a:solidFill>
              </a:rPr>
              <a:t>Puolueettomuus (toiminta ja päätöksenteko ei saa perustua </a:t>
            </a:r>
            <a:r>
              <a:rPr lang="fi-FI" sz="1800" dirty="0" err="1">
                <a:solidFill>
                  <a:prstClr val="black"/>
                </a:solidFill>
              </a:rPr>
              <a:t>epäasiall</a:t>
            </a:r>
            <a:r>
              <a:rPr lang="fi-FI" sz="1800" dirty="0">
                <a:solidFill>
                  <a:prstClr val="black"/>
                </a:solidFill>
              </a:rPr>
              <a:t>. ja hallintotoiminnalle vieraisiin perusteisiin</a:t>
            </a:r>
            <a:r>
              <a:rPr lang="fi-FI" sz="1800" dirty="0" smtClean="0">
                <a:solidFill>
                  <a:prstClr val="black"/>
                </a:solidFill>
              </a:rPr>
              <a:t>)</a:t>
            </a:r>
          </a:p>
          <a:p>
            <a:pPr marL="0" lvl="0" indent="0">
              <a:buNone/>
            </a:pPr>
            <a:endParaRPr lang="fi-FI" sz="1800" dirty="0">
              <a:solidFill>
                <a:prstClr val="black"/>
              </a:solidFill>
            </a:endParaRPr>
          </a:p>
          <a:p>
            <a:pPr lvl="0">
              <a:buFontTx/>
              <a:buChar char="-"/>
            </a:pPr>
            <a:r>
              <a:rPr lang="fi-FI" sz="1800" dirty="0" smtClean="0">
                <a:solidFill>
                  <a:prstClr val="black"/>
                </a:solidFill>
              </a:rPr>
              <a:t>Riippumattomuus (</a:t>
            </a:r>
            <a:r>
              <a:rPr lang="fi-FI" sz="1800" dirty="0" err="1" smtClean="0">
                <a:solidFill>
                  <a:prstClr val="black"/>
                </a:solidFill>
              </a:rPr>
              <a:t>vir.omaisten</a:t>
            </a:r>
            <a:r>
              <a:rPr lang="fi-FI" sz="1800" dirty="0" smtClean="0">
                <a:solidFill>
                  <a:prstClr val="black"/>
                </a:solidFill>
              </a:rPr>
              <a:t> itsenäisyys</a:t>
            </a:r>
            <a:r>
              <a:rPr lang="fi-FI" sz="1800" dirty="0" smtClean="0">
                <a:solidFill>
                  <a:prstClr val="black"/>
                </a:solidFill>
              </a:rPr>
              <a:t>)</a:t>
            </a:r>
          </a:p>
          <a:p>
            <a:pPr marL="0" lvl="0" indent="0">
              <a:buNone/>
            </a:pPr>
            <a:endParaRPr lang="fi-FI" sz="1800" dirty="0">
              <a:solidFill>
                <a:prstClr val="black"/>
              </a:solidFill>
            </a:endParaRPr>
          </a:p>
          <a:p>
            <a:pPr lvl="0">
              <a:buFontTx/>
              <a:buChar char="-"/>
            </a:pPr>
            <a:r>
              <a:rPr lang="fi-FI" sz="1800" dirty="0" err="1" smtClean="0">
                <a:solidFill>
                  <a:prstClr val="black"/>
                </a:solidFill>
              </a:rPr>
              <a:t>suhteellisuusp.a</a:t>
            </a:r>
            <a:r>
              <a:rPr lang="fi-FI" sz="1800" dirty="0">
                <a:solidFill>
                  <a:prstClr val="black"/>
                </a:solidFill>
              </a:rPr>
              <a:t> </a:t>
            </a:r>
            <a:r>
              <a:rPr lang="fi-FI" sz="1800" dirty="0" smtClean="0">
                <a:solidFill>
                  <a:prstClr val="black"/>
                </a:solidFill>
              </a:rPr>
              <a:t>(</a:t>
            </a:r>
            <a:r>
              <a:rPr lang="fi-FI" sz="1800" dirty="0" err="1" smtClean="0">
                <a:solidFill>
                  <a:prstClr val="black"/>
                </a:solidFill>
              </a:rPr>
              <a:t>vir.omaisten</a:t>
            </a:r>
            <a:r>
              <a:rPr lang="fi-FI" sz="1800" dirty="0" smtClean="0">
                <a:solidFill>
                  <a:prstClr val="black"/>
                </a:solidFill>
              </a:rPr>
              <a:t> </a:t>
            </a:r>
            <a:r>
              <a:rPr lang="fi-FI" sz="1800" dirty="0">
                <a:solidFill>
                  <a:prstClr val="black"/>
                </a:solidFill>
              </a:rPr>
              <a:t>toimien oltava oikeassa suhteessa tavoiteltuun päämäärään </a:t>
            </a:r>
            <a:r>
              <a:rPr lang="fi-FI" sz="1800" dirty="0" smtClean="0">
                <a:solidFill>
                  <a:prstClr val="black"/>
                </a:solidFill>
              </a:rPr>
              <a:t>nähden)</a:t>
            </a:r>
          </a:p>
          <a:p>
            <a:pPr marL="0" lvl="0" indent="0">
              <a:buNone/>
            </a:pPr>
            <a:endParaRPr lang="fi-FI" sz="1800" dirty="0">
              <a:solidFill>
                <a:prstClr val="black"/>
              </a:solidFill>
            </a:endParaRPr>
          </a:p>
          <a:p>
            <a:pPr lvl="0">
              <a:buFontTx/>
              <a:buChar char="-"/>
            </a:pPr>
            <a:r>
              <a:rPr lang="fi-FI" sz="1800" dirty="0" err="1" smtClean="0">
                <a:solidFill>
                  <a:prstClr val="black"/>
                </a:solidFill>
              </a:rPr>
              <a:t>luottamuksensuojap.a</a:t>
            </a:r>
            <a:r>
              <a:rPr lang="fi-FI" sz="1800" dirty="0">
                <a:solidFill>
                  <a:prstClr val="black"/>
                </a:solidFill>
              </a:rPr>
              <a:t> </a:t>
            </a:r>
            <a:r>
              <a:rPr lang="fi-FI" sz="1800" dirty="0" smtClean="0">
                <a:solidFill>
                  <a:prstClr val="black"/>
                </a:solidFill>
              </a:rPr>
              <a:t>(</a:t>
            </a:r>
            <a:r>
              <a:rPr lang="fi-FI" sz="1800" dirty="0" err="1" smtClean="0">
                <a:solidFill>
                  <a:prstClr val="black"/>
                </a:solidFill>
              </a:rPr>
              <a:t>vir.omaisten</a:t>
            </a:r>
            <a:r>
              <a:rPr lang="fi-FI" sz="1800" dirty="0" smtClean="0">
                <a:solidFill>
                  <a:prstClr val="black"/>
                </a:solidFill>
              </a:rPr>
              <a:t> toimien on suojattava oikeusjärjestyksenperusteella oikeutettuja odotuksia)</a:t>
            </a:r>
            <a:endParaRPr lang="fi-FI" sz="1800" dirty="0">
              <a:solidFill>
                <a:prstClr val="black"/>
              </a:solidFill>
            </a:endParaRPr>
          </a:p>
          <a:p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25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41252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fi-FI" sz="2000" dirty="0" smtClean="0"/>
              <a:t>s. 166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fi-FI" sz="1800" dirty="0" smtClean="0"/>
              <a:t>Hallinnon palveluperiaate (hallinto järjestettävä niin että asiakas saa asianmukaisesti hallinnon palveluita)</a:t>
            </a:r>
          </a:p>
          <a:p>
            <a:pPr marL="0" indent="0">
              <a:buNone/>
            </a:pPr>
            <a:endParaRPr lang="fi-FI" sz="1800" dirty="0" smtClean="0"/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26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669078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1800" dirty="0" smtClean="0"/>
              <a:t>JULKISHALLINNON TEHTÄVÄT JA TOIMINTA s. 173</a:t>
            </a: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fi-FI" sz="2000" dirty="0" err="1" smtClean="0"/>
              <a:t>PeL</a:t>
            </a:r>
            <a:r>
              <a:rPr lang="fi-FI" sz="2000" dirty="0" smtClean="0"/>
              <a:t> 124 §: julkisten hallintotehtävien hoitaminen kuuluu viranomaisille</a:t>
            </a:r>
          </a:p>
          <a:p>
            <a:r>
              <a:rPr lang="fi-FI" sz="2000" dirty="0" smtClean="0"/>
              <a:t>Hallintotoimi = </a:t>
            </a:r>
            <a:r>
              <a:rPr lang="fi-FI" sz="2000" dirty="0" err="1" smtClean="0"/>
              <a:t>hall.vir.omaisen</a:t>
            </a:r>
            <a:r>
              <a:rPr lang="fi-FI" sz="2000" dirty="0" smtClean="0"/>
              <a:t> toiminta yksittäistapauksessa, lainsäädännön soveltaminen konkreettisesti ja yksipuolisesti</a:t>
            </a:r>
          </a:p>
          <a:p>
            <a:r>
              <a:rPr lang="fi-FI" sz="2000" dirty="0" smtClean="0"/>
              <a:t>Hallintopäätös = hallintoasiassa tehty ratkaisu</a:t>
            </a:r>
          </a:p>
          <a:p>
            <a:r>
              <a:rPr lang="fi-FI" sz="2000" dirty="0" smtClean="0"/>
              <a:t>Hallinnolliset sanktiot (s. 193)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pysäköintivirhemaksu, tarkastusmaksut, ym..</a:t>
            </a:r>
          </a:p>
          <a:p>
            <a:pPr>
              <a:buFont typeface="Arial" charset="0"/>
              <a:buChar char="•"/>
            </a:pPr>
            <a:r>
              <a:rPr lang="fi-FI" sz="2000" dirty="0" smtClean="0"/>
              <a:t>Muut hallinnolliset seuraamukset: kiellot, velvoitteet, rajoitukset</a:t>
            </a:r>
          </a:p>
          <a:p>
            <a:pPr>
              <a:buFont typeface="Arial" charset="0"/>
              <a:buChar char="•"/>
            </a:pPr>
            <a:endParaRPr lang="fi-FI" sz="2000" dirty="0"/>
          </a:p>
          <a:p>
            <a:pPr>
              <a:buFont typeface="Arial" charset="0"/>
              <a:buChar char="•"/>
            </a:pPr>
            <a:r>
              <a:rPr lang="fi-FI" sz="2000" dirty="0" smtClean="0"/>
              <a:t>HALLINTOSOPIMUS (s. 200) 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</a:t>
            </a:r>
            <a:r>
              <a:rPr lang="fi-FI" sz="2000" dirty="0" err="1" smtClean="0"/>
              <a:t>vir.omaisen</a:t>
            </a:r>
            <a:r>
              <a:rPr lang="fi-FI" sz="2000" dirty="0" smtClean="0"/>
              <a:t> toimivaltaan kuuluva sopimus julkisenhallintotehtävän 	hoitamisesta</a:t>
            </a:r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27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494719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1600" dirty="0" smtClean="0"/>
              <a:t>Mäenpää s. 541  HALLINTOPÄÄTÖKSENLAINVOIMA, OIKEUSVOIMA JA PÄTEVYYS</a:t>
            </a:r>
            <a:endParaRPr lang="fi-FI" sz="1600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fi-FI" sz="1800" dirty="0" smtClean="0"/>
              <a:t>Määrittää päätösten oikeudellista asemaa, pysyvyyttä, pätevyyttä</a:t>
            </a:r>
          </a:p>
          <a:p>
            <a:r>
              <a:rPr lang="fi-FI" sz="1800" dirty="0" smtClean="0"/>
              <a:t>Ei lainsäädäntöä, perustuu </a:t>
            </a:r>
            <a:r>
              <a:rPr lang="fi-FI" sz="1800" dirty="0" err="1" smtClean="0"/>
              <a:t>oikeudell</a:t>
            </a:r>
            <a:r>
              <a:rPr lang="fi-FI" sz="1800" dirty="0" smtClean="0"/>
              <a:t>. Tulkintaan</a:t>
            </a:r>
          </a:p>
          <a:p>
            <a:r>
              <a:rPr lang="fi-FI" sz="1800" dirty="0" smtClean="0"/>
              <a:t>Tukee oikeusvarmuutta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2000" b="1" dirty="0" smtClean="0"/>
              <a:t>HALLINTOPÄÄTÖKSEN LAINVOIMA</a:t>
            </a:r>
          </a:p>
          <a:p>
            <a:pPr marL="0" indent="0">
              <a:buNone/>
            </a:pPr>
            <a:endParaRPr lang="fi-FI" sz="1800" dirty="0" smtClean="0"/>
          </a:p>
          <a:p>
            <a:pPr marL="0" indent="0">
              <a:buNone/>
            </a:pPr>
            <a:r>
              <a:rPr lang="fi-FI" sz="1800" dirty="0" smtClean="0"/>
              <a:t>= päätöksen lopullisuus, viranomainen ei voi muuttaa päätöstä</a:t>
            </a:r>
          </a:p>
          <a:p>
            <a:pPr>
              <a:buFontTx/>
              <a:buChar char="-"/>
            </a:pPr>
            <a:r>
              <a:rPr lang="fi-FI" sz="1800" dirty="0" smtClean="0"/>
              <a:t>On edellytys täytäntöönpanolle</a:t>
            </a:r>
          </a:p>
          <a:p>
            <a:pPr>
              <a:buFontTx/>
              <a:buChar char="-"/>
            </a:pPr>
            <a:r>
              <a:rPr lang="fi-FI" sz="1800" dirty="0" smtClean="0"/>
              <a:t>Lainvoimainen kun ei saa hakea enää muutosta</a:t>
            </a:r>
          </a:p>
          <a:p>
            <a:pPr>
              <a:buFontTx/>
              <a:buChar char="-"/>
            </a:pPr>
            <a:r>
              <a:rPr lang="fi-FI" sz="1800" dirty="0" smtClean="0"/>
              <a:t>Lainvoimaiseen päätökseen voi kohdistaa virheenkorjaamismenettelyjä 5 v kuluessa</a:t>
            </a:r>
          </a:p>
          <a:p>
            <a:pPr>
              <a:buFontTx/>
              <a:buChar char="-"/>
            </a:pPr>
            <a:r>
              <a:rPr lang="fi-FI" sz="1800" dirty="0" smtClean="0"/>
              <a:t>Purkaminen mahdollista ylimääräisen muutoksenhaun kautta</a:t>
            </a:r>
          </a:p>
          <a:p>
            <a:pPr>
              <a:buFontTx/>
              <a:buChar char="-"/>
            </a:pPr>
            <a:endParaRPr lang="fi-FI" sz="1800" dirty="0"/>
          </a:p>
          <a:p>
            <a:pPr>
              <a:buFontTx/>
              <a:buChar char="-"/>
            </a:pPr>
            <a:endParaRPr lang="fi-FI" sz="1800" dirty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28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44655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fi-FI" sz="1600" dirty="0" smtClean="0"/>
              <a:t>Mäenpää s. 543</a:t>
            </a:r>
            <a:endParaRPr lang="fi-FI" sz="1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800" b="1" dirty="0" smtClean="0"/>
              <a:t>HALLINTOPÄÄTÖKSEN OIKEUSVOIMA</a:t>
            </a:r>
          </a:p>
          <a:p>
            <a:pPr marL="0" indent="0">
              <a:buNone/>
            </a:pPr>
            <a:endParaRPr lang="fi-FI" sz="1800" dirty="0"/>
          </a:p>
          <a:p>
            <a:pPr>
              <a:buFontTx/>
              <a:buChar char="-"/>
            </a:pPr>
            <a:r>
              <a:rPr lang="fi-FI" sz="1800" dirty="0" err="1" smtClean="0"/>
              <a:t>Res</a:t>
            </a:r>
            <a:r>
              <a:rPr lang="fi-FI" sz="1800" dirty="0" smtClean="0"/>
              <a:t> </a:t>
            </a:r>
            <a:r>
              <a:rPr lang="fi-FI" sz="1800" dirty="0" err="1" smtClean="0"/>
              <a:t>judicata</a:t>
            </a:r>
            <a:endParaRPr lang="fi-FI" sz="1800" dirty="0" smtClean="0"/>
          </a:p>
          <a:p>
            <a:pPr>
              <a:buFontTx/>
              <a:buChar char="-"/>
            </a:pPr>
            <a:r>
              <a:rPr lang="fi-FI" sz="1800" dirty="0" smtClean="0"/>
              <a:t>= päätöksen lopullisuus, pysyvyys, sitovuus</a:t>
            </a:r>
          </a:p>
          <a:p>
            <a:pPr>
              <a:buFontTx/>
              <a:buChar char="-"/>
            </a:pPr>
            <a:r>
              <a:rPr lang="fi-FI" sz="1800" dirty="0" smtClean="0"/>
              <a:t>Pysyvyys: </a:t>
            </a:r>
            <a:r>
              <a:rPr lang="fi-FI" sz="1800" dirty="0" err="1" smtClean="0"/>
              <a:t>Virom</a:t>
            </a:r>
            <a:r>
              <a:rPr lang="fi-FI" sz="1800" dirty="0" smtClean="0"/>
              <a:t> ei voi yksipuolisesti ottaa päätöksellä ratkaistua asiaa uudelleen käsiteltäväksi ilman nimenomaista toimivaltasäännöstä</a:t>
            </a:r>
          </a:p>
          <a:p>
            <a:pPr>
              <a:buFontTx/>
              <a:buChar char="-"/>
            </a:pPr>
            <a:r>
              <a:rPr lang="fi-FI" sz="1800" dirty="0" smtClean="0"/>
              <a:t>Sitovuus: kohdistuu viranomaisten muihin päätöksiin</a:t>
            </a:r>
          </a:p>
          <a:p>
            <a:pPr>
              <a:buFontTx/>
              <a:buChar char="-"/>
            </a:pPr>
            <a:r>
              <a:rPr lang="fi-FI" sz="1800" dirty="0" smtClean="0"/>
              <a:t>Oikeusvoimaista hallintopäätöstä ei voi enää muuttaa ja se on otettava huomioon muussa päätöksenteossa</a:t>
            </a:r>
          </a:p>
          <a:p>
            <a:pPr>
              <a:buFontTx/>
              <a:buChar char="-"/>
            </a:pPr>
            <a:r>
              <a:rPr lang="fi-FI" sz="1800" dirty="0" smtClean="0"/>
              <a:t>Vahvistaa oikeusvarmuutta ja ennakoitavuutta</a:t>
            </a:r>
          </a:p>
          <a:p>
            <a:pPr>
              <a:buFontTx/>
              <a:buChar char="-"/>
            </a:pPr>
            <a:r>
              <a:rPr lang="fi-FI" sz="1800" dirty="0" smtClean="0"/>
              <a:t>Edellyttää, että päätös annettu tiedoksi </a:t>
            </a:r>
            <a:r>
              <a:rPr lang="fi-FI" sz="1800" dirty="0" err="1" smtClean="0"/>
              <a:t>asos:ille</a:t>
            </a:r>
            <a:endParaRPr lang="fi-FI" sz="1800" dirty="0" smtClean="0"/>
          </a:p>
          <a:p>
            <a:pPr>
              <a:buFontTx/>
              <a:buChar char="-"/>
            </a:pPr>
            <a:r>
              <a:rPr lang="fi-FI" sz="1800" dirty="0" smtClean="0"/>
              <a:t>Koskee vain lopputulosta, perustelut ei saa oikeusvoimaa</a:t>
            </a:r>
          </a:p>
          <a:p>
            <a:pPr>
              <a:buFontTx/>
              <a:buChar char="-"/>
            </a:pPr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29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77198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52 	Hallinto-oikeustiede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fi-FI" sz="2000" dirty="0" smtClean="0"/>
              <a:t>Hallinto-oikeuden yleisten oppien keskeisintä aluetta ovat viranomaisten toimivaltaa, hallintomenettelyä, päätöksentekoa, ja oikeusturvaa koskevat näkökohdat ja sääntelyt</a:t>
            </a:r>
          </a:p>
          <a:p>
            <a:r>
              <a:rPr lang="fi-FI" sz="2000" dirty="0" smtClean="0"/>
              <a:t>Kansalais- ja asiakasnäkökulma korostunut</a:t>
            </a:r>
          </a:p>
          <a:p>
            <a:r>
              <a:rPr lang="fi-FI" sz="2000" dirty="0" smtClean="0"/>
              <a:t>Hallinnon lainalaisuus: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oikeusvaltion keskeinen periaate on hallinnon lainalaisuus 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= </a:t>
            </a:r>
            <a:r>
              <a:rPr lang="fi-FI" sz="2000" dirty="0" err="1" smtClean="0"/>
              <a:t>rule</a:t>
            </a:r>
            <a:r>
              <a:rPr lang="fi-FI" sz="2000" dirty="0" smtClean="0"/>
              <a:t> of </a:t>
            </a:r>
            <a:r>
              <a:rPr lang="fi-FI" sz="2000" dirty="0" err="1" smtClean="0"/>
              <a:t>law</a:t>
            </a:r>
            <a:endParaRPr lang="fi-FI" sz="2000" dirty="0" smtClean="0"/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lakisidonnaisuuden vaatimus tarkoittaa, että viranomaisten on 	noudatettava </a:t>
            </a:r>
            <a:r>
              <a:rPr lang="fi-FI" sz="2000" dirty="0" err="1" smtClean="0"/>
              <a:t>voim</a:t>
            </a:r>
            <a:r>
              <a:rPr lang="fi-FI" sz="2000" dirty="0" smtClean="0"/>
              <a:t>. </a:t>
            </a:r>
            <a:r>
              <a:rPr lang="fi-FI" sz="2000" dirty="0"/>
              <a:t>o</a:t>
            </a:r>
            <a:r>
              <a:rPr lang="fi-FI" sz="2000" dirty="0" smtClean="0"/>
              <a:t>levia oikeusnormeja</a:t>
            </a:r>
          </a:p>
          <a:p>
            <a:pPr>
              <a:buFont typeface="Arial" charset="0"/>
              <a:buChar char="•"/>
            </a:pPr>
            <a:r>
              <a:rPr lang="fi-FI" sz="2000" dirty="0" smtClean="0"/>
              <a:t>Lainalaisuus sisältää lakisidonnaisuuden </a:t>
            </a:r>
            <a:r>
              <a:rPr lang="fi-FI" sz="2000" dirty="0" err="1" smtClean="0"/>
              <a:t>p.a:een</a:t>
            </a:r>
            <a:r>
              <a:rPr lang="fi-FI" sz="2000" dirty="0" smtClean="0"/>
              <a:t>: julkishallinnon on aina voitava perustaa toimintansa laissa määriteltyyn toimivaltasäännökseen mikäli puututaan kansalaisen oikeuksiin</a:t>
            </a:r>
          </a:p>
          <a:p>
            <a:pPr>
              <a:buFont typeface="Arial" charset="0"/>
              <a:buChar char="•"/>
            </a:pPr>
            <a:r>
              <a:rPr lang="fi-FI" sz="2000" dirty="0" smtClean="0"/>
              <a:t>Oikeusvaltiossa ”yhden ainoan oikean ratkaisun periaate” + ennakoitavuus</a:t>
            </a:r>
          </a:p>
          <a:p>
            <a:pPr marL="0" indent="0">
              <a:buNone/>
            </a:pPr>
            <a:endParaRPr lang="fi-FI" sz="2000" dirty="0" smtClean="0"/>
          </a:p>
          <a:p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09928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548</a:t>
            </a: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b="1" dirty="0" smtClean="0"/>
              <a:t>HALLINTOPÄÄTÖKSEN PÄTEVYYS</a:t>
            </a:r>
          </a:p>
          <a:p>
            <a:pPr marL="0" indent="0">
              <a:buNone/>
            </a:pPr>
            <a:endParaRPr lang="fi-FI" sz="2000" b="1" dirty="0" smtClean="0"/>
          </a:p>
          <a:p>
            <a:pPr>
              <a:buFontTx/>
              <a:buChar char="-"/>
            </a:pPr>
            <a:r>
              <a:rPr lang="fi-FI" sz="2000" dirty="0" err="1" smtClean="0"/>
              <a:t>Hallpäätös</a:t>
            </a:r>
            <a:r>
              <a:rPr lang="fi-FI" sz="2000" dirty="0" smtClean="0"/>
              <a:t> on pätevä kun sen on tehnyt oikea </a:t>
            </a:r>
            <a:r>
              <a:rPr lang="fi-FI" sz="2000" dirty="0" err="1" smtClean="0"/>
              <a:t>virom</a:t>
            </a:r>
            <a:r>
              <a:rPr lang="fi-FI" sz="2000" dirty="0" smtClean="0"/>
              <a:t>. Toimivaltansa puitteissa, asianmukaista menettelyä noudattaen ja paikkaansa pitävien tosiasioiden perusteella</a:t>
            </a:r>
          </a:p>
          <a:p>
            <a:pPr>
              <a:buFontTx/>
              <a:buChar char="-"/>
            </a:pPr>
            <a:r>
              <a:rPr lang="fi-FI" sz="2000" dirty="0" smtClean="0"/>
              <a:t>Virheeseen on vedottava, ei aiheuta automaattisesti pätemättömyyttä</a:t>
            </a:r>
          </a:p>
          <a:p>
            <a:pPr>
              <a:buFontTx/>
              <a:buChar char="-"/>
            </a:pPr>
            <a:r>
              <a:rPr lang="fi-FI" sz="2000" dirty="0" smtClean="0"/>
              <a:t>Pätemättömyysperusteet: toimivallan puuttuminen tai </a:t>
            </a:r>
            <a:r>
              <a:rPr lang="fi-FI" sz="2000" dirty="0" err="1" smtClean="0"/>
              <a:t>ylittäm</a:t>
            </a:r>
            <a:r>
              <a:rPr lang="fi-FI" sz="2000" dirty="0" smtClean="0"/>
              <a:t>., hallintotoimen sisällöllinen lainvastaisuus, menettelyvirhe, päätöksen perustuminen virheellisiin tietoihin</a:t>
            </a:r>
          </a:p>
          <a:p>
            <a:pPr>
              <a:buFontTx/>
              <a:buChar char="-"/>
            </a:pPr>
            <a:endParaRPr lang="fi-FI" sz="2000" dirty="0"/>
          </a:p>
          <a:p>
            <a:pPr>
              <a:buFontTx/>
              <a:buChar char="-"/>
            </a:pPr>
            <a:r>
              <a:rPr lang="fi-FI" sz="2000" dirty="0" smtClean="0"/>
              <a:t>Päätös voidaan kumota, korjata tai se on mitätön</a:t>
            </a:r>
          </a:p>
          <a:p>
            <a:pPr>
              <a:buFontTx/>
              <a:buChar char="-"/>
            </a:pPr>
            <a:r>
              <a:rPr lang="fi-FI" sz="2000" dirty="0" smtClean="0"/>
              <a:t>Harvoin itsestään mitätön, perusteeseen vedottava</a:t>
            </a:r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67025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557 </a:t>
            </a:r>
            <a:br>
              <a:rPr lang="fi-FI" sz="1800" dirty="0" smtClean="0"/>
            </a:br>
            <a:r>
              <a:rPr lang="fi-FI" sz="1800" dirty="0" smtClean="0"/>
              <a:t>HALLINTOPÄÄTÖKSEN TÄYTÄNTÖÖNPANO JA HALLINTOPAKKO</a:t>
            </a: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1800" dirty="0" smtClean="0"/>
              <a:t>Päätösten toteuttaminen mahdollista vasta kun päätös on täytäntöönpanokelpoinen</a:t>
            </a:r>
          </a:p>
          <a:p>
            <a:r>
              <a:rPr lang="fi-FI" sz="1800" dirty="0" smtClean="0"/>
              <a:t>Edellytyksenä että päätös on valmis, sisältää </a:t>
            </a:r>
            <a:r>
              <a:rPr lang="fi-FI" sz="1800" dirty="0" err="1" smtClean="0"/>
              <a:t>lopull</a:t>
            </a:r>
            <a:r>
              <a:rPr lang="fi-FI" sz="1800" dirty="0" smtClean="0"/>
              <a:t>. asiaratkaisun</a:t>
            </a:r>
            <a:r>
              <a:rPr lang="fi-FI" sz="1800" dirty="0"/>
              <a:t> </a:t>
            </a:r>
            <a:r>
              <a:rPr lang="fi-FI" sz="1800" dirty="0" smtClean="0"/>
              <a:t>ja annettu tiedoksi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Positiivinen ja negatiivinen täytäntöönpanomääräys:</a:t>
            </a:r>
          </a:p>
          <a:p>
            <a:pPr marL="0" indent="0">
              <a:buNone/>
            </a:pPr>
            <a:r>
              <a:rPr lang="fi-FI" sz="1800" dirty="0" smtClean="0"/>
              <a:t>Kielletään täytäntöönpano, tai sallitaan vaikka päätös ei ole lopullinen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Päätöksen välitön täytäntöönpano: HLL 31 § lainvoimaa vailla oleva päätös saadaan laittaa täytäntöön vain jos</a:t>
            </a:r>
          </a:p>
          <a:p>
            <a:pPr>
              <a:buFontTx/>
              <a:buChar char="-"/>
            </a:pPr>
            <a:r>
              <a:rPr lang="fi-FI" sz="1800" dirty="0" smtClean="0"/>
              <a:t>Välitön </a:t>
            </a:r>
            <a:r>
              <a:rPr lang="fi-FI" sz="1800" dirty="0" err="1" smtClean="0"/>
              <a:t>täytpano</a:t>
            </a:r>
            <a:r>
              <a:rPr lang="fi-FI" sz="1800" dirty="0" smtClean="0"/>
              <a:t> perustuu lakiin</a:t>
            </a:r>
          </a:p>
          <a:p>
            <a:pPr>
              <a:buFontTx/>
              <a:buChar char="-"/>
            </a:pPr>
            <a:r>
              <a:rPr lang="fi-FI" sz="1800" dirty="0" smtClean="0"/>
              <a:t>Päätös heti </a:t>
            </a:r>
            <a:r>
              <a:rPr lang="fi-FI" sz="1800" dirty="0" err="1" smtClean="0"/>
              <a:t>täyt.pantavissa</a:t>
            </a:r>
            <a:endParaRPr lang="fi-FI" sz="1800" dirty="0" smtClean="0"/>
          </a:p>
          <a:p>
            <a:pPr>
              <a:buFontTx/>
              <a:buChar char="-"/>
            </a:pPr>
            <a:r>
              <a:rPr lang="fi-FI" sz="1800" dirty="0" smtClean="0"/>
              <a:t>Ei voida lykätä yleisen edun vuoksi</a:t>
            </a:r>
          </a:p>
          <a:p>
            <a:pPr>
              <a:buFontTx/>
              <a:buChar char="-"/>
            </a:pPr>
            <a:endParaRPr lang="fi-FI" sz="1800" dirty="0"/>
          </a:p>
          <a:p>
            <a:pPr>
              <a:buFontTx/>
              <a:buChar char="-"/>
            </a:pPr>
            <a:r>
              <a:rPr lang="fi-FI" sz="1800" dirty="0" smtClean="0"/>
              <a:t>Hallinnolliset </a:t>
            </a:r>
            <a:r>
              <a:rPr lang="fi-FI" sz="1800" dirty="0" err="1" smtClean="0"/>
              <a:t>täyt.panokeinot</a:t>
            </a:r>
            <a:r>
              <a:rPr lang="fi-FI" sz="1800" dirty="0" smtClean="0"/>
              <a:t> ja hallintopakko</a:t>
            </a:r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04139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591  JULKISUUS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2000" dirty="0" smtClean="0"/>
              <a:t>Julkisuusperiaate, </a:t>
            </a:r>
            <a:r>
              <a:rPr lang="fi-FI" sz="2000" dirty="0" err="1" smtClean="0"/>
              <a:t>PeL</a:t>
            </a:r>
            <a:r>
              <a:rPr lang="fi-FI" sz="2000" dirty="0" smtClean="0"/>
              <a:t> 12 §</a:t>
            </a:r>
          </a:p>
          <a:p>
            <a:r>
              <a:rPr lang="fi-FI" sz="2000" dirty="0" smtClean="0"/>
              <a:t>Vastakohta </a:t>
            </a:r>
            <a:r>
              <a:rPr lang="fi-FI" sz="2000" dirty="0" err="1" smtClean="0"/>
              <a:t>salassapitop.a</a:t>
            </a:r>
            <a:r>
              <a:rPr lang="fi-FI" sz="2000" dirty="0" smtClean="0"/>
              <a:t>; salaisia vain erityisellä perusteella</a:t>
            </a:r>
          </a:p>
          <a:p>
            <a:r>
              <a:rPr lang="fi-FI" sz="2000" dirty="0" smtClean="0"/>
              <a:t>Julkisuuden keskeiset tehtävät:</a:t>
            </a:r>
          </a:p>
          <a:p>
            <a:pPr>
              <a:buFontTx/>
              <a:buChar char="-"/>
            </a:pPr>
            <a:r>
              <a:rPr lang="fi-FI" sz="2000" dirty="0" smtClean="0"/>
              <a:t>Oikeusvarmuus ja oikeusturva, osallistumisen ja vaikuttamisen  mahdollistuminen, valvonnan ja vastuun toteutuminen, avoimen ja hyvän hallinnon edistäminen, sananvapaus, viranomaistoiminnan legitimiteetin vahvistuminen, julkisten tietovarantojen hyödyntäminen</a:t>
            </a:r>
          </a:p>
          <a:p>
            <a:pPr>
              <a:buFontTx/>
              <a:buChar char="-"/>
            </a:pPr>
            <a:endParaRPr lang="fi-FI" sz="2000" dirty="0"/>
          </a:p>
          <a:p>
            <a:pPr>
              <a:buFontTx/>
              <a:buChar char="-"/>
            </a:pPr>
            <a:r>
              <a:rPr lang="fi-FI" sz="2000" dirty="0" smtClean="0"/>
              <a:t>Kohdistuu viranomaisella olevaan tallennettuun tietoon eli asiakirjaan</a:t>
            </a:r>
          </a:p>
          <a:p>
            <a:pPr>
              <a:buFontTx/>
              <a:buChar char="-"/>
            </a:pPr>
            <a:endParaRPr lang="fi-FI" sz="2000" dirty="0"/>
          </a:p>
          <a:p>
            <a:pPr>
              <a:buFontTx/>
              <a:buChar char="-"/>
            </a:pPr>
            <a:r>
              <a:rPr lang="fi-FI" sz="2000" dirty="0" smtClean="0"/>
              <a:t>Julkisuusperiaatteen toteutuminen:</a:t>
            </a:r>
          </a:p>
          <a:p>
            <a:pPr marL="0" indent="0">
              <a:buNone/>
            </a:pPr>
            <a:r>
              <a:rPr lang="fi-FI" sz="2000" dirty="0" smtClean="0"/>
              <a:t>	Asiakirjojen ja tallenteiden julkisuus, käsittelyn julkisuus, 	tiedottaminen ja hyvä hallinto</a:t>
            </a:r>
          </a:p>
          <a:p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168365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600</a:t>
            </a:r>
            <a:br>
              <a:rPr lang="fi-FI" sz="1800" dirty="0" smtClean="0"/>
            </a:br>
            <a:r>
              <a:rPr lang="fi-FI" sz="1800" dirty="0" smtClean="0"/>
              <a:t> JULKISUUS PERUSOIKEUTENA JA IHMISOIKEUTENA</a:t>
            </a: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1800" dirty="0" smtClean="0"/>
              <a:t>EU:n perusoikeuskirjan 42 </a:t>
            </a:r>
            <a:r>
              <a:rPr lang="fi-FI" sz="1800" dirty="0" err="1" smtClean="0"/>
              <a:t>art</a:t>
            </a:r>
            <a:endParaRPr lang="fi-FI" sz="1800" dirty="0" smtClean="0"/>
          </a:p>
          <a:p>
            <a:r>
              <a:rPr lang="fi-FI" sz="1800" dirty="0" smtClean="0"/>
              <a:t>Sananvapaus = ihmisoikeus</a:t>
            </a:r>
          </a:p>
          <a:p>
            <a:r>
              <a:rPr lang="fi-FI" sz="1800" dirty="0" err="1" smtClean="0"/>
              <a:t>KP-sopimus</a:t>
            </a:r>
            <a:endParaRPr lang="fi-FI" sz="1800" dirty="0" smtClean="0"/>
          </a:p>
          <a:p>
            <a:r>
              <a:rPr lang="fi-FI" sz="1800" dirty="0" smtClean="0"/>
              <a:t>Yksityiselämän ja yksityisyyden suoja</a:t>
            </a:r>
          </a:p>
          <a:p>
            <a:r>
              <a:rPr lang="fi-FI" sz="1800" dirty="0" smtClean="0"/>
              <a:t>Julkisuuslaki = laki viranomaisten toiminnan julkisuudesta</a:t>
            </a:r>
          </a:p>
          <a:p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33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92963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841</a:t>
            </a:r>
            <a:br>
              <a:rPr lang="fi-FI" sz="2000" dirty="0" smtClean="0"/>
            </a:br>
            <a:r>
              <a:rPr lang="fi-FI" sz="2000" dirty="0" smtClean="0"/>
              <a:t>VALITUS HALLINTOTUOMIOISTUIMEEN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fi-FI" sz="2000" dirty="0" smtClean="0"/>
              <a:t>Valitusoikeus perusoikeus, </a:t>
            </a:r>
            <a:r>
              <a:rPr lang="fi-FI" sz="2000" dirty="0" err="1" smtClean="0"/>
              <a:t>PeL</a:t>
            </a:r>
            <a:r>
              <a:rPr lang="fi-FI" sz="2000" dirty="0" smtClean="0"/>
              <a:t> 21 §, EIOS 6 </a:t>
            </a:r>
            <a:r>
              <a:rPr lang="fi-FI" sz="2000" dirty="0" err="1" smtClean="0"/>
              <a:t>art</a:t>
            </a:r>
            <a:endParaRPr lang="fi-FI" sz="2000" dirty="0" smtClean="0"/>
          </a:p>
          <a:p>
            <a:r>
              <a:rPr lang="fi-FI" sz="2000" dirty="0" smtClean="0"/>
              <a:t>Asiaosainen = päätöksen kohde, ja päätöksen välittömien oikeusvaikutusten kohde</a:t>
            </a:r>
          </a:p>
          <a:p>
            <a:r>
              <a:rPr lang="fi-FI" sz="2000" dirty="0" err="1" smtClean="0"/>
              <a:t>Hox</a:t>
            </a:r>
            <a:r>
              <a:rPr lang="fi-FI" sz="2000" dirty="0" smtClean="0"/>
              <a:t>: kunnallisvalitus vain jos tehty oikaisuvaatimus</a:t>
            </a:r>
          </a:p>
          <a:p>
            <a:r>
              <a:rPr lang="fi-FI" sz="2000" dirty="0" smtClean="0"/>
              <a:t>Viranomaisen valitusoikeus: ei ole asianosainen</a:t>
            </a:r>
          </a:p>
          <a:p>
            <a:r>
              <a:rPr lang="fi-FI" sz="2000" dirty="0" smtClean="0"/>
              <a:t>Viranomaisen valitusoikeus HLL 6 §:ssä</a:t>
            </a:r>
          </a:p>
          <a:p>
            <a:r>
              <a:rPr lang="fi-FI" sz="2000" dirty="0" smtClean="0"/>
              <a:t>Voi perustua valvontatehtävään</a:t>
            </a:r>
          </a:p>
          <a:p>
            <a:r>
              <a:rPr lang="fi-FI" sz="2000" dirty="0" smtClean="0"/>
              <a:t>S. 858: asianosaisen valitusoikeus: johon päätös kohdistettu tai jonka etuun, oikeuteen tai velvollisuuteen päätös </a:t>
            </a:r>
            <a:r>
              <a:rPr lang="fi-FI" sz="2000" dirty="0" err="1" smtClean="0"/>
              <a:t>välitt.vaikuttaa</a:t>
            </a:r>
            <a:endParaRPr lang="fi-FI" sz="2000" dirty="0" smtClean="0"/>
          </a:p>
          <a:p>
            <a:r>
              <a:rPr lang="fi-FI" sz="2000" dirty="0" smtClean="0"/>
              <a:t>Valitusoikeus myös sillä, jonka valitus jätetty tutkimatta</a:t>
            </a:r>
          </a:p>
          <a:p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318514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888  VALITUKSEN TEKEMINEN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fi-FI" sz="2000" dirty="0" smtClean="0"/>
              <a:t>Valituksen muotovaatimukset:  kirjallisesti ja allekirjoitettava HLL 23 § 24 §</a:t>
            </a:r>
          </a:p>
          <a:p>
            <a:r>
              <a:rPr lang="fi-FI" sz="2000" dirty="0" smtClean="0"/>
              <a:t>Valitukseen liitettävä päätös ja todistus/ muu selvitys tiedoksisaannista</a:t>
            </a:r>
          </a:p>
          <a:p>
            <a:r>
              <a:rPr lang="fi-FI" sz="2000" dirty="0" smtClean="0"/>
              <a:t>Todisteet, asiamiehen valtakirja</a:t>
            </a:r>
          </a:p>
          <a:p>
            <a:pPr marL="0" indent="0">
              <a:buNone/>
            </a:pPr>
            <a:endParaRPr lang="fi-FI" sz="2000" dirty="0" smtClean="0"/>
          </a:p>
          <a:p>
            <a:pPr marL="0" indent="0">
              <a:buNone/>
            </a:pPr>
            <a:r>
              <a:rPr lang="fi-FI" sz="2000" dirty="0" smtClean="0"/>
              <a:t>VALITUKSEN SISÄLTÖ:</a:t>
            </a:r>
          </a:p>
          <a:p>
            <a:pPr marL="0" indent="0">
              <a:buNone/>
            </a:pPr>
            <a:endParaRPr lang="fi-FI" sz="2000" dirty="0" smtClean="0"/>
          </a:p>
          <a:p>
            <a:pPr marL="457200" indent="-457200">
              <a:buAutoNum type="arabicPeriod"/>
            </a:pPr>
            <a:r>
              <a:rPr lang="fi-FI" sz="2000" dirty="0" smtClean="0"/>
              <a:t>Valituksen kohteena oleva päätös</a:t>
            </a:r>
          </a:p>
          <a:p>
            <a:pPr marL="457200" indent="-457200">
              <a:buAutoNum type="arabicPeriod"/>
            </a:pPr>
            <a:r>
              <a:rPr lang="fi-FI" sz="2000" dirty="0" smtClean="0"/>
              <a:t>Vaatimukset, eli mitä muutoksia vaaditaan</a:t>
            </a:r>
          </a:p>
          <a:p>
            <a:pPr marL="457200" indent="-457200">
              <a:buAutoNum type="arabicPeriod"/>
            </a:pPr>
            <a:r>
              <a:rPr lang="fi-FI" sz="2000" dirty="0" smtClean="0"/>
              <a:t>Vaatimusten perustelut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 smtClean="0"/>
              <a:t>Nämä esitettävä valitusajan kuluessa! </a:t>
            </a:r>
            <a:r>
              <a:rPr lang="fi-FI" sz="2000" dirty="0" err="1" smtClean="0"/>
              <a:t>HaO</a:t>
            </a:r>
            <a:r>
              <a:rPr lang="fi-FI" sz="2000" dirty="0" smtClean="0"/>
              <a:t> viran puolesta pyytää täydennystä</a:t>
            </a:r>
          </a:p>
          <a:p>
            <a:pPr marL="0" indent="0">
              <a:buNone/>
            </a:pPr>
            <a:endParaRPr lang="fi-FI" sz="2000" dirty="0" smtClean="0"/>
          </a:p>
          <a:p>
            <a:endParaRPr lang="fi-FI" sz="2000" dirty="0" smtClean="0"/>
          </a:p>
          <a:p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50408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432048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890 VALITUS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fi-FI" sz="1800" dirty="0" smtClean="0"/>
              <a:t>Muutosvaatimukset: 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 1) päätös kumotaan, 	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2) päätös kumotaan ja palautetaan uudelleen käsiteltäväksi 	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3) päätöstä muutetaan</a:t>
            </a:r>
          </a:p>
          <a:p>
            <a:pPr marL="0" indent="0">
              <a:buNone/>
            </a:pPr>
            <a:endParaRPr lang="fi-FI" sz="1800" dirty="0" smtClean="0"/>
          </a:p>
          <a:p>
            <a:r>
              <a:rPr lang="fi-FI" sz="1800" dirty="0" smtClean="0"/>
              <a:t>Kunnallisvalituksessa pääsääntöisesti vain päätöksen kumoaminen tai kumoaminen ja palauttaminen !</a:t>
            </a:r>
          </a:p>
          <a:p>
            <a:r>
              <a:rPr lang="fi-FI" sz="1800" dirty="0" smtClean="0"/>
              <a:t>Sivuvaatimuksia voi esittää (esim. </a:t>
            </a:r>
            <a:r>
              <a:rPr lang="fi-FI" sz="1800" dirty="0" err="1" smtClean="0"/>
              <a:t>oik.kulut</a:t>
            </a:r>
            <a:r>
              <a:rPr lang="fi-FI" sz="1800" dirty="0" smtClean="0"/>
              <a:t>)</a:t>
            </a:r>
          </a:p>
          <a:p>
            <a:r>
              <a:rPr lang="fi-FI" sz="1800" dirty="0" smtClean="0"/>
              <a:t>Vaatimukset rajaa </a:t>
            </a:r>
            <a:r>
              <a:rPr lang="fi-FI" sz="1800" dirty="0" err="1" smtClean="0"/>
              <a:t>TI:n</a:t>
            </a:r>
            <a:r>
              <a:rPr lang="fi-FI" sz="1800" dirty="0" smtClean="0"/>
              <a:t> tutkimis- ja päätösvallan </a:t>
            </a:r>
          </a:p>
          <a:p>
            <a:r>
              <a:rPr lang="fi-FI" sz="1800" dirty="0" smtClean="0"/>
              <a:t>Valituksen perusteet = valitusta tukevat tosiasiat, selvitys, muu näyttö </a:t>
            </a:r>
            <a:r>
              <a:rPr lang="fi-FI" sz="1800" dirty="0" err="1" smtClean="0"/>
              <a:t>ym</a:t>
            </a:r>
            <a:endParaRPr lang="fi-FI" sz="1800" dirty="0" smtClean="0"/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ei tarvitse välttämättä oikeudellisesti perustella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</a:t>
            </a:r>
            <a:r>
              <a:rPr lang="fi-FI" sz="1800" dirty="0" err="1" smtClean="0"/>
              <a:t>Jura</a:t>
            </a:r>
            <a:r>
              <a:rPr lang="fi-FI" sz="1800" dirty="0" smtClean="0"/>
              <a:t> </a:t>
            </a:r>
            <a:r>
              <a:rPr lang="fi-FI" sz="1800" dirty="0" err="1" smtClean="0"/>
              <a:t>novit</a:t>
            </a:r>
            <a:r>
              <a:rPr lang="fi-FI" sz="1800" dirty="0" smtClean="0"/>
              <a:t> </a:t>
            </a:r>
            <a:r>
              <a:rPr lang="fi-FI" sz="1800" dirty="0" err="1" smtClean="0"/>
              <a:t>curia</a:t>
            </a:r>
            <a:r>
              <a:rPr lang="fi-FI" sz="1800" dirty="0" smtClean="0"/>
              <a:t> = TI tuntee lain</a:t>
            </a:r>
          </a:p>
          <a:p>
            <a:pPr marL="0" indent="0">
              <a:buNone/>
            </a:pPr>
            <a:endParaRPr lang="fi-FI" sz="1800" dirty="0" smtClean="0"/>
          </a:p>
          <a:p>
            <a:pPr>
              <a:buFont typeface="Arial" charset="0"/>
              <a:buChar char="•"/>
            </a:pPr>
            <a:r>
              <a:rPr lang="fi-FI" sz="1800" dirty="0" smtClean="0"/>
              <a:t>Valituslupaperusteet jos luvanvaraista</a:t>
            </a:r>
          </a:p>
          <a:p>
            <a:pPr>
              <a:buFont typeface="Arial" charset="0"/>
              <a:buChar char="•"/>
            </a:pPr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04208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893	 VALITUSPERUSTEET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1800" dirty="0" smtClean="0"/>
              <a:t>Valitusperuste = oikeudellinen peruste johon valituksessa esitetyt vaatimukset nojautuu</a:t>
            </a:r>
          </a:p>
          <a:p>
            <a:r>
              <a:rPr lang="fi-FI" sz="1800" dirty="0" smtClean="0"/>
              <a:t>Laillisuus- ja tarkoituksenmukaisuusperuste</a:t>
            </a:r>
          </a:p>
          <a:p>
            <a:endParaRPr lang="fi-FI" sz="1800" dirty="0"/>
          </a:p>
          <a:p>
            <a:r>
              <a:rPr lang="fi-FI" sz="1800" b="1" dirty="0" smtClean="0"/>
              <a:t>LAILLISUUSP. </a:t>
            </a:r>
            <a:r>
              <a:rPr lang="fi-FI" sz="1800" dirty="0" smtClean="0"/>
              <a:t>= valituksessa esitetty väite jonka mukaan päätös on lainvastainen 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esim. toimivallan ylitys, väärä lain soveltaminen, puutteellinen tai </a:t>
            </a:r>
            <a:r>
              <a:rPr lang="fi-FI" sz="1800" dirty="0" err="1" smtClean="0"/>
              <a:t>virheell</a:t>
            </a:r>
            <a:r>
              <a:rPr lang="fi-FI" sz="1800" dirty="0" smtClean="0"/>
              <a:t>. 	Selvitys…</a:t>
            </a:r>
          </a:p>
          <a:p>
            <a:r>
              <a:rPr lang="fi-FI" sz="1800" b="1" dirty="0" smtClean="0"/>
              <a:t>TARKOITUKSENMUKAISUUSP. </a:t>
            </a:r>
            <a:r>
              <a:rPr lang="fi-FI" sz="1800" dirty="0" smtClean="0"/>
              <a:t>= väite jonka mukaan viromaisen päätös on huono, epäonnistunut tai muuten epätarkoituksenmukainen</a:t>
            </a:r>
          </a:p>
          <a:p>
            <a:r>
              <a:rPr lang="fi-FI" sz="1800" dirty="0" smtClean="0"/>
              <a:t>Käytännössä vain laillisuusperusteella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Kunnallisvalituksen laillisuusperusteet Kuntalaki 90 §:</a:t>
            </a:r>
          </a:p>
          <a:p>
            <a:pPr marL="0" indent="0">
              <a:buNone/>
            </a:pPr>
            <a:r>
              <a:rPr lang="fi-FI" sz="1800" dirty="0" smtClean="0"/>
              <a:t>Kunnallisvalituksen saa tehdä vain sillä perusteella että 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1. päätös on syntynyt virheellisessä järjestyksessä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2. päätöksen tehnyt </a:t>
            </a:r>
            <a:r>
              <a:rPr lang="fi-FI" sz="1800" dirty="0" err="1" smtClean="0"/>
              <a:t>virom</a:t>
            </a:r>
            <a:r>
              <a:rPr lang="fi-FI" sz="1800" dirty="0" smtClean="0"/>
              <a:t> on </a:t>
            </a:r>
            <a:r>
              <a:rPr lang="fi-FI" sz="1800" dirty="0" err="1" smtClean="0"/>
              <a:t>ylitt</a:t>
            </a:r>
            <a:r>
              <a:rPr lang="fi-FI" sz="1800" dirty="0" smtClean="0"/>
              <a:t>. Toimivaltansa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3. päätös on muutoin lainvastainen</a:t>
            </a:r>
          </a:p>
          <a:p>
            <a:pPr marL="0" indent="0">
              <a:buNone/>
            </a:pPr>
            <a:endParaRPr lang="fi-FI" sz="16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577425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04056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895 </a:t>
            </a:r>
            <a:endParaRPr lang="fi-FI" sz="1800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2000" dirty="0" smtClean="0"/>
              <a:t>Valitus toimitetaan valitusajassa toimivaltaiselle </a:t>
            </a:r>
            <a:r>
              <a:rPr lang="fi-FI" sz="2000" dirty="0" err="1" smtClean="0"/>
              <a:t>HallTI:lle</a:t>
            </a:r>
            <a:endParaRPr lang="fi-FI" sz="2000" dirty="0" smtClean="0"/>
          </a:p>
          <a:p>
            <a:r>
              <a:rPr lang="fi-FI" sz="2000" dirty="0" smtClean="0"/>
              <a:t>Vastuu valittajalla</a:t>
            </a:r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000" dirty="0" smtClean="0"/>
              <a:t>VALITUSAIKA 30 </a:t>
            </a:r>
            <a:r>
              <a:rPr lang="fi-FI" sz="2000" dirty="0" err="1" smtClean="0"/>
              <a:t>pvää</a:t>
            </a:r>
            <a:r>
              <a:rPr lang="fi-FI" sz="2000" dirty="0" smtClean="0"/>
              <a:t> päätöksen tiedoksisaannista !!</a:t>
            </a:r>
          </a:p>
          <a:p>
            <a:r>
              <a:rPr lang="fi-FI" sz="2000" dirty="0" smtClean="0"/>
              <a:t>Tiedoksisaantipäivää ei lasketa</a:t>
            </a:r>
          </a:p>
          <a:p>
            <a:r>
              <a:rPr lang="fi-FI" sz="2000" dirty="0" smtClean="0"/>
              <a:t>Postitse: seitsemäntenä päivänä lähettämisestä</a:t>
            </a:r>
          </a:p>
          <a:p>
            <a:r>
              <a:rPr lang="fi-FI" sz="2000" dirty="0" smtClean="0"/>
              <a:t>Saantitodistus</a:t>
            </a:r>
            <a:r>
              <a:rPr lang="fi-FI" sz="2000" dirty="0" smtClean="0"/>
              <a:t>, todisteellinen tiedoksianto</a:t>
            </a:r>
          </a:p>
          <a:p>
            <a:r>
              <a:rPr lang="fi-FI" sz="2000" dirty="0" err="1" smtClean="0"/>
              <a:t>KuntaL</a:t>
            </a:r>
            <a:r>
              <a:rPr lang="fi-FI" sz="2000" dirty="0" smtClean="0"/>
              <a:t>: julkipanosta, kun päätös, pöytäkirja </a:t>
            </a:r>
            <a:r>
              <a:rPr lang="fi-FI" sz="2000" dirty="0" err="1" smtClean="0"/>
              <a:t>ym</a:t>
            </a:r>
            <a:r>
              <a:rPr lang="fi-FI" sz="2000" dirty="0" smtClean="0"/>
              <a:t> on asetettu julkisesti nähtäville</a:t>
            </a:r>
          </a:p>
          <a:p>
            <a:r>
              <a:rPr lang="fi-FI" sz="2000" dirty="0" smtClean="0"/>
              <a:t>Ennen klo 16.15</a:t>
            </a:r>
          </a:p>
          <a:p>
            <a:r>
              <a:rPr lang="fi-FI" sz="2000" dirty="0" smtClean="0"/>
              <a:t>Ensimmäinen arkipäivä mikäli määräpäivä osuu pyhäpäivälle tai lauantaille</a:t>
            </a:r>
          </a:p>
          <a:p>
            <a:endParaRPr lang="fi-FI" sz="2000" dirty="0"/>
          </a:p>
          <a:p>
            <a:r>
              <a:rPr lang="fi-FI" sz="2000" dirty="0" smtClean="0"/>
              <a:t>Valitusajan palauttaminen: KHO:lta, jos laillinen este tai muu erittäin painava syy</a:t>
            </a:r>
            <a:endParaRPr lang="fi-FI" sz="2000" dirty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280235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898 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1800" dirty="0" smtClean="0"/>
              <a:t>Valituksella on DEVOLUTIIVINEN vaikutus = päätöksen lainmukaisuuden arviointi siirtyy </a:t>
            </a:r>
            <a:r>
              <a:rPr lang="fi-FI" sz="1800" dirty="0" err="1" smtClean="0"/>
              <a:t>HallTI:lle</a:t>
            </a:r>
            <a:endParaRPr lang="fi-FI" sz="1800" dirty="0" smtClean="0"/>
          </a:p>
          <a:p>
            <a:r>
              <a:rPr lang="fi-FI" sz="1800" dirty="0" smtClean="0"/>
              <a:t>Valituksella on myös SUSPENSIIVINEN vaikutus = täytäntöönpanoa lykkäävä vaikutus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Päätöstä ei saa panna täytäntöön ennen kuin se on lainvoimainen. 	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Kunnallisvalituksessa rajatumpi </a:t>
            </a:r>
            <a:r>
              <a:rPr lang="fi-FI" sz="1800" dirty="0" err="1" smtClean="0"/>
              <a:t>suspensiivinen</a:t>
            </a:r>
            <a:r>
              <a:rPr lang="fi-FI" sz="1800" dirty="0" smtClean="0"/>
              <a:t> vaikutus </a:t>
            </a:r>
          </a:p>
          <a:p>
            <a:pPr marL="0" indent="0">
              <a:buNone/>
            </a:pPr>
            <a:endParaRPr lang="fi-FI" sz="1800" dirty="0" smtClean="0"/>
          </a:p>
          <a:p>
            <a:pPr marL="0" indent="0">
              <a:buNone/>
            </a:pPr>
            <a:r>
              <a:rPr lang="fi-FI" sz="1800" dirty="0" err="1" smtClean="0"/>
              <a:t>Lis</a:t>
            </a:r>
            <a:r>
              <a:rPr lang="fi-FI" sz="1800" dirty="0" smtClean="0"/>
              <a:t> </a:t>
            </a:r>
            <a:r>
              <a:rPr lang="fi-FI" sz="1800" dirty="0" err="1" smtClean="0"/>
              <a:t>pendens</a:t>
            </a:r>
            <a:r>
              <a:rPr lang="fi-FI" sz="1800" dirty="0" smtClean="0"/>
              <a:t> –vaikutus = samaa asiaa ei voi laittaa vireille toiseen tuomioistuimeen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Oikeudenkäynti ja valitus ei estä päätöksen virheen korjaamista!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Valituksen täydentäminen (eli puutteen korjaaminen) ja muuttaminen ( uusia vaatimuksia tai perusteluja)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39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2799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77:</a:t>
            </a:r>
            <a:br>
              <a:rPr lang="fi-FI" sz="1800" dirty="0" smtClean="0"/>
            </a:br>
            <a:r>
              <a:rPr lang="fi-FI" sz="1800" dirty="0" smtClean="0"/>
              <a:t>JULKISHALLINNON VALTIOSÄÄNTÖISET PERUSTEET</a:t>
            </a:r>
            <a:endParaRPr lang="fi-FI" sz="1800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4525963"/>
          </a:xfrm>
        </p:spPr>
        <p:txBody>
          <a:bodyPr>
            <a:normAutofit/>
          </a:bodyPr>
          <a:lstStyle/>
          <a:p>
            <a:r>
              <a:rPr lang="fi-FI" sz="2400" dirty="0" smtClean="0"/>
              <a:t>Hallinnon valtiosääntö = sääntely, jonka kohteena on toimeenpanovallan käyttämisen eri ulottuvuudet, viranomaisten toiminnan ja toimivallan perusteet sekä julkisen vallan käytön rajat</a:t>
            </a:r>
          </a:p>
          <a:p>
            <a:r>
              <a:rPr lang="fi-FI" sz="2400" dirty="0" err="1" smtClean="0"/>
              <a:t>PeL</a:t>
            </a:r>
            <a:r>
              <a:rPr lang="fi-FI" sz="2400" dirty="0" smtClean="0"/>
              <a:t>, EU –perustamissopimukset, EIOS, U:n perusoikeuskirja</a:t>
            </a:r>
          </a:p>
          <a:p>
            <a:r>
              <a:rPr lang="fi-FI" sz="2400" dirty="0" smtClean="0"/>
              <a:t>Määrittelee myös hallintotoimintaan kohdistuvia sisällöllisiä velvoitteita, hallinnon asemaa valtiokoneistossa ja yhteiskunnassa</a:t>
            </a:r>
          </a:p>
          <a:p>
            <a:r>
              <a:rPr lang="fi-FI" sz="2400" dirty="0" smtClean="0"/>
              <a:t>Hallinnon laatu ja asiakkaan oikeusturva korostuu</a:t>
            </a:r>
          </a:p>
          <a:p>
            <a:endParaRPr lang="fi-FI" sz="2400" dirty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999590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fi-FI" sz="2000" dirty="0" smtClean="0"/>
              <a:t>Jos valittaminen kielletty</a:t>
            </a:r>
            <a:r>
              <a:rPr lang="fi-FI" sz="2000" dirty="0" smtClean="0"/>
              <a:t>, päätös </a:t>
            </a:r>
            <a:r>
              <a:rPr lang="fi-FI" sz="2000" dirty="0" smtClean="0"/>
              <a:t>heti lainvoimainen </a:t>
            </a:r>
          </a:p>
          <a:p>
            <a:r>
              <a:rPr lang="fi-FI" sz="2000" dirty="0" smtClean="0"/>
              <a:t>Jos tehdään oikaisuvaatimus, ei vielä </a:t>
            </a:r>
            <a:r>
              <a:rPr lang="fi-FI" sz="2000" dirty="0" err="1" smtClean="0"/>
              <a:t>täytäntöönpantavissa</a:t>
            </a:r>
            <a:endParaRPr lang="fi-FI" sz="2000" dirty="0" smtClean="0"/>
          </a:p>
          <a:p>
            <a:r>
              <a:rPr lang="fi-FI" sz="2000" dirty="0" smtClean="0"/>
              <a:t>Täytäntöönpano valituksesta huolimatta: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päätös toteutetaan erityissäännöksen nojalla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asian kiireellisyys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täytäntöönpanoa ei yleisen edun vuoksi voida lykätä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 smtClean="0"/>
              <a:t>KUNNALLISVALITUS: </a:t>
            </a:r>
          </a:p>
          <a:p>
            <a:pPr>
              <a:buFontTx/>
              <a:buChar char="-"/>
            </a:pPr>
            <a:r>
              <a:rPr lang="fi-FI" sz="2000" dirty="0" smtClean="0"/>
              <a:t>Valitusta edeltää oikaisuvaatimusmenettely, jossa kunnanhallitus tai lautakunta arvioi lainmukaisuuden ja </a:t>
            </a:r>
            <a:r>
              <a:rPr lang="fi-FI" sz="2000" dirty="0" err="1" smtClean="0"/>
              <a:t>tark.mukaisuuden</a:t>
            </a:r>
            <a:endParaRPr lang="fi-FI" sz="2000" dirty="0" smtClean="0"/>
          </a:p>
          <a:p>
            <a:pPr>
              <a:buFontTx/>
              <a:buChar char="-"/>
            </a:pPr>
            <a:r>
              <a:rPr lang="fi-FI" sz="2000" dirty="0" err="1" smtClean="0"/>
              <a:t>Oik.vaatimuksen</a:t>
            </a:r>
            <a:r>
              <a:rPr lang="fi-FI" sz="2000" dirty="0" smtClean="0"/>
              <a:t> johdosta annetusta päätöksestä voi valittaa </a:t>
            </a:r>
            <a:r>
              <a:rPr lang="fi-FI" sz="2000" dirty="0" err="1" smtClean="0"/>
              <a:t>HaO:een</a:t>
            </a:r>
            <a:endParaRPr lang="fi-FI" sz="2000" dirty="0" smtClean="0"/>
          </a:p>
          <a:p>
            <a:pPr>
              <a:buFontTx/>
              <a:buChar char="-"/>
            </a:pPr>
            <a:r>
              <a:rPr lang="fi-FI" sz="2000" dirty="0" smtClean="0"/>
              <a:t>Kunnanvaltuuston päätöksestä voi valittaa kunnallisvalituksella </a:t>
            </a:r>
            <a:r>
              <a:rPr lang="fi-FI" sz="2000" dirty="0" err="1" smtClean="0"/>
              <a:t>HaO:een</a:t>
            </a:r>
            <a:r>
              <a:rPr lang="fi-FI" sz="2000" dirty="0" smtClean="0"/>
              <a:t>!</a:t>
            </a:r>
          </a:p>
          <a:p>
            <a:pPr>
              <a:buFontTx/>
              <a:buChar char="-"/>
            </a:pPr>
            <a:r>
              <a:rPr lang="fi-FI" sz="2000" dirty="0" err="1" smtClean="0"/>
              <a:t>kuntaL</a:t>
            </a:r>
            <a:r>
              <a:rPr lang="fi-FI" sz="2000" dirty="0" smtClean="0"/>
              <a:t> 98§: </a:t>
            </a:r>
            <a:r>
              <a:rPr lang="fi-FI" sz="2000" dirty="0" err="1" smtClean="0"/>
              <a:t>täytäntöönpantavissa</a:t>
            </a:r>
            <a:r>
              <a:rPr lang="fi-FI" sz="2000" dirty="0" smtClean="0"/>
              <a:t> heti</a:t>
            </a:r>
          </a:p>
          <a:p>
            <a:pPr>
              <a:buFontTx/>
              <a:buChar char="-"/>
            </a:pPr>
            <a:r>
              <a:rPr lang="fi-FI" sz="2000" dirty="0" smtClean="0"/>
              <a:t>Ei </a:t>
            </a:r>
            <a:r>
              <a:rPr lang="fi-FI" sz="2000" dirty="0" err="1" smtClean="0"/>
              <a:t>täyt.panoa</a:t>
            </a:r>
            <a:r>
              <a:rPr lang="fi-FI" sz="2000" dirty="0" smtClean="0"/>
              <a:t> jos käy hyödyttömäksi</a:t>
            </a:r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40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408983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1035  HALLINTORIITA, YLIMÄÄRÄINEN MUUTOKSENHAKU JA MUU HALLINTOLAINKÄYTTÖASIA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1800" dirty="0" smtClean="0"/>
              <a:t>HALLINTORIITA:</a:t>
            </a:r>
          </a:p>
          <a:p>
            <a:pPr>
              <a:buFontTx/>
              <a:buChar char="-"/>
            </a:pPr>
            <a:r>
              <a:rPr lang="fi-FI" sz="1800" dirty="0" smtClean="0"/>
              <a:t>Kohteena julkisoikeudellinen oikeussuhde, kun hallintoasiassa kohteena on annettu päätös</a:t>
            </a:r>
          </a:p>
          <a:p>
            <a:pPr>
              <a:buFontTx/>
              <a:buChar char="-"/>
            </a:pPr>
            <a:r>
              <a:rPr lang="fi-FI" sz="1800" dirty="0" smtClean="0"/>
              <a:t>Se on oikeudenkäynti jossa </a:t>
            </a:r>
            <a:r>
              <a:rPr lang="fi-FI" sz="1800" dirty="0" err="1" smtClean="0"/>
              <a:t>HaO</a:t>
            </a:r>
            <a:r>
              <a:rPr lang="fi-FI" sz="1800" dirty="0" smtClean="0"/>
              <a:t> ratkaisee julkisoikeudellisen oikeussuhteen perusteisiin, sisältöön ja tulkintaan kohdistuvat riidat, </a:t>
            </a:r>
          </a:p>
          <a:p>
            <a:pPr>
              <a:buFontTx/>
              <a:buChar char="-"/>
            </a:pPr>
            <a:r>
              <a:rPr lang="fi-FI" sz="1800" dirty="0" smtClean="0"/>
              <a:t>Mm. </a:t>
            </a:r>
            <a:r>
              <a:rPr lang="fi-FI" sz="1800" dirty="0" err="1" smtClean="0"/>
              <a:t>julkisoikeudell</a:t>
            </a:r>
            <a:r>
              <a:rPr lang="fi-FI" sz="1800" dirty="0" smtClean="0"/>
              <a:t>. Maksuvelvollisuus, korvausvastuu, hallintosopimus…</a:t>
            </a:r>
          </a:p>
          <a:p>
            <a:pPr>
              <a:buFontTx/>
              <a:buChar char="-"/>
            </a:pPr>
            <a:r>
              <a:rPr lang="fi-FI" sz="1800" dirty="0" smtClean="0"/>
              <a:t>Jos asiaan saatavissa päätös = hallintoasia ja valitus</a:t>
            </a:r>
          </a:p>
          <a:p>
            <a:pPr>
              <a:buFontTx/>
              <a:buChar char="-"/>
            </a:pPr>
            <a:r>
              <a:rPr lang="fi-FI" sz="1800" dirty="0" smtClean="0"/>
              <a:t>Yleensä kuntien väliset erimielisyydet</a:t>
            </a:r>
          </a:p>
          <a:p>
            <a:pPr>
              <a:buFontTx/>
              <a:buChar char="-"/>
            </a:pPr>
            <a:r>
              <a:rPr lang="fi-FI" sz="1800" dirty="0" smtClean="0"/>
              <a:t>Jos asia koskee veroa, julkista maksua tai suoraan ulosottokelpoista maksua: käytettävissä perustevalitus (ei hallintoriita)</a:t>
            </a:r>
          </a:p>
          <a:p>
            <a:pPr>
              <a:buFontTx/>
              <a:buChar char="-"/>
            </a:pPr>
            <a:r>
              <a:rPr lang="fi-FI" sz="1800" dirty="0" smtClean="0"/>
              <a:t>Hallintosopimukset koskevat yleensä julkisten palvelujen toteuttamista</a:t>
            </a:r>
          </a:p>
          <a:p>
            <a:pPr>
              <a:buFontTx/>
              <a:buChar char="-"/>
            </a:pPr>
            <a:r>
              <a:rPr lang="fi-FI" sz="1800" dirty="0" smtClean="0"/>
              <a:t>Vireille hakemuksella</a:t>
            </a:r>
          </a:p>
          <a:p>
            <a:pPr>
              <a:buFontTx/>
              <a:buChar char="-"/>
            </a:pPr>
            <a:r>
              <a:rPr lang="fi-FI" sz="1800" dirty="0" smtClean="0"/>
              <a:t>Ei määräaikaa, saatavaa koskevat asiat 5 v (yleinen vanhentumisaika)</a:t>
            </a:r>
          </a:p>
          <a:p>
            <a:pPr>
              <a:buFontTx/>
              <a:buChar char="-"/>
            </a:pPr>
            <a:r>
              <a:rPr lang="fi-FI" sz="1800" dirty="0" smtClean="0"/>
              <a:t>Hakemus hylätään, jätetään tutkimatta tai hyväksytään</a:t>
            </a:r>
          </a:p>
          <a:p>
            <a:pPr>
              <a:buFontTx/>
              <a:buChar char="-"/>
            </a:pPr>
            <a:r>
              <a:rPr lang="fi-FI" sz="1800" dirty="0" smtClean="0"/>
              <a:t>Vireilläolosta ei oikeusvaikutuksia</a:t>
            </a:r>
          </a:p>
          <a:p>
            <a:pPr>
              <a:buFontTx/>
              <a:buChar char="-"/>
            </a:pPr>
            <a:endParaRPr lang="fi-FI" sz="1800" dirty="0" smtClean="0"/>
          </a:p>
          <a:p>
            <a:pPr marL="0" indent="0">
              <a:buNone/>
            </a:pPr>
            <a:endParaRPr lang="fi-FI" sz="1800" dirty="0" smtClean="0"/>
          </a:p>
          <a:p>
            <a:pPr marL="0" indent="0">
              <a:buNone/>
            </a:pPr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41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269518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1043 YLIMÄÄRÄINEN MUUTOKSENHAKU</a:t>
            </a:r>
            <a:endParaRPr lang="fi-FI" sz="1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fi-FI" sz="1800" dirty="0" smtClean="0"/>
              <a:t>Oikeusturvakeinot jotka käytettävissä kun päätös on jo lainvoimainen</a:t>
            </a:r>
          </a:p>
          <a:p>
            <a:r>
              <a:rPr lang="fi-FI" sz="1800" dirty="0" smtClean="0"/>
              <a:t>PURKU, KANTELU JA MENETETYN MÄÄRÄAJAN PALAUTTAMINEN</a:t>
            </a:r>
          </a:p>
          <a:p>
            <a:r>
              <a:rPr lang="fi-FI" sz="1800" dirty="0" smtClean="0"/>
              <a:t>Purku ja kantelu kohdistuu päätökseen joka voidaan purkaa tai poistaa</a:t>
            </a:r>
          </a:p>
          <a:p>
            <a:r>
              <a:rPr lang="fi-FI" sz="1800" dirty="0" err="1" smtClean="0"/>
              <a:t>Menet.määräajan</a:t>
            </a:r>
            <a:r>
              <a:rPr lang="fi-FI" sz="1800" dirty="0" smtClean="0"/>
              <a:t> </a:t>
            </a:r>
            <a:r>
              <a:rPr lang="fi-FI" sz="1800" dirty="0" err="1" smtClean="0"/>
              <a:t>pal</a:t>
            </a:r>
            <a:r>
              <a:rPr lang="fi-FI" sz="1800" dirty="0" smtClean="0"/>
              <a:t>. = kohdistuu kuluneeseen ja päättyneeseen valitusmääräaikaan</a:t>
            </a:r>
          </a:p>
          <a:p>
            <a:endParaRPr lang="fi-FI" sz="1800" dirty="0"/>
          </a:p>
          <a:p>
            <a:r>
              <a:rPr lang="fi-FI" sz="1800" dirty="0" smtClean="0"/>
              <a:t>Edellytykset: jos päätöksentekomenettelyssä tai päätöksessä on ILMEINEN VIRHE</a:t>
            </a:r>
          </a:p>
          <a:p>
            <a:r>
              <a:rPr lang="fi-FI" sz="1800" dirty="0" smtClean="0"/>
              <a:t>Menettelyssä tai lain soveltamisessa, jos sillä on VOINUT OLLA OLENNAINEN vaikutus päätöksen lopputulokseen</a:t>
            </a:r>
          </a:p>
          <a:p>
            <a:r>
              <a:rPr lang="fi-FI" sz="1800" dirty="0" smtClean="0"/>
              <a:t>Vaikka virhe olisi, purkukynnyksen täytyy ylittyä</a:t>
            </a:r>
          </a:p>
          <a:p>
            <a:endParaRPr lang="fi-FI" sz="1800" dirty="0"/>
          </a:p>
          <a:p>
            <a:r>
              <a:rPr lang="fi-FI" sz="1800" dirty="0" smtClean="0"/>
              <a:t>Voi panna vireille hallintoasian asianosainen ja kunnallishallinnossa lisäksi kunnan jäsen, ja myös ne joilla alkuperäisestä päätöksestä </a:t>
            </a:r>
            <a:r>
              <a:rPr lang="fi-FI" sz="1800" dirty="0" err="1" smtClean="0"/>
              <a:t>valitusoik</a:t>
            </a:r>
            <a:r>
              <a:rPr lang="fi-FI" sz="1800" dirty="0" smtClean="0"/>
              <a:t>.</a:t>
            </a:r>
          </a:p>
          <a:p>
            <a:r>
              <a:rPr lang="fi-FI" sz="1800" dirty="0" smtClean="0"/>
              <a:t>Kirjallisesti päätöksen tehneelle </a:t>
            </a:r>
            <a:r>
              <a:rPr lang="fi-FI" sz="1800" dirty="0" err="1" smtClean="0"/>
              <a:t>virom:lle</a:t>
            </a:r>
            <a:r>
              <a:rPr lang="fi-FI" sz="1800" dirty="0" smtClean="0"/>
              <a:t> tai </a:t>
            </a:r>
            <a:r>
              <a:rPr lang="fi-FI" sz="1800" dirty="0" err="1" smtClean="0"/>
              <a:t>hallTI:lle</a:t>
            </a:r>
            <a:endParaRPr lang="fi-FI" sz="1800" dirty="0" smtClean="0"/>
          </a:p>
          <a:p>
            <a:r>
              <a:rPr lang="fi-FI" sz="1800" dirty="0" smtClean="0"/>
              <a:t>5 v lainvoimasta</a:t>
            </a:r>
          </a:p>
          <a:p>
            <a:endParaRPr lang="fi-FI" sz="1800" dirty="0" smtClean="0"/>
          </a:p>
          <a:p>
            <a:endParaRPr lang="fi-FI" sz="1800" dirty="0" smtClean="0"/>
          </a:p>
          <a:p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42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519507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1046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800" dirty="0" smtClean="0"/>
              <a:t>PURKUPERUSTEET JA PURKUKYNNYS:</a:t>
            </a:r>
          </a:p>
          <a:p>
            <a:r>
              <a:rPr lang="fi-FI" sz="1800" dirty="0" err="1" smtClean="0"/>
              <a:t>Hallvirom:n</a:t>
            </a:r>
            <a:r>
              <a:rPr lang="fi-FI" sz="1800" dirty="0" smtClean="0"/>
              <a:t> tai </a:t>
            </a:r>
            <a:r>
              <a:rPr lang="fi-FI" sz="1800" dirty="0" err="1" smtClean="0"/>
              <a:t>hallintoTI:n</a:t>
            </a:r>
            <a:r>
              <a:rPr lang="fi-FI" sz="1800" dirty="0" smtClean="0"/>
              <a:t> päätöksen purkamisesta päättää KHO</a:t>
            </a:r>
          </a:p>
          <a:p>
            <a:r>
              <a:rPr lang="fi-FI" sz="1800" dirty="0" smtClean="0"/>
              <a:t>Purkuperusteet: 1) menettelyvirhe  2) lain virheellinen soveltaminen  3) päätöksen perusteena olleiden tosiasiatietojen virheellisyys   4) uusi selvitys</a:t>
            </a:r>
          </a:p>
          <a:p>
            <a:r>
              <a:rPr lang="fi-FI" sz="1800" dirty="0" smtClean="0"/>
              <a:t>JA että tällainen virhe on voinut olennaisesti vaikuttaa päätökseen tai että uusi selvitys olisi aikanaan voinut </a:t>
            </a:r>
            <a:r>
              <a:rPr lang="fi-FI" sz="1800" dirty="0" err="1" smtClean="0"/>
              <a:t>olenn</a:t>
            </a:r>
            <a:r>
              <a:rPr lang="fi-FI" sz="1800" dirty="0" smtClean="0"/>
              <a:t>. vaikuttaa päätökseen</a:t>
            </a:r>
          </a:p>
          <a:p>
            <a:endParaRPr lang="fi-FI" sz="1800" dirty="0"/>
          </a:p>
          <a:p>
            <a:r>
              <a:rPr lang="fi-FI" sz="1800" dirty="0" smtClean="0"/>
              <a:t>Edellytyksiä arvioitaessa on huomioitava purkukynnys: yksityisen oikeuden loukkauksen ja julkisen edun vaatimusten punnitseminen</a:t>
            </a:r>
          </a:p>
          <a:p>
            <a:pPr lvl="1"/>
            <a:r>
              <a:rPr lang="fi-FI" sz="1800" dirty="0" err="1" smtClean="0"/>
              <a:t>Lainvoim</a:t>
            </a:r>
            <a:r>
              <a:rPr lang="fi-FI" sz="1800" dirty="0" smtClean="0"/>
              <a:t>. päätös purettavissa vain jos päätös loukkaa yksityistä oikeutta tai jos julkinen etu  vaatii purkamista</a:t>
            </a:r>
          </a:p>
          <a:p>
            <a:endParaRPr lang="fi-FI" sz="1800" dirty="0" smtClean="0"/>
          </a:p>
          <a:p>
            <a:r>
              <a:rPr lang="fi-FI" sz="1800" dirty="0" smtClean="0"/>
              <a:t>Virheen olennaisuus ja konkreettiset vaikutukset ovat keskeisiä perusteita arvioitaessa </a:t>
            </a:r>
            <a:r>
              <a:rPr lang="fi-FI" sz="1800" dirty="0" err="1" smtClean="0"/>
              <a:t>menett.virhettä</a:t>
            </a:r>
            <a:r>
              <a:rPr lang="fi-FI" sz="1800" dirty="0" smtClean="0"/>
              <a:t>! </a:t>
            </a:r>
          </a:p>
          <a:p>
            <a:r>
              <a:rPr lang="fi-FI" sz="1800" dirty="0" smtClean="0"/>
              <a:t>Myös EU-oikeuden väärä </a:t>
            </a:r>
            <a:r>
              <a:rPr lang="fi-FI" sz="1800" dirty="0" err="1" smtClean="0"/>
              <a:t>sovelt</a:t>
            </a:r>
            <a:r>
              <a:rPr lang="fi-FI" sz="1800" dirty="0" smtClean="0"/>
              <a:t>.</a:t>
            </a:r>
          </a:p>
          <a:p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43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3981256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1050 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Autofit/>
          </a:bodyPr>
          <a:lstStyle/>
          <a:p>
            <a:r>
              <a:rPr lang="fi-FI" sz="2000" dirty="0" smtClean="0"/>
              <a:t>PÄÄTÖKSEN POISTAMINEN: lainvoimainen päätös voidaan poistaa kantelun johdosta (HLL 59) </a:t>
            </a:r>
          </a:p>
          <a:p>
            <a:r>
              <a:rPr lang="fi-FI" sz="2000" dirty="0" smtClean="0"/>
              <a:t>Erotettava hallintokantelusta joka tehdään </a:t>
            </a:r>
            <a:r>
              <a:rPr lang="fi-FI" sz="2000" dirty="0" err="1" smtClean="0"/>
              <a:t>valvontavirom:lle</a:t>
            </a:r>
            <a:r>
              <a:rPr lang="fi-FI" sz="2000" dirty="0" smtClean="0"/>
              <a:t>!</a:t>
            </a:r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000" dirty="0" smtClean="0"/>
              <a:t>Kanteluperusteet suppeat!!</a:t>
            </a:r>
          </a:p>
          <a:p>
            <a:r>
              <a:rPr lang="fi-FI" sz="2000" dirty="0" smtClean="0"/>
              <a:t>6 kk määräaika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lasketaan tiedonsaannista (kuulemisvirhe) tai lainvoimasta 	(menettelyvirhe)</a:t>
            </a:r>
          </a:p>
          <a:p>
            <a:pPr marL="0" indent="0">
              <a:buNone/>
            </a:pPr>
            <a:r>
              <a:rPr lang="fi-FI" sz="2000" dirty="0"/>
              <a:t>	</a:t>
            </a:r>
            <a:r>
              <a:rPr lang="fi-FI" sz="2000" dirty="0" smtClean="0"/>
              <a:t>- epäselvä päätös: ei määräaikaa</a:t>
            </a:r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000" dirty="0" smtClean="0"/>
              <a:t>Kantelu + päätöksen poistaminen ensisijaisia, mutta harvinaisia</a:t>
            </a:r>
          </a:p>
          <a:p>
            <a:pPr marL="0" indent="0">
              <a:buNone/>
            </a:pPr>
            <a:endParaRPr lang="fi-FI" sz="2000" dirty="0" smtClean="0"/>
          </a:p>
          <a:p>
            <a:r>
              <a:rPr lang="fi-FI" sz="2000" dirty="0" smtClean="0"/>
              <a:t>Kanteluperusteet: olennainen menettelyvirhe käsittelyssä, päätöksen epäselvyys tai puutteellisuus</a:t>
            </a:r>
          </a:p>
          <a:p>
            <a:r>
              <a:rPr lang="fi-FI" sz="2000" dirty="0" smtClean="0"/>
              <a:t>Kantelu </a:t>
            </a:r>
            <a:r>
              <a:rPr lang="fi-FI" sz="2000" dirty="0" err="1" smtClean="0"/>
              <a:t>HaO:lle</a:t>
            </a:r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44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8083999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1053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dirty="0" smtClean="0"/>
              <a:t>MENETETYN MÄÄRÄAJANPALAUTTAMINEN</a:t>
            </a:r>
          </a:p>
          <a:p>
            <a:r>
              <a:rPr lang="fi-FI" sz="2000" dirty="0" smtClean="0"/>
              <a:t>Merkitsee uuden määräajan myöntämistä</a:t>
            </a:r>
          </a:p>
          <a:p>
            <a:r>
              <a:rPr lang="fi-FI" sz="2000" dirty="0" smtClean="0"/>
              <a:t>Edellytyksenä että laillinen este tai muu erittäin painava syy on estänyt määräajan noudattamisen (HLL 61 §)</a:t>
            </a:r>
          </a:p>
          <a:p>
            <a:endParaRPr lang="fi-FI" sz="2000" dirty="0" smtClean="0"/>
          </a:p>
          <a:p>
            <a:r>
              <a:rPr lang="fi-FI" sz="2000" dirty="0" smtClean="0"/>
              <a:t>Laillinen este on sillä joka sairauden tai yleisen liikenteen keskeytyksen vuoksi tai näihin </a:t>
            </a:r>
            <a:r>
              <a:rPr lang="fi-FI" sz="2000" dirty="0" err="1" smtClean="0"/>
              <a:t>rinnast</a:t>
            </a:r>
            <a:r>
              <a:rPr lang="fi-FI" sz="2000" dirty="0" smtClean="0"/>
              <a:t>. Syyn vuoksi ei voi noudattaa määräaikaa (OK 12:28 §)</a:t>
            </a:r>
          </a:p>
          <a:p>
            <a:r>
              <a:rPr lang="fi-FI" sz="2000" dirty="0" smtClean="0"/>
              <a:t>Muu </a:t>
            </a:r>
            <a:r>
              <a:rPr lang="fi-FI" sz="2000" dirty="0" err="1" smtClean="0"/>
              <a:t>eritt.painava</a:t>
            </a:r>
            <a:r>
              <a:rPr lang="fi-FI" sz="2000" dirty="0" smtClean="0"/>
              <a:t> syy: </a:t>
            </a:r>
            <a:r>
              <a:rPr lang="fi-FI" sz="2000" dirty="0" err="1" smtClean="0"/>
              <a:t>esim</a:t>
            </a:r>
            <a:r>
              <a:rPr lang="fi-FI" sz="2000" dirty="0" smtClean="0"/>
              <a:t> viranomaisen viivyttely, ym.</a:t>
            </a:r>
          </a:p>
          <a:p>
            <a:r>
              <a:rPr lang="fi-FI" sz="2000" dirty="0" smtClean="0"/>
              <a:t>Palauttamisen kohteena voi olla </a:t>
            </a:r>
            <a:r>
              <a:rPr lang="fi-FI" sz="2000" smtClean="0"/>
              <a:t>lakisääteinen määräaika</a:t>
            </a:r>
            <a:r>
              <a:rPr lang="fi-FI" sz="2000" dirty="0" smtClean="0"/>
              <a:t>, joka koskee muutoksenhakua, menettelytoimen tekemistä tai rahasuorituksen hakemista </a:t>
            </a:r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45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55148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1053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dirty="0" smtClean="0"/>
              <a:t>PERUSTEVALITUS: erityinen valituslaji jonka kohteena on julkinen saatava 	(verot, julkiset maksut, suoraan </a:t>
            </a:r>
            <a:r>
              <a:rPr lang="fi-FI" sz="2000" dirty="0" err="1" smtClean="0"/>
              <a:t>uo</a:t>
            </a:r>
            <a:r>
              <a:rPr lang="fi-FI" sz="2000" dirty="0" smtClean="0"/>
              <a:t> –kelpoiset julkiset saatava)</a:t>
            </a:r>
          </a:p>
          <a:p>
            <a:r>
              <a:rPr lang="fi-FI" sz="2000" dirty="0" smtClean="0"/>
              <a:t>Valitusperuste: vero tai maksu määrätty tai maksuunpantu virheellisesti</a:t>
            </a:r>
          </a:p>
          <a:p>
            <a:r>
              <a:rPr lang="fi-FI" sz="2000" dirty="0" smtClean="0"/>
              <a:t>L verojen ja maksujen täytäntöönpanosta</a:t>
            </a:r>
          </a:p>
          <a:p>
            <a:r>
              <a:rPr lang="fi-FI" sz="2000" dirty="0" smtClean="0"/>
              <a:t>Voidaan tehdä vaikka ei ole annettu varsinaista valituskelpoista päätöstä</a:t>
            </a:r>
          </a:p>
          <a:p>
            <a:r>
              <a:rPr lang="fi-FI" sz="2000" dirty="0" smtClean="0"/>
              <a:t>Täydentää normaalivalitusta koska valitusaika pidempi! </a:t>
            </a:r>
          </a:p>
          <a:p>
            <a:r>
              <a:rPr lang="fi-FI" sz="2000" dirty="0" smtClean="0"/>
              <a:t>5 v kuluessa sitä seuranneen vuoden alusta lukien jona saaminen on määrätty tai maksuunpantu</a:t>
            </a:r>
          </a:p>
          <a:p>
            <a:pPr marL="0" indent="0">
              <a:buNone/>
            </a:pPr>
            <a:endParaRPr lang="fi-FI" sz="2000" dirty="0" smtClean="0"/>
          </a:p>
          <a:p>
            <a:pPr marL="0" indent="0">
              <a:buNone/>
            </a:pPr>
            <a:r>
              <a:rPr lang="fi-FI" sz="2000" dirty="0" smtClean="0"/>
              <a:t>ALISTUS: </a:t>
            </a:r>
            <a:r>
              <a:rPr lang="fi-FI" sz="2000" dirty="0" err="1" smtClean="0"/>
              <a:t>HaO</a:t>
            </a:r>
            <a:r>
              <a:rPr lang="fi-FI" sz="2000" dirty="0" smtClean="0"/>
              <a:t> tutkii </a:t>
            </a:r>
            <a:r>
              <a:rPr lang="fi-FI" sz="2000" dirty="0" err="1" smtClean="0"/>
              <a:t>hlökohtaisen</a:t>
            </a:r>
            <a:r>
              <a:rPr lang="fi-FI" sz="2000" dirty="0" smtClean="0"/>
              <a:t> vapauden rajoittamista tai menettämistä koskevan toimenpiteen laillisuuden </a:t>
            </a:r>
          </a:p>
          <a:p>
            <a:pPr marL="0" indent="0">
              <a:buNone/>
            </a:pPr>
            <a:r>
              <a:rPr lang="fi-FI" sz="2000" dirty="0" smtClean="0"/>
              <a:t>- </a:t>
            </a:r>
            <a:r>
              <a:rPr lang="fi-FI" sz="2000" dirty="0" err="1" smtClean="0"/>
              <a:t>PeL</a:t>
            </a:r>
            <a:r>
              <a:rPr lang="fi-FI" sz="2000" dirty="0" smtClean="0"/>
              <a:t> 7 § 3 </a:t>
            </a:r>
            <a:r>
              <a:rPr lang="fi-FI" sz="2000" dirty="0" err="1" smtClean="0"/>
              <a:t>mom</a:t>
            </a:r>
            <a:r>
              <a:rPr lang="fi-FI" sz="2000" dirty="0" smtClean="0"/>
              <a:t> edellyttää</a:t>
            </a:r>
          </a:p>
          <a:p>
            <a:pPr marL="0" indent="0">
              <a:buNone/>
            </a:pPr>
            <a:r>
              <a:rPr lang="fi-FI" sz="2000" dirty="0" smtClean="0"/>
              <a:t>- </a:t>
            </a:r>
            <a:r>
              <a:rPr lang="fi-FI" sz="2000" dirty="0" err="1" smtClean="0"/>
              <a:t>Hao:een</a:t>
            </a:r>
            <a:r>
              <a:rPr lang="fi-FI" sz="2000" smtClean="0"/>
              <a:t> vireille, joko </a:t>
            </a:r>
            <a:r>
              <a:rPr lang="fi-FI" sz="2000" dirty="0" smtClean="0"/>
              <a:t>hallintoprosessin vireillepanomuotona tai </a:t>
            </a:r>
            <a:r>
              <a:rPr lang="fi-FI" sz="2000" smtClean="0"/>
              <a:t>hallinnon sisäisenä valvontakeinona</a:t>
            </a:r>
            <a:endParaRPr lang="fi-FI" sz="2000" dirty="0" smtClean="0"/>
          </a:p>
          <a:p>
            <a:endParaRPr lang="fi-FI" sz="20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46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1842969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9980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fi-FI" sz="1600" dirty="0" smtClean="0"/>
              <a:t>Mäenpää</a:t>
            </a:r>
            <a:endParaRPr lang="fi-FI" sz="1600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fi-FI" sz="2400" dirty="0" smtClean="0"/>
              <a:t>Valtiovallan käyttäminen jakaantuu kolmeen perusfunktioon:</a:t>
            </a:r>
          </a:p>
          <a:p>
            <a:pPr marL="457200" indent="-457200">
              <a:buAutoNum type="arabicPeriod"/>
            </a:pPr>
            <a:r>
              <a:rPr lang="fi-FI" sz="2400" dirty="0" smtClean="0"/>
              <a:t>lainsäädäntö- </a:t>
            </a:r>
          </a:p>
          <a:p>
            <a:pPr marL="457200" indent="-457200">
              <a:buAutoNum type="arabicPeriod"/>
            </a:pPr>
            <a:r>
              <a:rPr lang="fi-FI" sz="2400" dirty="0" smtClean="0"/>
              <a:t>Toimeenpano- ja</a:t>
            </a:r>
          </a:p>
          <a:p>
            <a:pPr marL="457200" indent="-457200">
              <a:buAutoNum type="arabicPeriod"/>
            </a:pPr>
            <a:r>
              <a:rPr lang="fi-FI" sz="2400" dirty="0" smtClean="0"/>
              <a:t>Tuomiovallan </a:t>
            </a:r>
          </a:p>
          <a:p>
            <a:pPr marL="0" indent="0">
              <a:buNone/>
            </a:pPr>
            <a:r>
              <a:rPr lang="fi-FI" sz="2400" dirty="0"/>
              <a:t>k</a:t>
            </a:r>
            <a:r>
              <a:rPr lang="fi-FI" sz="2400" dirty="0" smtClean="0"/>
              <a:t>äyttämiseen</a:t>
            </a:r>
          </a:p>
          <a:p>
            <a:pPr marL="0" indent="0">
              <a:buNone/>
            </a:pPr>
            <a:endParaRPr lang="fi-FI" sz="2400" dirty="0" smtClean="0"/>
          </a:p>
          <a:p>
            <a:pPr marL="0" indent="0">
              <a:buNone/>
            </a:pPr>
            <a:r>
              <a:rPr lang="fi-FI" sz="2400" dirty="0" err="1" smtClean="0"/>
              <a:t>PeL</a:t>
            </a:r>
            <a:r>
              <a:rPr lang="fi-FI" sz="2400" dirty="0" smtClean="0"/>
              <a:t> 3 §:</a:t>
            </a:r>
            <a:endParaRPr lang="fi-FI" sz="2400" dirty="0"/>
          </a:p>
          <a:p>
            <a:pPr marL="457200" indent="-457200">
              <a:buAutoNum type="arabicPeriod"/>
            </a:pPr>
            <a:r>
              <a:rPr lang="fi-FI" sz="2400" dirty="0" smtClean="0"/>
              <a:t>Lainsäädäntövaltaa käyttää eduskunta</a:t>
            </a:r>
          </a:p>
          <a:p>
            <a:pPr marL="457200" indent="-457200">
              <a:buAutoNum type="arabicPeriod"/>
            </a:pPr>
            <a:r>
              <a:rPr lang="fi-FI" sz="2400" dirty="0" smtClean="0"/>
              <a:t>Hallitusvaltaa käyttää tasavallan presidentti ja VN</a:t>
            </a:r>
          </a:p>
          <a:p>
            <a:pPr marL="457200" indent="-457200">
              <a:buAutoNum type="arabicPeriod"/>
            </a:pPr>
            <a:r>
              <a:rPr lang="fi-FI" sz="2400" dirty="0" smtClean="0"/>
              <a:t>Tuomiovaltaa käyttävät riippumattomat </a:t>
            </a:r>
            <a:r>
              <a:rPr lang="fi-FI" sz="2400" dirty="0" err="1" smtClean="0"/>
              <a:t>TI:t</a:t>
            </a:r>
            <a:endParaRPr lang="fi-FI" sz="2400" dirty="0" smtClean="0"/>
          </a:p>
          <a:p>
            <a:pPr marL="457200" indent="-457200">
              <a:buAutoNum type="arabicPeriod"/>
            </a:pPr>
            <a:endParaRPr lang="fi-FI" sz="2400" dirty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169400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78</a:t>
            </a:r>
            <a:endParaRPr lang="fi-FI" sz="2000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r>
              <a:rPr lang="fi-FI" sz="2400" dirty="0" smtClean="0"/>
              <a:t>LAINALAISUUSP.A = edellyttää, että toimeenpano- ja tuomivallankäyttö perustuttava lakiin</a:t>
            </a:r>
          </a:p>
          <a:p>
            <a:endParaRPr lang="fi-FI" sz="2400" dirty="0"/>
          </a:p>
          <a:p>
            <a:r>
              <a:rPr lang="fi-FI" sz="2400" dirty="0" smtClean="0"/>
              <a:t>OIKEUSTURVA PERUSOIKEUTENA </a:t>
            </a:r>
            <a:r>
              <a:rPr lang="fi-FI" sz="2400" dirty="0" err="1" smtClean="0"/>
              <a:t>PeL</a:t>
            </a:r>
            <a:r>
              <a:rPr lang="fi-FI" sz="2400" dirty="0" smtClean="0"/>
              <a:t> 21 § = edellyttää mahdollisuutta saattaa viranomaistoiminnan laillisuus </a:t>
            </a:r>
            <a:r>
              <a:rPr lang="fi-FI" sz="2400" dirty="0" err="1" smtClean="0"/>
              <a:t>TI:n</a:t>
            </a:r>
            <a:r>
              <a:rPr lang="fi-FI" sz="2400" dirty="0" smtClean="0"/>
              <a:t> arvioitavaksi</a:t>
            </a:r>
          </a:p>
          <a:p>
            <a:endParaRPr lang="fi-FI" sz="2400" dirty="0"/>
          </a:p>
          <a:p>
            <a:r>
              <a:rPr lang="fi-FI" sz="2400" dirty="0" smtClean="0"/>
              <a:t>Hallintotoiminnan laadulliset kriteerit, joilla </a:t>
            </a:r>
            <a:r>
              <a:rPr lang="fi-FI" sz="2400" dirty="0" err="1" smtClean="0"/>
              <a:t>PeL</a:t>
            </a:r>
            <a:r>
              <a:rPr lang="fi-FI" sz="2400" dirty="0" smtClean="0"/>
              <a:t> määrittelee toimeenpanovallan käyttöä:</a:t>
            </a:r>
          </a:p>
          <a:p>
            <a:pPr>
              <a:buFontTx/>
              <a:buChar char="-"/>
            </a:pPr>
            <a:r>
              <a:rPr lang="fi-FI" sz="2400" dirty="0" smtClean="0"/>
              <a:t>oikeusturva, tuomioistuinvalvonta, hyvä hallinto (</a:t>
            </a:r>
            <a:r>
              <a:rPr lang="fi-FI" sz="2400" dirty="0" err="1" smtClean="0"/>
              <a:t>PeL</a:t>
            </a:r>
            <a:r>
              <a:rPr lang="fi-FI" sz="2400" dirty="0" smtClean="0"/>
              <a:t> 21 §) </a:t>
            </a:r>
          </a:p>
          <a:p>
            <a:pPr>
              <a:buFontTx/>
              <a:buChar char="-"/>
            </a:pPr>
            <a:r>
              <a:rPr lang="fi-FI" sz="2400" dirty="0" err="1" smtClean="0"/>
              <a:t>Viranom.toiminnan</a:t>
            </a:r>
            <a:r>
              <a:rPr lang="fi-FI" sz="2400" dirty="0" smtClean="0"/>
              <a:t> julkisuus (PL 12.2 §) </a:t>
            </a:r>
          </a:p>
          <a:p>
            <a:pPr>
              <a:buFontTx/>
              <a:buChar char="-"/>
            </a:pPr>
            <a:r>
              <a:rPr lang="fi-FI" sz="2400" dirty="0" smtClean="0"/>
              <a:t>Osallistuminen ja vaikuttaminen (</a:t>
            </a:r>
            <a:r>
              <a:rPr lang="fi-FI" sz="2400" dirty="0" err="1" smtClean="0"/>
              <a:t>PeL</a:t>
            </a:r>
            <a:r>
              <a:rPr lang="fi-FI" sz="2400" dirty="0" smtClean="0"/>
              <a:t> 2,2 §, 14 §, 20 §) , virkavastuu (</a:t>
            </a:r>
            <a:r>
              <a:rPr lang="fi-FI" sz="2400" dirty="0" err="1" smtClean="0"/>
              <a:t>PeL</a:t>
            </a:r>
            <a:r>
              <a:rPr lang="fi-FI" sz="2400" dirty="0" smtClean="0"/>
              <a:t> 118 §)</a:t>
            </a:r>
            <a:endParaRPr lang="fi-FI" sz="2400" dirty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3802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80</a:t>
            </a:r>
            <a:br>
              <a:rPr lang="fi-FI" sz="2000" dirty="0" smtClean="0"/>
            </a:br>
            <a:r>
              <a:rPr lang="fi-FI" sz="2000" dirty="0" smtClean="0"/>
              <a:t>PERUS- JA VAPAUSOIKEUDET HALLINTOTOIMINNASSA</a:t>
            </a:r>
            <a:endParaRPr lang="fi-FI" sz="2000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fi-FI" sz="2400" dirty="0" smtClean="0"/>
              <a:t>Vapausoikeudet = perusoikeuksia joilla suojataan yksilöä suhteessa julkiseen valtaan ja hallintoon</a:t>
            </a:r>
          </a:p>
          <a:p>
            <a:r>
              <a:rPr lang="fi-FI" sz="2400" dirty="0" smtClean="0"/>
              <a:t>Oikeus elämään ja </a:t>
            </a:r>
            <a:r>
              <a:rPr lang="fi-FI" sz="2400" dirty="0" err="1" smtClean="0"/>
              <a:t>hlökohtaiseen</a:t>
            </a:r>
            <a:r>
              <a:rPr lang="fi-FI" sz="2400" dirty="0" smtClean="0"/>
              <a:t> vapauteen, koskemattomuuteen, </a:t>
            </a:r>
            <a:r>
              <a:rPr lang="fi-FI" sz="2400" dirty="0"/>
              <a:t>t</a:t>
            </a:r>
            <a:r>
              <a:rPr lang="fi-FI" sz="2400" dirty="0" smtClean="0"/>
              <a:t>urvallisuuteen (</a:t>
            </a:r>
            <a:r>
              <a:rPr lang="fi-FI" sz="2400" dirty="0" err="1" smtClean="0"/>
              <a:t>PeL</a:t>
            </a:r>
            <a:r>
              <a:rPr lang="fi-FI" sz="2400" dirty="0" smtClean="0"/>
              <a:t> 7§)</a:t>
            </a:r>
          </a:p>
          <a:p>
            <a:r>
              <a:rPr lang="fi-FI" sz="2400" dirty="0" smtClean="0"/>
              <a:t>Yksityiselämän suoja</a:t>
            </a:r>
          </a:p>
          <a:p>
            <a:r>
              <a:rPr lang="fi-FI" sz="2400" dirty="0" smtClean="0"/>
              <a:t>Sananvapaus, omaisuuden suoja, elinkeinon vapaus ja ammatinharjoittamisen vapaus</a:t>
            </a:r>
          </a:p>
          <a:p>
            <a:r>
              <a:rPr lang="fi-FI" sz="2400" dirty="0" smtClean="0"/>
              <a:t>Osallistumis- ja vaikuttamisoikeudet (</a:t>
            </a:r>
            <a:r>
              <a:rPr lang="fi-FI" sz="2400" dirty="0" err="1" smtClean="0"/>
              <a:t>PeL</a:t>
            </a:r>
            <a:r>
              <a:rPr lang="fi-FI" sz="2400" dirty="0" smtClean="0"/>
              <a:t> 14 §, 20 §)</a:t>
            </a:r>
          </a:p>
          <a:p>
            <a:r>
              <a:rPr lang="fi-FI" sz="2400" dirty="0" smtClean="0"/>
              <a:t>Kielelliset oikeudet </a:t>
            </a:r>
          </a:p>
          <a:p>
            <a:r>
              <a:rPr lang="fi-FI" sz="2400" dirty="0" smtClean="0"/>
              <a:t>Vastuu ympäristöstä</a:t>
            </a:r>
          </a:p>
          <a:p>
            <a:r>
              <a:rPr lang="fi-FI" sz="2400" dirty="0" smtClean="0"/>
              <a:t>Yhdenvertaisuus (</a:t>
            </a:r>
            <a:r>
              <a:rPr lang="fi-FI" sz="2400" dirty="0" err="1" smtClean="0"/>
              <a:t>PeL</a:t>
            </a:r>
            <a:r>
              <a:rPr lang="fi-FI" sz="2400" dirty="0" smtClean="0"/>
              <a:t> 6§) !!</a:t>
            </a:r>
          </a:p>
          <a:p>
            <a:r>
              <a:rPr lang="fi-FI" sz="2400" dirty="0" smtClean="0"/>
              <a:t>Vastuu virkatoimista, kunnallinen itsehallinto</a:t>
            </a:r>
            <a:endParaRPr lang="fi-FI" sz="2400" dirty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0339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1800" dirty="0" smtClean="0"/>
              <a:t>Mäenpää s. 84</a:t>
            </a:r>
            <a:endParaRPr lang="fi-FI" sz="1800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fi-FI" sz="1800" dirty="0" smtClean="0"/>
              <a:t>Perusoikeuksilla etusija, ei saa soveltaa ristiriidassa olevaa säännöstä</a:t>
            </a:r>
          </a:p>
          <a:p>
            <a:r>
              <a:rPr lang="fi-FI" sz="1800" dirty="0" smtClean="0"/>
              <a:t>Valittava parhaiten perusoikeuden toteutumista edistävä säännös</a:t>
            </a:r>
          </a:p>
          <a:p>
            <a:r>
              <a:rPr lang="fi-FI" sz="1800" dirty="0" smtClean="0"/>
              <a:t>PERUSOIKEUKSIEN RAJOITUKSET:</a:t>
            </a:r>
          </a:p>
          <a:p>
            <a:pPr marL="0" indent="0">
              <a:buNone/>
            </a:pPr>
            <a:r>
              <a:rPr lang="fi-FI" sz="1800" dirty="0" smtClean="0"/>
              <a:t>	- Vain täsmälliset ja tarkkarajaiset lailla määritellyt rajoitukset mahdollisia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rajoitusten perustuttava lakiin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rajoitusperusteiden oltava hyväksyttäviä ja rajoittamisen oltava painavan 	yhteiskunnallisen tarpeen vaatima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tavallisella lailla ei voi säätää perusoikeuden ytimeen ulottuvaa rajoitusta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rajoitusten oltava suhteellisuusvaatimusten mukaisia </a:t>
            </a:r>
          </a:p>
          <a:p>
            <a:pPr marL="0" indent="0">
              <a:buNone/>
            </a:pPr>
            <a:r>
              <a:rPr lang="fi-FI" sz="1800" dirty="0"/>
              <a:t>	</a:t>
            </a:r>
            <a:r>
              <a:rPr lang="fi-FI" sz="1800" dirty="0" smtClean="0"/>
              <a:t>- huolehdittava menettelyvaatimuksista ja huolehdittava 	oikeusturvajärjestelyistä</a:t>
            </a:r>
          </a:p>
          <a:p>
            <a:pPr marL="0" indent="0">
              <a:buNone/>
            </a:pPr>
            <a:r>
              <a:rPr lang="fi-FI" sz="1800" dirty="0" smtClean="0"/>
              <a:t>	- ei saa olla ristiriidassa Suomen </a:t>
            </a:r>
            <a:r>
              <a:rPr lang="fi-FI" sz="1800" dirty="0" err="1" smtClean="0"/>
              <a:t>KV-ihmisoikeusvelvoitteiden</a:t>
            </a:r>
            <a:r>
              <a:rPr lang="fi-FI" sz="1800" dirty="0" smtClean="0"/>
              <a:t> kanssa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EU-perusoikeuskirja sitoo jäsenmaita</a:t>
            </a:r>
          </a:p>
          <a:p>
            <a:pPr>
              <a:buFont typeface="Arial" charset="0"/>
              <a:buChar char="•"/>
            </a:pPr>
            <a:endParaRPr lang="fi-FI" sz="1800" dirty="0" smtClean="0"/>
          </a:p>
          <a:p>
            <a:endParaRPr lang="fi-FI" sz="1800" dirty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5206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2000" dirty="0" smtClean="0"/>
              <a:t>Mäenpää s. 86   OIKEUS HYVÄÄN HALLINTOON</a:t>
            </a:r>
            <a:endParaRPr lang="fi-FI" sz="2000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fi-FI" sz="2000" dirty="0" err="1" smtClean="0"/>
              <a:t>PeL</a:t>
            </a:r>
            <a:r>
              <a:rPr lang="fi-FI" sz="2000" dirty="0" smtClean="0"/>
              <a:t> 21 §: oikeusturva</a:t>
            </a:r>
          </a:p>
          <a:p>
            <a:r>
              <a:rPr lang="fi-FI" sz="2000" dirty="0" smtClean="0"/>
              <a:t>Lisäksi </a:t>
            </a:r>
            <a:r>
              <a:rPr lang="fi-FI" sz="2000" dirty="0" err="1" smtClean="0"/>
              <a:t>julksiuusp.a</a:t>
            </a:r>
            <a:r>
              <a:rPr lang="fi-FI" sz="2000" dirty="0" smtClean="0"/>
              <a:t>, osallistumis- ja vaikuttamismahdollisuus, perusoikeuksien turvaamisvelvoite, virkavastuu, asiakirjojen julkisuus, </a:t>
            </a:r>
          </a:p>
          <a:p>
            <a:r>
              <a:rPr lang="fi-FI" sz="2000" dirty="0" smtClean="0"/>
              <a:t>Oikeusturvakeinot: </a:t>
            </a:r>
            <a:r>
              <a:rPr lang="fi-FI" sz="2000" dirty="0" err="1" smtClean="0"/>
              <a:t>oikaisuvaatimusmenett</a:t>
            </a:r>
            <a:r>
              <a:rPr lang="fi-FI" sz="2000" dirty="0" smtClean="0"/>
              <a:t>., päätöksen korjaaminen, </a:t>
            </a:r>
            <a:r>
              <a:rPr lang="fi-FI" sz="2000" dirty="0" err="1" smtClean="0"/>
              <a:t>HallLkäyttöL</a:t>
            </a:r>
            <a:endParaRPr lang="fi-FI" sz="2000" dirty="0" smtClean="0"/>
          </a:p>
          <a:p>
            <a:r>
              <a:rPr lang="fi-FI" sz="2000" dirty="0" smtClean="0"/>
              <a:t>Hyvään hallintoon kuuluu myös: </a:t>
            </a:r>
            <a:r>
              <a:rPr lang="fi-FI" sz="2000" dirty="0" err="1" smtClean="0"/>
              <a:t>palvelup.a</a:t>
            </a:r>
            <a:r>
              <a:rPr lang="fi-FI" sz="2000" dirty="0" smtClean="0"/>
              <a:t>, neuvonta, puolueettomuus, käsittelyn objektiivisuus, esteellisyyssäännökset</a:t>
            </a:r>
          </a:p>
          <a:p>
            <a:r>
              <a:rPr lang="fi-FI" sz="2000" dirty="0" smtClean="0"/>
              <a:t>EU:n perusoikeuskirjan 41 </a:t>
            </a:r>
            <a:r>
              <a:rPr lang="fi-FI" sz="2000" dirty="0" err="1" smtClean="0"/>
              <a:t>art</a:t>
            </a:r>
            <a:r>
              <a:rPr lang="fi-FI" sz="2000" dirty="0" smtClean="0"/>
              <a:t> sisältää jokaisen oikeuden hyvään hallintoon</a:t>
            </a:r>
          </a:p>
          <a:p>
            <a:endParaRPr lang="fi-FI" sz="2000" dirty="0"/>
          </a:p>
          <a:p>
            <a:r>
              <a:rPr lang="fi-FI" sz="2000" dirty="0" smtClean="0"/>
              <a:t>Julkishallinnon päämäärä on yhteisen edun toteuttaminen, erottaa yksityisestä toiminnasta</a:t>
            </a:r>
          </a:p>
          <a:p>
            <a:endParaRPr lang="fi-FI" sz="2000" dirty="0"/>
          </a:p>
          <a:p>
            <a:endParaRPr lang="fi-FI" sz="2000" dirty="0" smtClean="0"/>
          </a:p>
          <a:p>
            <a:endParaRPr lang="fi-FI" sz="2000" dirty="0"/>
          </a:p>
        </p:txBody>
      </p:sp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276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5924</TotalTime>
  <Words>2255</Words>
  <Application>Microsoft Office PowerPoint</Application>
  <PresentationFormat>Näytössä katseltava diaesitys (4:3)</PresentationFormat>
  <Paragraphs>531</Paragraphs>
  <Slides>47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47</vt:i4>
      </vt:variant>
    </vt:vector>
  </HeadingPairs>
  <TitlesOfParts>
    <vt:vector size="48" baseType="lpstr">
      <vt:lpstr>Office-teema</vt:lpstr>
      <vt:lpstr>HALLINTO-OIKEUS TIIVISTELMÄT</vt:lpstr>
      <vt:lpstr>Mäenpää s. 48</vt:lpstr>
      <vt:lpstr>Mäenpää s. 52  Hallinto-oikeustiede</vt:lpstr>
      <vt:lpstr>Mäenpää s. 77: JULKISHALLINNON VALTIOSÄÄNTÖISET PERUSTEET</vt:lpstr>
      <vt:lpstr>Mäenpää</vt:lpstr>
      <vt:lpstr>Mäenpää s. 78</vt:lpstr>
      <vt:lpstr>Mäenpää s. 80 PERUS- JA VAPAUSOIKEUDET HALLINTOTOIMINNASSA</vt:lpstr>
      <vt:lpstr>Mäenpää s. 84</vt:lpstr>
      <vt:lpstr>Mäenpää s. 86   OIKEUS HYVÄÄN HALLINTOON</vt:lpstr>
      <vt:lpstr>Mäenpää s. 89 JULKISHALLINTO JA TOIMEENPANOVALTA</vt:lpstr>
      <vt:lpstr>Mäenpää s. 96 JULKISEN VALLAN KÄYTTÄMINEN</vt:lpstr>
      <vt:lpstr>Mäenpää s. 98  VIRKAMIESHALLINTO</vt:lpstr>
      <vt:lpstr>Mäenpää s. 101 </vt:lpstr>
      <vt:lpstr>Mäenpää s. 106 OIKEUDELLISET PERUSTEET + OIKEUSLÄHTEET</vt:lpstr>
      <vt:lpstr>Mäenpää s. 106 OIKEUSLÄHTEET HALLINTOTOIMINNASSA</vt:lpstr>
      <vt:lpstr>Mäenpää s. 107</vt:lpstr>
      <vt:lpstr>Mäenpää s. 109  HALLINTOTOIMINNAN EUROOPPALAISET OIKEUSLÄHTEET</vt:lpstr>
      <vt:lpstr>Mäenpää s. 115</vt:lpstr>
      <vt:lpstr>PERUSTUSLAIN JA EU-OIKEUDEN ETUSIJA s. 118</vt:lpstr>
      <vt:lpstr>OIKEUSNORMIEN VÄLINEN SUHDE</vt:lpstr>
      <vt:lpstr>OIKEUSLÄHTEET</vt:lpstr>
      <vt:lpstr>HALLINTOTOIMINNAN ARVOT JA PERIAATTEET s. 135</vt:lpstr>
      <vt:lpstr>HALLINNON LAINALAISUUS JA LAKISIDONNAISUUS</vt:lpstr>
      <vt:lpstr>JULKISUUSPERIAATE s. 143</vt:lpstr>
      <vt:lpstr>HALLINNON OIKEUSPERIAATTEET:  </vt:lpstr>
      <vt:lpstr>s. 166</vt:lpstr>
      <vt:lpstr>JULKISHALLINNON TEHTÄVÄT JA TOIMINTA s. 173</vt:lpstr>
      <vt:lpstr>Mäenpää s. 541  HALLINTOPÄÄTÖKSENLAINVOIMA, OIKEUSVOIMA JA PÄTEVYYS</vt:lpstr>
      <vt:lpstr>Mäenpää s. 543</vt:lpstr>
      <vt:lpstr>Mäenpää s. 548</vt:lpstr>
      <vt:lpstr>Mäenpää s. 557  HALLINTOPÄÄTÖKSEN TÄYTÄNTÖÖNPANO JA HALLINTOPAKKO</vt:lpstr>
      <vt:lpstr>Mäenpää s. 591  JULKISUUS</vt:lpstr>
      <vt:lpstr>Mäenpää s. 600  JULKISUUS PERUSOIKEUTENA JA IHMISOIKEUTENA</vt:lpstr>
      <vt:lpstr>Mäenpää s. 841 VALITUS HALLINTOTUOMIOISTUIMEEN</vt:lpstr>
      <vt:lpstr>Mäenpää s. 888  VALITUKSEN TEKEMINEN</vt:lpstr>
      <vt:lpstr>Mäenpää s. 890 VALITUS</vt:lpstr>
      <vt:lpstr>Mäenpää s. 893  VALITUSPERUSTEET</vt:lpstr>
      <vt:lpstr>MÄENPÄÄ s. 895 </vt:lpstr>
      <vt:lpstr>Mäenpää s. 898 </vt:lpstr>
      <vt:lpstr>Mäenpää </vt:lpstr>
      <vt:lpstr>Mäenpää s. 1035  HALLINTORIITA, YLIMÄÄRÄINEN MUUTOKSENHAKU JA MUU HALLINTOLAINKÄYTTÖASIA</vt:lpstr>
      <vt:lpstr>Mäenpää s. 1043 YLIMÄÄRÄINEN MUUTOKSENHAKU</vt:lpstr>
      <vt:lpstr>Mäenpää s. 1046</vt:lpstr>
      <vt:lpstr>Mäenpää s. 1050 </vt:lpstr>
      <vt:lpstr>Mäenpää s. 1053</vt:lpstr>
      <vt:lpstr>Mäenpää 1053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HALLINTO-OIKEUS TIIVISTELMÄT</dc:title>
  <dc:creator>Sanna Luoma</dc:creator>
  <cp:lastModifiedBy>Sanna Luoma</cp:lastModifiedBy>
  <cp:revision>81</cp:revision>
  <dcterms:created xsi:type="dcterms:W3CDTF">2015-08-10T10:21:54Z</dcterms:created>
  <dcterms:modified xsi:type="dcterms:W3CDTF">2016-10-28T07:39:23Z</dcterms:modified>
</cp:coreProperties>
</file>