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293" y="67"/>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46e9af472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46e9af472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46e9af4724_0_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46e9af4724_0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46e9af4724_0_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46e9af4724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46e9af4724_0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46e9af4724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46e9af4724_0_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46e9af4724_0_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46e9af4724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46e9af4724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46e9af4724_0_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46e9af4724_0_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46e9af4724_0_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46e9af4724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i"/>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i"/>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i"/>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i"/>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i"/>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i"/>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i"/>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i"/>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fi"/>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8" y="659725"/>
            <a:ext cx="8520600" cy="2052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fi" sz="3600"/>
              <a:t>Hyvä tiedonhallintatapa ja sen asettamat keskeiset velvoitteet viranomaiselle. JulkL18§</a:t>
            </a:r>
            <a:endParaRPr sz="3600"/>
          </a:p>
        </p:txBody>
      </p:sp>
      <p:sp>
        <p:nvSpPr>
          <p:cNvPr id="55" name="Google Shape;55;p13"/>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1" name="Google Shape;61;p1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i">
                <a:solidFill>
                  <a:srgbClr val="444444"/>
                </a:solidFill>
                <a:highlight>
                  <a:srgbClr val="FFFFFF"/>
                </a:highlight>
              </a:rPr>
              <a:t>JulkL18§: “Viranomaisen tulee hyvän tiedonhallintatavan luomiseksi ja toteuttamiseksi huolehtia asiakirjojen ja tietojärjestelmien sekä niihin sisältyvien tietojen asianmukaisesta saatavuudesta, käytettävyydestä ja suojaamisesta sekä eheydestä ja muusta tietojen laatuun vaikuttavista tekijöistä”</a:t>
            </a:r>
            <a:endParaRPr>
              <a:solidFill>
                <a:srgbClr val="444444"/>
              </a:solidFill>
              <a:highlight>
                <a:srgbClr val="FFFFFF"/>
              </a:highlight>
            </a:endParaRPr>
          </a:p>
          <a:p>
            <a:pPr marL="0" lvl="0" indent="0" algn="l" rtl="0">
              <a:spcBef>
                <a:spcPts val="1600"/>
              </a:spcBef>
              <a:spcAft>
                <a:spcPts val="0"/>
              </a:spcAft>
              <a:buNone/>
            </a:pPr>
            <a:r>
              <a:rPr lang="fi">
                <a:solidFill>
                  <a:srgbClr val="444444"/>
                </a:solidFill>
                <a:highlight>
                  <a:srgbClr val="FFFFFF"/>
                </a:highlight>
              </a:rPr>
              <a:t>Hyvän tiedonhallintatavan keskeiset vaatimukset:</a:t>
            </a:r>
            <a:endParaRPr>
              <a:solidFill>
                <a:srgbClr val="444444"/>
              </a:solidFill>
              <a:highlight>
                <a:srgbClr val="FFFFFF"/>
              </a:highlight>
            </a:endParaRPr>
          </a:p>
          <a:p>
            <a:pPr marL="457200" lvl="0" indent="-342900" algn="l" rtl="0">
              <a:spcBef>
                <a:spcPts val="1600"/>
              </a:spcBef>
              <a:spcAft>
                <a:spcPts val="0"/>
              </a:spcAft>
              <a:buClr>
                <a:srgbClr val="444444"/>
              </a:buClr>
              <a:buSzPts val="1800"/>
              <a:buChar char="-"/>
            </a:pPr>
            <a:r>
              <a:rPr lang="fi">
                <a:solidFill>
                  <a:srgbClr val="444444"/>
                </a:solidFill>
                <a:highlight>
                  <a:srgbClr val="FFFFFF"/>
                </a:highlight>
              </a:rPr>
              <a:t>Tiedon saatavuus</a:t>
            </a:r>
            <a:endParaRPr>
              <a:solidFill>
                <a:srgbClr val="444444"/>
              </a:solidFill>
              <a:highlight>
                <a:srgbClr val="FFFFFF"/>
              </a:highlight>
            </a:endParaRPr>
          </a:p>
          <a:p>
            <a:pPr marL="457200" lvl="0" indent="-342900" algn="l" rtl="0">
              <a:spcBef>
                <a:spcPts val="0"/>
              </a:spcBef>
              <a:spcAft>
                <a:spcPts val="0"/>
              </a:spcAft>
              <a:buClr>
                <a:srgbClr val="444444"/>
              </a:buClr>
              <a:buSzPts val="1800"/>
              <a:buChar char="-"/>
            </a:pPr>
            <a:r>
              <a:rPr lang="fi">
                <a:solidFill>
                  <a:srgbClr val="444444"/>
                </a:solidFill>
                <a:highlight>
                  <a:srgbClr val="FFFFFF"/>
                </a:highlight>
              </a:rPr>
              <a:t>Tiedon käytettävyys</a:t>
            </a:r>
            <a:endParaRPr>
              <a:solidFill>
                <a:srgbClr val="444444"/>
              </a:solidFill>
              <a:highlight>
                <a:srgbClr val="FFFFFF"/>
              </a:highlight>
            </a:endParaRPr>
          </a:p>
          <a:p>
            <a:pPr marL="457200" lvl="0" indent="-342900" algn="l" rtl="0">
              <a:spcBef>
                <a:spcPts val="0"/>
              </a:spcBef>
              <a:spcAft>
                <a:spcPts val="0"/>
              </a:spcAft>
              <a:buClr>
                <a:srgbClr val="444444"/>
              </a:buClr>
              <a:buSzPts val="1800"/>
              <a:buChar char="-"/>
            </a:pPr>
            <a:r>
              <a:rPr lang="fi">
                <a:solidFill>
                  <a:srgbClr val="444444"/>
                </a:solidFill>
                <a:highlight>
                  <a:srgbClr val="FFFFFF"/>
                </a:highlight>
              </a:rPr>
              <a:t>Tiedon eheys</a:t>
            </a:r>
            <a:endParaRPr>
              <a:solidFill>
                <a:srgbClr val="444444"/>
              </a:solidFill>
              <a:highlight>
                <a:srgbClr val="FFFFFF"/>
              </a:highlight>
            </a:endParaRPr>
          </a:p>
          <a:p>
            <a:pPr marL="457200" lvl="0" indent="-342900" algn="l" rtl="0">
              <a:spcBef>
                <a:spcPts val="0"/>
              </a:spcBef>
              <a:spcAft>
                <a:spcPts val="0"/>
              </a:spcAft>
              <a:buClr>
                <a:srgbClr val="444444"/>
              </a:buClr>
              <a:buSzPts val="1800"/>
              <a:buChar char="-"/>
            </a:pPr>
            <a:r>
              <a:rPr lang="fi">
                <a:solidFill>
                  <a:srgbClr val="444444"/>
                </a:solidFill>
                <a:highlight>
                  <a:srgbClr val="FFFFFF"/>
                </a:highlight>
              </a:rPr>
              <a:t>Tiedon suojaaminen</a:t>
            </a:r>
            <a:endParaRPr>
              <a:solidFill>
                <a:srgbClr val="444444"/>
              </a:solidFill>
              <a:highlight>
                <a:srgbClr val="FFFFFF"/>
              </a:highligh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i"/>
              <a:t>Tiedon saatavuus</a:t>
            </a:r>
            <a:endParaRPr/>
          </a:p>
        </p:txBody>
      </p:sp>
      <p:sp>
        <p:nvSpPr>
          <p:cNvPr id="67" name="Google Shape;67;p1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i"/>
              <a:t>Jokaisella on oltava mahdollisuus saada tieto julkisesta asiakirjasta ja tietojärjestelmästä</a:t>
            </a:r>
            <a:endParaRPr/>
          </a:p>
          <a:p>
            <a:pPr marL="457200" lvl="0" indent="-342900" algn="l" rtl="0">
              <a:spcBef>
                <a:spcPts val="1600"/>
              </a:spcBef>
              <a:spcAft>
                <a:spcPts val="0"/>
              </a:spcAft>
              <a:buSzPts val="1800"/>
              <a:buChar char="-"/>
            </a:pPr>
            <a:r>
              <a:rPr lang="fi"/>
              <a:t>Merkitsee siis ensisijaisesti pääsyä tietoon</a:t>
            </a:r>
            <a:endParaRPr/>
          </a:p>
          <a:p>
            <a:pPr marL="457200" lvl="0" indent="-342900" algn="l" rtl="0">
              <a:spcBef>
                <a:spcPts val="0"/>
              </a:spcBef>
              <a:spcAft>
                <a:spcPts val="0"/>
              </a:spcAft>
              <a:buSzPts val="1800"/>
              <a:buChar char="-"/>
            </a:pPr>
            <a:r>
              <a:rPr lang="fi"/>
              <a:t>Julkisuusperiaatteen toteutumisen olennainen edellytys</a:t>
            </a:r>
            <a:endParaRPr/>
          </a:p>
          <a:p>
            <a:pPr marL="457200" lvl="0" indent="-342900" algn="l" rtl="0">
              <a:spcBef>
                <a:spcPts val="0"/>
              </a:spcBef>
              <a:spcAft>
                <a:spcPts val="0"/>
              </a:spcAft>
              <a:buSzPts val="1800"/>
              <a:buChar char="-"/>
            </a:pPr>
            <a:r>
              <a:rPr lang="fi"/>
              <a:t>Saatavuuden turvaamiseksi viranomaisen on suunniteltava ja järjestettävä asiakirja ja tietohallintonsa niin, että asiakirjojen julkisuus on vaivattomasti toteutettavissa</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i"/>
              <a:t>Tiedon käytettävyys</a:t>
            </a:r>
            <a:endParaRPr/>
          </a:p>
          <a:p>
            <a:pPr marL="0" lvl="0" indent="0" algn="l" rtl="0">
              <a:spcBef>
                <a:spcPts val="0"/>
              </a:spcBef>
              <a:spcAft>
                <a:spcPts val="0"/>
              </a:spcAft>
              <a:buNone/>
            </a:pPr>
            <a:endParaRPr/>
          </a:p>
        </p:txBody>
      </p:sp>
      <p:sp>
        <p:nvSpPr>
          <p:cNvPr id="73" name="Google Shape;73;p1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i"/>
              <a:t>Tarkoittaa ensinnäkin mahdollisuutta ja oikeutta käyttää asianmukaisesti hyväksi viranomaisella olevia asiakirjoja ja tallennettuja tietoja.</a:t>
            </a:r>
            <a:endParaRPr/>
          </a:p>
          <a:p>
            <a:pPr marL="457200" lvl="0" indent="-342900" algn="l" rtl="0">
              <a:spcBef>
                <a:spcPts val="1600"/>
              </a:spcBef>
              <a:spcAft>
                <a:spcPts val="0"/>
              </a:spcAft>
              <a:buSzPts val="1800"/>
              <a:buChar char="-"/>
            </a:pPr>
            <a:r>
              <a:rPr lang="fi"/>
              <a:t>Käytettävyys edellyttää mahdollisuutta saada tietoja minkälaisia asiakirjoja viranomaisella on hallussaan</a:t>
            </a:r>
            <a:endParaRPr/>
          </a:p>
          <a:p>
            <a:pPr marL="457200" lvl="0" indent="-342900" algn="l" rtl="0">
              <a:spcBef>
                <a:spcPts val="0"/>
              </a:spcBef>
              <a:spcAft>
                <a:spcPts val="0"/>
              </a:spcAft>
              <a:buSzPts val="1800"/>
              <a:buChar char="-"/>
            </a:pPr>
            <a:r>
              <a:rPr lang="fi"/>
              <a:t>Jotta asiakirja tai tieto olisi käytettävissä, viranomaisen on järjestettävä asiakirja- ja tietohallintonsa mahdollisimman toimivaksi, häiriöttömäksi ja selkeäksi</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i"/>
              <a:t>Tiedon eheys</a:t>
            </a:r>
            <a:endParaRPr/>
          </a:p>
        </p:txBody>
      </p:sp>
      <p:sp>
        <p:nvSpPr>
          <p:cNvPr id="79" name="Google Shape;79;p1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i"/>
              <a:t>Eheydellä tarkoitetaan erityisesti tiedon säilyttämistä siinä muodossa, jossa se on tallennettu</a:t>
            </a:r>
            <a:endParaRPr/>
          </a:p>
          <a:p>
            <a:pPr marL="457200" lvl="0" indent="-342900" algn="l" rtl="0">
              <a:spcBef>
                <a:spcPts val="1600"/>
              </a:spcBef>
              <a:spcAft>
                <a:spcPts val="0"/>
              </a:spcAft>
              <a:buSzPts val="1800"/>
              <a:buChar char="-"/>
            </a:pPr>
            <a:r>
              <a:rPr lang="fi"/>
              <a:t>Kuuluu laajemmassa merkityksessä tiedon oikeellisuus ja aitous</a:t>
            </a:r>
            <a:endParaRPr/>
          </a:p>
          <a:p>
            <a:pPr marL="457200" lvl="0" indent="-342900" algn="l" rtl="0">
              <a:spcBef>
                <a:spcPts val="0"/>
              </a:spcBef>
              <a:spcAft>
                <a:spcPts val="0"/>
              </a:spcAft>
              <a:buSzPts val="1800"/>
              <a:buChar char="-"/>
            </a:pPr>
            <a:r>
              <a:rPr lang="fi"/>
              <a:t>Pyritään takaamaan näiden ominaisuuksien säilyminen viranomaisen asiakirjoja ja tietoja käsiteltäessä</a:t>
            </a:r>
            <a:endParaRPr/>
          </a:p>
          <a:p>
            <a:pPr marL="457200" lvl="0" indent="-342900" algn="l" rtl="0">
              <a:spcBef>
                <a:spcPts val="0"/>
              </a:spcBef>
              <a:spcAft>
                <a:spcPts val="0"/>
              </a:spcAft>
              <a:buSzPts val="1800"/>
              <a:buChar char="-"/>
            </a:pPr>
            <a:r>
              <a:rPr lang="fi"/>
              <a:t>Tallennetun tiedon paikkaansa pitävyydestä huolehtiminen on eheyden merkittävä osatekijä</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i"/>
              <a:t>Tiedon suojaaminen</a:t>
            </a:r>
            <a:endParaRPr/>
          </a:p>
        </p:txBody>
      </p:sp>
      <p:sp>
        <p:nvSpPr>
          <p:cNvPr id="85" name="Google Shape;85;p1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i"/>
              <a:t>Asiakirjojen ja tiedon suojaaminen edellyttää toimia, joilla estetään tietojärjestelmiin, asiakirjoihin ja tietoon kohdistuvat tunkeutumiset, vahingot ja häiriöt</a:t>
            </a:r>
            <a:endParaRPr/>
          </a:p>
          <a:p>
            <a:pPr marL="457200" lvl="0" indent="-342900" algn="l" rtl="0">
              <a:spcBef>
                <a:spcPts val="1600"/>
              </a:spcBef>
              <a:spcAft>
                <a:spcPts val="0"/>
              </a:spcAft>
              <a:buSzPts val="1800"/>
              <a:buChar char="-"/>
            </a:pPr>
            <a:r>
              <a:rPr lang="fi"/>
              <a:t>Suojattava siten, että vain tietoon oikeutettu voi saada tiedon asiakirjasta tai tiedosta</a:t>
            </a:r>
            <a:endParaRPr/>
          </a:p>
          <a:p>
            <a:pPr marL="457200" lvl="0" indent="-342900" algn="l" rtl="0">
              <a:spcBef>
                <a:spcPts val="0"/>
              </a:spcBef>
              <a:spcAft>
                <a:spcPts val="0"/>
              </a:spcAft>
              <a:buSzPts val="1800"/>
              <a:buChar char="-"/>
            </a:pPr>
            <a:r>
              <a:rPr lang="fi"/>
              <a:t>Tietoturva = Hallinnollisia ja teknisiä toimia, joilla varmistetaan se, että tiedot ovat vain niihin oikeutettujen saatavilla ja hyödynnettävissä.</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i"/>
              <a:t>JulkL 18 §</a:t>
            </a:r>
            <a:endParaRPr/>
          </a:p>
        </p:txBody>
      </p:sp>
      <p:sp>
        <p:nvSpPr>
          <p:cNvPr id="91" name="Google Shape;91;p1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i" sz="1400">
                <a:solidFill>
                  <a:srgbClr val="444444"/>
                </a:solidFill>
                <a:highlight>
                  <a:srgbClr val="FFFFFF"/>
                </a:highlight>
              </a:rPr>
              <a:t>1) </a:t>
            </a:r>
            <a:r>
              <a:rPr lang="fi" sz="1400" b="1">
                <a:solidFill>
                  <a:srgbClr val="444444"/>
                </a:solidFill>
                <a:highlight>
                  <a:srgbClr val="FFFFFF"/>
                </a:highlight>
              </a:rPr>
              <a:t>Pitää</a:t>
            </a:r>
            <a:r>
              <a:rPr lang="fi" sz="1400">
                <a:solidFill>
                  <a:srgbClr val="444444"/>
                </a:solidFill>
                <a:highlight>
                  <a:srgbClr val="FFFFFF"/>
                </a:highlight>
              </a:rPr>
              <a:t> luetteloa käsiteltäviksi annetuista ja otetuista sekä ratkaistuista ja käsitellyistä asioista tai muutoin huolehtia siitä, että sen julkiset asiakirjat ovat vaivattomasti löydettävissä</a:t>
            </a:r>
            <a:endParaRPr sz="1400">
              <a:solidFill>
                <a:srgbClr val="444444"/>
              </a:solidFill>
              <a:highlight>
                <a:srgbClr val="FFFFFF"/>
              </a:highlight>
            </a:endParaRPr>
          </a:p>
          <a:p>
            <a:pPr marL="0" lvl="0" indent="0" algn="l" rtl="0">
              <a:spcBef>
                <a:spcPts val="1600"/>
              </a:spcBef>
              <a:spcAft>
                <a:spcPts val="0"/>
              </a:spcAft>
              <a:buClr>
                <a:schemeClr val="dk1"/>
              </a:buClr>
              <a:buSzPts val="1100"/>
              <a:buFont typeface="Arial"/>
              <a:buNone/>
            </a:pPr>
            <a:r>
              <a:rPr lang="fi" sz="1400">
                <a:solidFill>
                  <a:srgbClr val="444444"/>
                </a:solidFill>
              </a:rPr>
              <a:t>2) </a:t>
            </a:r>
            <a:r>
              <a:rPr lang="fi" sz="1400" b="1">
                <a:solidFill>
                  <a:srgbClr val="444444"/>
                </a:solidFill>
              </a:rPr>
              <a:t>Laatia</a:t>
            </a:r>
            <a:r>
              <a:rPr lang="fi" sz="1400">
                <a:solidFill>
                  <a:srgbClr val="444444"/>
                </a:solidFill>
              </a:rPr>
              <a:t> ja pitää saatavilla kuvaukset pitämistään tietojärjestelmistä sekä niistä saatavissa olevista julkisista tiedoista, jollei tiedon antaminen ole vastoin 24 §:n tai muun lain säännöksiä;</a:t>
            </a:r>
            <a:endParaRPr sz="1400">
              <a:solidFill>
                <a:srgbClr val="444444"/>
              </a:solidFill>
            </a:endParaRPr>
          </a:p>
          <a:p>
            <a:pPr marL="0" lvl="0" indent="0" algn="l" rtl="0">
              <a:spcBef>
                <a:spcPts val="1700"/>
              </a:spcBef>
              <a:spcAft>
                <a:spcPts val="0"/>
              </a:spcAft>
              <a:buClr>
                <a:schemeClr val="dk1"/>
              </a:buClr>
              <a:buSzPts val="1100"/>
              <a:buFont typeface="Arial"/>
              <a:buNone/>
            </a:pPr>
            <a:r>
              <a:rPr lang="fi" sz="1400">
                <a:solidFill>
                  <a:srgbClr val="444444"/>
                </a:solidFill>
              </a:rPr>
              <a:t>3) </a:t>
            </a:r>
            <a:r>
              <a:rPr lang="fi" sz="1400" b="1">
                <a:solidFill>
                  <a:srgbClr val="444444"/>
                </a:solidFill>
              </a:rPr>
              <a:t>Selvittää</a:t>
            </a:r>
            <a:r>
              <a:rPr lang="fi" sz="1400">
                <a:solidFill>
                  <a:srgbClr val="444444"/>
                </a:solidFill>
              </a:rPr>
              <a:t> tietojärjestelmien käyttöönottoa sekä hallinnollisia ja lainsäädännöllisiä uudistuksia valmisteltaessa suunniteltujen toimenpiteiden vaikutus asiakirjojen julkisuuteen, salassapitoon ja suojaan sekä tietojen laatuun samoin kuin ryhtyä tarpeellisiin toimenpiteisiin tietoon liittyvien oikeuksien ja tiedon laadun turvaamiseksi sekä asiakirjojen ja tietojärjestelmien sekä niihin sisältyvien tietojen suojan järjestämiseksi;</a:t>
            </a:r>
            <a:endParaRPr sz="1400">
              <a:solidFill>
                <a:srgbClr val="444444"/>
              </a:solidFill>
            </a:endParaRPr>
          </a:p>
          <a:p>
            <a:pPr marL="0" lvl="0" indent="0" algn="l" rtl="0">
              <a:spcBef>
                <a:spcPts val="1700"/>
              </a:spcBef>
              <a:spcAft>
                <a:spcPts val="1600"/>
              </a:spcAft>
              <a:buNone/>
            </a:pPr>
            <a:endParaRPr>
              <a:solidFill>
                <a:srgbClr val="444444"/>
              </a:solidFill>
              <a:highlight>
                <a:srgbClr val="FFFFFF"/>
              </a:highligh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7" name="Google Shape;97;p2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fi" sz="1400">
                <a:solidFill>
                  <a:srgbClr val="444444"/>
                </a:solidFill>
              </a:rPr>
              <a:t>4) </a:t>
            </a:r>
            <a:r>
              <a:rPr lang="fi" sz="1400" b="1">
                <a:solidFill>
                  <a:srgbClr val="444444"/>
                </a:solidFill>
              </a:rPr>
              <a:t>Suunnitella</a:t>
            </a:r>
            <a:r>
              <a:rPr lang="fi" sz="1400">
                <a:solidFill>
                  <a:srgbClr val="444444"/>
                </a:solidFill>
              </a:rPr>
              <a:t> ja toteuttaa asiakirja- ja tietohallintonsa samoin kuin ylläpitämänsä tietojärjestelmät ja tietojenkäsittelyt niin, että asiakirjojen julkisuus voidaan vaivattomasti toteuttaa ja että asiakirjat ja tietojärjestelmät sekä niihin sisältyvät tiedot arkistoidaan tai hävitetään asianmukaisesti ja että asiakirjojen ja tietojärjestelmien sekä niihin sisältyvien tietojen suoja, eheys ja laatu turvataan asianmukaisin menettelytavoin ja tietoturvallisuusjärjestelyin ottaen huomioon tietojen merkitys ja käyttötarkoitus sekä asiakirjoihin ja tietojärjestelmiin kohdistuvat uhkatekijät ja tietoturvallisuustoimenpiteistä aiheutuvat kustannukset;</a:t>
            </a:r>
            <a:endParaRPr sz="1400">
              <a:solidFill>
                <a:srgbClr val="444444"/>
              </a:solidFill>
            </a:endParaRPr>
          </a:p>
          <a:p>
            <a:pPr marL="0" lvl="0" indent="0" algn="l" rtl="0">
              <a:spcBef>
                <a:spcPts val="1700"/>
              </a:spcBef>
              <a:spcAft>
                <a:spcPts val="0"/>
              </a:spcAft>
              <a:buClr>
                <a:schemeClr val="dk1"/>
              </a:buClr>
              <a:buSzPts val="1100"/>
              <a:buFont typeface="Arial"/>
              <a:buNone/>
            </a:pPr>
            <a:r>
              <a:rPr lang="fi" sz="1400">
                <a:solidFill>
                  <a:srgbClr val="444444"/>
                </a:solidFill>
              </a:rPr>
              <a:t>5) </a:t>
            </a:r>
            <a:r>
              <a:rPr lang="fi" sz="1400" b="1">
                <a:solidFill>
                  <a:srgbClr val="444444"/>
                </a:solidFill>
              </a:rPr>
              <a:t>Huolehtia</a:t>
            </a:r>
            <a:r>
              <a:rPr lang="fi" sz="1400">
                <a:solidFill>
                  <a:srgbClr val="444444"/>
                </a:solidFill>
              </a:rPr>
              <a:t> siitä, että sen palveluksessa olevilla on tarvittava tieto käsiteltävien asiakirjojen julkisuudesta sekä tietojen antamisessa ja käsittelyssä sekä niiden ja asiakirjojen ja tietojärjestelmien suojaamisessa noudatettavista menettelyistä, tietoturvallisuusjärjestelyistä ja tehtävänjaosta, samoin kuin siitä, että hyvän tiedonhallintatavan toteuttamiseksi annettujen säännösten, määräysten ja ohjeiden noudattamista valvotaan.</a:t>
            </a:r>
            <a:endParaRPr sz="1400">
              <a:solidFill>
                <a:srgbClr val="444444"/>
              </a:solidFill>
            </a:endParaRPr>
          </a:p>
          <a:p>
            <a:pPr marL="0" lvl="0" indent="0" algn="l" rtl="0">
              <a:spcBef>
                <a:spcPts val="1700"/>
              </a:spcBef>
              <a:spcAft>
                <a:spcPts val="1600"/>
              </a:spcAft>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i"/>
              <a:t>Viranomaisen velvoitteet (Mäenpää)</a:t>
            </a:r>
            <a:endParaRPr/>
          </a:p>
        </p:txBody>
      </p:sp>
      <p:sp>
        <p:nvSpPr>
          <p:cNvPr id="103" name="Google Shape;103;p2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AutoNum type="arabicPeriod"/>
            </a:pPr>
            <a:r>
              <a:rPr lang="fi"/>
              <a:t>Asiakirjojen ja asioiden luettelointivelvollisuus</a:t>
            </a:r>
            <a:endParaRPr/>
          </a:p>
          <a:p>
            <a:pPr marL="457200" lvl="0" indent="-342900" algn="l" rtl="0">
              <a:spcBef>
                <a:spcPts val="0"/>
              </a:spcBef>
              <a:spcAft>
                <a:spcPts val="0"/>
              </a:spcAft>
              <a:buSzPts val="1800"/>
              <a:buAutoNum type="arabicPeriod"/>
            </a:pPr>
            <a:r>
              <a:rPr lang="fi"/>
              <a:t>Tietojen kirjaamisvelvollisuus</a:t>
            </a:r>
            <a:endParaRPr/>
          </a:p>
          <a:p>
            <a:pPr marL="457200" lvl="0" indent="-342900" algn="l" rtl="0">
              <a:spcBef>
                <a:spcPts val="0"/>
              </a:spcBef>
              <a:spcAft>
                <a:spcPts val="0"/>
              </a:spcAft>
              <a:buSzPts val="1800"/>
              <a:buAutoNum type="arabicPeriod"/>
            </a:pPr>
            <a:r>
              <a:rPr lang="fi"/>
              <a:t>Tallenteiden arkistointivelvollisuus</a:t>
            </a:r>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476</Words>
  <Application>Microsoft Office PowerPoint</Application>
  <PresentationFormat>Näytössä katseltava esitys (16:9)</PresentationFormat>
  <Paragraphs>35</Paragraphs>
  <Slides>9</Slides>
  <Notes>9</Notes>
  <HiddenSlides>0</HiddenSlides>
  <MMClips>0</MMClips>
  <ScaleCrop>false</ScaleCrop>
  <HeadingPairs>
    <vt:vector size="6" baseType="variant">
      <vt:variant>
        <vt:lpstr>Käytetyt fontit</vt:lpstr>
      </vt:variant>
      <vt:variant>
        <vt:i4>1</vt:i4>
      </vt:variant>
      <vt:variant>
        <vt:lpstr>Teema</vt:lpstr>
      </vt:variant>
      <vt:variant>
        <vt:i4>1</vt:i4>
      </vt:variant>
      <vt:variant>
        <vt:lpstr>Dian otsikot</vt:lpstr>
      </vt:variant>
      <vt:variant>
        <vt:i4>9</vt:i4>
      </vt:variant>
    </vt:vector>
  </HeadingPairs>
  <TitlesOfParts>
    <vt:vector size="11" baseType="lpstr">
      <vt:lpstr>Arial</vt:lpstr>
      <vt:lpstr>Simple Light</vt:lpstr>
      <vt:lpstr>Hyvä tiedonhallintatapa ja sen asettamat keskeiset velvoitteet viranomaiselle. JulkL18§</vt:lpstr>
      <vt:lpstr>PowerPoint-esitys</vt:lpstr>
      <vt:lpstr>Tiedon saatavuus</vt:lpstr>
      <vt:lpstr>Tiedon käytettävyys </vt:lpstr>
      <vt:lpstr>Tiedon eheys</vt:lpstr>
      <vt:lpstr>Tiedon suojaaminen</vt:lpstr>
      <vt:lpstr>JulkL 18 §</vt:lpstr>
      <vt:lpstr>PowerPoint-esitys</vt:lpstr>
      <vt:lpstr>Viranomaisen velvoitteet (Mäenpää)</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Hyvä tiedonhallintatapa ja sen asettamat keskeiset velvoitteet viranomaiselle. JulkL18§</dc:title>
  <dc:creator>RO_VIERAS</dc:creator>
  <cp:lastModifiedBy>Sanna Luoma</cp:lastModifiedBy>
  <cp:revision>1</cp:revision>
  <dcterms:modified xsi:type="dcterms:W3CDTF">2018-11-13T19:54:09Z</dcterms:modified>
</cp:coreProperties>
</file>