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6" r:id="rId2"/>
    <p:sldId id="257" r:id="rId3"/>
    <p:sldId id="258" r:id="rId4"/>
    <p:sldId id="259" r:id="rId5"/>
    <p:sldId id="260" r:id="rId6"/>
    <p:sldId id="267" r:id="rId7"/>
    <p:sldId id="261" r:id="rId8"/>
    <p:sldId id="262" r:id="rId9"/>
    <p:sldId id="263" r:id="rId10"/>
    <p:sldId id="264" r:id="rId11"/>
    <p:sldId id="265" r:id="rId1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18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416CB4-15A9-46FE-9E2B-90890E1BFC03}" type="datetimeFigureOut">
              <a:rPr lang="fi-FI" smtClean="0"/>
              <a:t>12.11.2018</a:t>
            </a:fld>
            <a:endParaRPr lang="fi-FI"/>
          </a:p>
        </p:txBody>
      </p:sp>
      <p:sp>
        <p:nvSpPr>
          <p:cNvPr id="4" name="Dian kuvan paikkamerkki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305B8-4F8B-407B-A5BD-A11DDF164314}" type="slidenum">
              <a:rPr lang="fi-FI" smtClean="0"/>
              <a:t>‹#›</a:t>
            </a:fld>
            <a:endParaRPr lang="fi-FI"/>
          </a:p>
        </p:txBody>
      </p:sp>
    </p:spTree>
    <p:extLst>
      <p:ext uri="{BB962C8B-B14F-4D97-AF65-F5344CB8AC3E}">
        <p14:creationId xmlns:p14="http://schemas.microsoft.com/office/powerpoint/2010/main" val="1428123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Anna perusteltu vastaus tapauksessa esitettyihin ongelmakohtiin ja erityisesti seuraaviin kysymyksiin: </a:t>
            </a:r>
          </a:p>
          <a:p>
            <a:endParaRPr lang="fi-FI" dirty="0" smtClean="0"/>
          </a:p>
          <a:p>
            <a:r>
              <a:rPr lang="fi-FI" dirty="0" smtClean="0"/>
              <a:t>Kumpi laki, laki julkisista hankinnoista vai laki viranomaisten toiminnan julkisuudesta, soveltuu tapaukseen? </a:t>
            </a:r>
          </a:p>
          <a:p>
            <a:r>
              <a:rPr lang="fi-FI" dirty="0" smtClean="0"/>
              <a:t>Mihin Leena voi valittaa jos viranhaltija kieltäytyy luovuttamasta sopimusta?</a:t>
            </a:r>
          </a:p>
          <a:p>
            <a:endParaRPr lang="fi-FI" dirty="0"/>
          </a:p>
        </p:txBody>
      </p:sp>
      <p:sp>
        <p:nvSpPr>
          <p:cNvPr id="4" name="Dian numeron paikkamerkki 3"/>
          <p:cNvSpPr>
            <a:spLocks noGrp="1"/>
          </p:cNvSpPr>
          <p:nvPr>
            <p:ph type="sldNum" sz="quarter" idx="10"/>
          </p:nvPr>
        </p:nvSpPr>
        <p:spPr/>
        <p:txBody>
          <a:bodyPr/>
          <a:lstStyle/>
          <a:p>
            <a:fld id="{C6C305B8-4F8B-407B-A5BD-A11DDF164314}" type="slidenum">
              <a:rPr lang="fi-FI" smtClean="0"/>
              <a:t>6</a:t>
            </a:fld>
            <a:endParaRPr lang="fi-FI"/>
          </a:p>
        </p:txBody>
      </p:sp>
    </p:spTree>
    <p:extLst>
      <p:ext uri="{BB962C8B-B14F-4D97-AF65-F5344CB8AC3E}">
        <p14:creationId xmlns:p14="http://schemas.microsoft.com/office/powerpoint/2010/main" val="185397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i-FI" smtClean="0"/>
              <a:t>Muokkaa perustyyl. napsautt.</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DE54F5AB-4535-4F9A-80F6-7E915074089C}" type="datetimeFigureOut">
              <a:rPr lang="fi-FI" smtClean="0"/>
              <a:t>12.11.2018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C1BBAB3-CB74-40A4-B22F-EFC2AB263D2A}"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DE54F5AB-4535-4F9A-80F6-7E915074089C}" type="datetimeFigureOut">
              <a:rPr lang="fi-FI" smtClean="0"/>
              <a:t>12.11.2018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C1BBAB3-CB74-40A4-B22F-EFC2AB263D2A}"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E54F5AB-4535-4F9A-80F6-7E915074089C}" type="datetimeFigureOut">
              <a:rPr lang="fi-FI" smtClean="0"/>
              <a:t>12.11.2018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C1BBAB3-CB74-40A4-B22F-EFC2AB263D2A}" type="slidenum">
              <a:rPr lang="fi-FI" smtClean="0"/>
              <a:t>‹#›</a:t>
            </a:fld>
            <a:endParaRPr lang="fi-FI"/>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DE54F5AB-4535-4F9A-80F6-7E915074089C}" type="datetimeFigureOut">
              <a:rPr lang="fi-FI" smtClean="0"/>
              <a:t>12.11.2018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C1BBAB3-CB74-40A4-B22F-EFC2AB263D2A}" type="slidenum">
              <a:rPr lang="fi-FI" smtClean="0"/>
              <a:t>‹#›</a:t>
            </a:fld>
            <a:endParaRPr lang="fi-FI"/>
          </a:p>
        </p:txBody>
      </p:sp>
      <p:sp>
        <p:nvSpPr>
          <p:cNvPr id="7" name="Title 6"/>
          <p:cNvSpPr>
            <a:spLocks noGrp="1"/>
          </p:cNvSpPr>
          <p:nvPr>
            <p:ph type="title"/>
          </p:nvPr>
        </p:nvSpPr>
        <p:spPr/>
        <p:txBody>
          <a:bodyPr/>
          <a:lstStyle/>
          <a:p>
            <a:r>
              <a:rPr lang="fi-FI" smtClean="0"/>
              <a:t>Muokkaa perustyyl. napsautt.</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E54F5AB-4535-4F9A-80F6-7E915074089C}" type="datetimeFigureOut">
              <a:rPr lang="fi-FI" smtClean="0"/>
              <a:t>12.11.2018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C1BBAB3-CB74-40A4-B22F-EFC2AB263D2A}"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5" name="Date Placeholder 4"/>
          <p:cNvSpPr>
            <a:spLocks noGrp="1"/>
          </p:cNvSpPr>
          <p:nvPr>
            <p:ph type="dt" sz="half" idx="10"/>
          </p:nvPr>
        </p:nvSpPr>
        <p:spPr/>
        <p:txBody>
          <a:bodyPr/>
          <a:lstStyle/>
          <a:p>
            <a:fld id="{DE54F5AB-4535-4F9A-80F6-7E915074089C}" type="datetimeFigureOut">
              <a:rPr lang="fi-FI" smtClean="0"/>
              <a:t>12.11.2018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C1BBAB3-CB74-40A4-B22F-EFC2AB263D2A}" type="slidenum">
              <a:rPr lang="fi-FI" smtClean="0"/>
              <a:t>‹#›</a:t>
            </a:fld>
            <a:endParaRPr lang="fi-FI"/>
          </a:p>
        </p:txBody>
      </p:sp>
      <p:sp>
        <p:nvSpPr>
          <p:cNvPr id="9" name="Content Placeholder 8"/>
          <p:cNvSpPr>
            <a:spLocks noGrp="1"/>
          </p:cNvSpPr>
          <p:nvPr>
            <p:ph sz="quarter" idx="13"/>
          </p:nvPr>
        </p:nvSpPr>
        <p:spPr>
          <a:xfrm>
            <a:off x="676655"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DE54F5AB-4535-4F9A-80F6-7E915074089C}" type="datetimeFigureOut">
              <a:rPr lang="fi-FI" smtClean="0"/>
              <a:t>12.11.2018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5C1BBAB3-CB74-40A4-B22F-EFC2AB263D2A}"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DE54F5AB-4535-4F9A-80F6-7E915074089C}" type="datetimeFigureOut">
              <a:rPr lang="fi-FI" smtClean="0"/>
              <a:t>12.11.2018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5C1BBAB3-CB74-40A4-B22F-EFC2AB263D2A}"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E54F5AB-4535-4F9A-80F6-7E915074089C}" type="datetimeFigureOut">
              <a:rPr lang="fi-FI" smtClean="0"/>
              <a:t>12.11.2018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5C1BBAB3-CB74-40A4-B22F-EFC2AB263D2A}"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E54F5AB-4535-4F9A-80F6-7E915074089C}" type="datetimeFigureOut">
              <a:rPr lang="fi-FI" smtClean="0"/>
              <a:t>12.11.2018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C1BBAB3-CB74-40A4-B22F-EFC2AB263D2A}" type="slidenum">
              <a:rPr lang="fi-FI" smtClean="0"/>
              <a:t>‹#›</a:t>
            </a:fld>
            <a:endParaRPr lang="fi-FI"/>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i-FI" smtClean="0"/>
              <a:t>Muokkaa perustyyl. napsautt.</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i-FI" smtClean="0"/>
              <a:t>Muokkaa perustyyl. napsautt.</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DE54F5AB-4535-4F9A-80F6-7E915074089C}" type="datetimeFigureOut">
              <a:rPr lang="fi-FI" smtClean="0"/>
              <a:t>12.11.2018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C1BBAB3-CB74-40A4-B22F-EFC2AB263D2A}" type="slidenum">
              <a:rPr lang="fi-FI" smtClean="0"/>
              <a:t>‹#›</a:t>
            </a:fld>
            <a:endParaRPr lang="fi-FI"/>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E54F5AB-4535-4F9A-80F6-7E915074089C}" type="datetimeFigureOut">
              <a:rPr lang="fi-FI" smtClean="0"/>
              <a:t>12.11.2018</a:t>
            </a:fld>
            <a:endParaRPr lang="fi-FI"/>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i-FI"/>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C1BBAB3-CB74-40A4-B22F-EFC2AB263D2A}" type="slidenum">
              <a:rPr lang="fi-FI" smtClean="0"/>
              <a:t>‹#›</a:t>
            </a:fld>
            <a:endParaRPr lang="fi-FI"/>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finlex.fi/fi/laki/ajantasa/1999/19990621#L6P2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finlex.fi/fi/laki/ajantasa/1999/19990621#L6P2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endParaRPr lang="fi-FI"/>
          </a:p>
        </p:txBody>
      </p:sp>
      <p:sp>
        <p:nvSpPr>
          <p:cNvPr id="3" name="Otsikko 2"/>
          <p:cNvSpPr>
            <a:spLocks noGrp="1"/>
          </p:cNvSpPr>
          <p:nvPr>
            <p:ph type="title"/>
          </p:nvPr>
        </p:nvSpPr>
        <p:spPr>
          <a:xfrm>
            <a:off x="457200" y="338328"/>
            <a:ext cx="8229600" cy="1650512"/>
          </a:xfrm>
        </p:spPr>
        <p:txBody>
          <a:bodyPr/>
          <a:lstStyle/>
          <a:p>
            <a:r>
              <a:rPr lang="fi-FI" dirty="0" smtClean="0"/>
              <a:t>JULKISUUSLAKI</a:t>
            </a:r>
            <a:endParaRPr lang="fi-FI" dirty="0"/>
          </a:p>
        </p:txBody>
      </p:sp>
    </p:spTree>
    <p:extLst>
      <p:ext uri="{BB962C8B-B14F-4D97-AF65-F5344CB8AC3E}">
        <p14:creationId xmlns:p14="http://schemas.microsoft.com/office/powerpoint/2010/main" val="11800261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251520" y="2492896"/>
            <a:ext cx="8640959" cy="3960440"/>
          </a:xfrm>
        </p:spPr>
        <p:txBody>
          <a:bodyPr>
            <a:normAutofit fontScale="55000" lnSpcReduction="20000"/>
          </a:bodyPr>
          <a:lstStyle/>
          <a:p>
            <a:r>
              <a:rPr lang="fi-FI" dirty="0"/>
              <a:t>14 </a:t>
            </a:r>
            <a:r>
              <a:rPr lang="fi-FI" dirty="0" smtClean="0"/>
              <a:t>§ </a:t>
            </a:r>
            <a:r>
              <a:rPr lang="fi-FI" u="sng" dirty="0" smtClean="0"/>
              <a:t>Asiakirjan </a:t>
            </a:r>
            <a:r>
              <a:rPr lang="fi-FI" u="sng" dirty="0"/>
              <a:t>antamisesta päättäminen</a:t>
            </a:r>
          </a:p>
          <a:p>
            <a:r>
              <a:rPr lang="fi-FI" dirty="0"/>
              <a:t>Viranomaisen asiakirjan antamisesta päättää se viranomainen, jonka hallussa asiakirja on, jollei 15 §:n 3 momentissa tai muualla laissa toisin säädetä</a:t>
            </a:r>
          </a:p>
          <a:p>
            <a:endParaRPr lang="fi-FI" dirty="0"/>
          </a:p>
          <a:p>
            <a:r>
              <a:rPr lang="fi-FI" dirty="0"/>
              <a:t>6 </a:t>
            </a:r>
            <a:r>
              <a:rPr lang="fi-FI" dirty="0" smtClean="0"/>
              <a:t>luku Salassapitovelvoitteet</a:t>
            </a:r>
            <a:endParaRPr lang="fi-FI" dirty="0"/>
          </a:p>
          <a:p>
            <a:r>
              <a:rPr lang="fi-FI" u="sng" dirty="0"/>
              <a:t>22 </a:t>
            </a:r>
            <a:r>
              <a:rPr lang="fi-FI" u="sng" dirty="0" smtClean="0"/>
              <a:t>§ Asiakirjasalaisuus</a:t>
            </a:r>
            <a:endParaRPr lang="fi-FI" u="sng" dirty="0"/>
          </a:p>
          <a:p>
            <a:pPr lvl="1"/>
            <a:r>
              <a:rPr lang="fi-FI" i="1" dirty="0"/>
              <a:t>Viranomaisen asiakirja on pidettävä salassa, jos se tässä tai muussa laissa on säädetty salassa pidettäväksi tai jos viranomainen lain nojalla on määrännyt sen salassa pidettäväksi taikka jos se sisältää tietoja, joista on lailla säädetty vaitiolovelvollisuus.</a:t>
            </a:r>
          </a:p>
          <a:p>
            <a:pPr lvl="1"/>
            <a:r>
              <a:rPr lang="fi-FI" i="1" dirty="0"/>
              <a:t>Salassa pidettävää viranomaisen asiakirjaa tai sen kopiota tai tulostetta siitä ei saa näyttää eikä luovuttaa sivulliselle eikä antaa sitä teknisen käyttöyhteyden avulla tai muulla tavalla sivullisen nähtäväksi tai käytettäväksi.</a:t>
            </a:r>
          </a:p>
          <a:p>
            <a:r>
              <a:rPr lang="fi-FI" u="sng" dirty="0" smtClean="0"/>
              <a:t>24 § Salassa </a:t>
            </a:r>
            <a:r>
              <a:rPr lang="fi-FI" u="sng" dirty="0"/>
              <a:t>pidettävät viranomaisen asiakirjat</a:t>
            </a:r>
          </a:p>
          <a:p>
            <a:pPr lvl="1"/>
            <a:r>
              <a:rPr lang="fi-FI" dirty="0"/>
              <a:t>Salassa pidettäviä viranomaisen asiakirjoja ovat, jollei erikseen toisin säädetä</a:t>
            </a:r>
            <a:r>
              <a:rPr lang="fi-FI" dirty="0" smtClean="0"/>
              <a:t>… </a:t>
            </a:r>
            <a:r>
              <a:rPr lang="fi-FI" dirty="0" smtClean="0">
                <a:hlinkClick r:id="rId2"/>
              </a:rPr>
              <a:t>https</a:t>
            </a:r>
            <a:r>
              <a:rPr lang="fi-FI" dirty="0">
                <a:hlinkClick r:id="rId2"/>
              </a:rPr>
              <a:t>://</a:t>
            </a:r>
            <a:r>
              <a:rPr lang="fi-FI" dirty="0" smtClean="0">
                <a:hlinkClick r:id="rId2"/>
              </a:rPr>
              <a:t>www.finlex.fi/fi/laki/ajantasa/1999/19990621#L6P24</a:t>
            </a:r>
            <a:r>
              <a:rPr lang="fi-FI" dirty="0" smtClean="0"/>
              <a:t>  </a:t>
            </a:r>
            <a:endParaRPr lang="fi-FI" dirty="0"/>
          </a:p>
          <a:p>
            <a:endParaRPr lang="fi-FI" dirty="0" smtClean="0"/>
          </a:p>
          <a:p>
            <a:endParaRPr lang="fi-FI" dirty="0"/>
          </a:p>
          <a:p>
            <a:r>
              <a:rPr lang="fi-FI" b="1" i="1" dirty="0" smtClean="0"/>
              <a:t>24 </a:t>
            </a:r>
            <a:r>
              <a:rPr lang="fi-FI" b="1" i="1" dirty="0"/>
              <a:t>§ mainituissa erikseen salassa pidettävissä asiakirjoissa ei ole mainittu kaupungin tai kunnan laatimaa sopimusta julkisista hankinnoista /  yksityisen yrityksen kanssa. </a:t>
            </a:r>
            <a:endParaRPr lang="fi-FI" b="1" i="1" dirty="0" smtClean="0"/>
          </a:p>
          <a:p>
            <a:r>
              <a:rPr lang="fi-FI" b="1" i="1" dirty="0" smtClean="0"/>
              <a:t>Näin </a:t>
            </a:r>
            <a:r>
              <a:rPr lang="fi-FI" b="1" i="1" dirty="0"/>
              <a:t>ollen sopimus on </a:t>
            </a:r>
            <a:r>
              <a:rPr lang="fi-FI" b="1" i="1" dirty="0" smtClean="0"/>
              <a:t>julkinen, viranhaltijan </a:t>
            </a:r>
            <a:r>
              <a:rPr lang="fi-FI" b="1" i="1" dirty="0"/>
              <a:t>olisi tullut luovuttaa asiakirja Leenalle</a:t>
            </a:r>
          </a:p>
          <a:p>
            <a:endParaRPr lang="fi-FI" dirty="0"/>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val="756561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251520" y="2420888"/>
            <a:ext cx="8640959" cy="4248471"/>
          </a:xfrm>
        </p:spPr>
        <p:txBody>
          <a:bodyPr>
            <a:normAutofit fontScale="55000" lnSpcReduction="20000"/>
          </a:bodyPr>
          <a:lstStyle/>
          <a:p>
            <a:r>
              <a:rPr lang="fi-FI" u="sng" dirty="0"/>
              <a:t>33 </a:t>
            </a:r>
            <a:r>
              <a:rPr lang="fi-FI" u="sng" dirty="0" smtClean="0"/>
              <a:t>§ Muutoksenhaku</a:t>
            </a:r>
            <a:endParaRPr lang="fi-FI" u="sng" dirty="0"/>
          </a:p>
          <a:p>
            <a:pPr lvl="1"/>
            <a:r>
              <a:rPr lang="fi-FI" dirty="0"/>
              <a:t>Viranomaisen tässä laissa tarkoitettuun päätökseen saa hakea muutosta valittamalla hallinto-oikeuteen, jollei 2 momentista muuta johdu.</a:t>
            </a:r>
          </a:p>
          <a:p>
            <a:endParaRPr lang="fi-FI" dirty="0"/>
          </a:p>
          <a:p>
            <a:r>
              <a:rPr lang="fi-FI" b="1" dirty="0"/>
              <a:t>HANKINTALAKI</a:t>
            </a:r>
          </a:p>
          <a:p>
            <a:r>
              <a:rPr lang="fi-FI" dirty="0"/>
              <a:t>Hankinta-asiakirjojen julkisuus </a:t>
            </a:r>
          </a:p>
          <a:p>
            <a:r>
              <a:rPr lang="fi-FI" u="sng" dirty="0"/>
              <a:t>84 </a:t>
            </a:r>
            <a:r>
              <a:rPr lang="fi-FI" u="sng" dirty="0" smtClean="0"/>
              <a:t>§ Asiakirjojen </a:t>
            </a:r>
            <a:r>
              <a:rPr lang="fi-FI" u="sng" dirty="0"/>
              <a:t>julkisuutta koskevien säännösten soveltaminen</a:t>
            </a:r>
          </a:p>
          <a:p>
            <a:pPr lvl="1"/>
            <a:r>
              <a:rPr lang="fi-FI" dirty="0"/>
              <a:t>Hankintayksikön asiakirjojen julkisuuteen ja asiakirjoista perittäviin maksuihin sekä asianosaisen tiedonsaantioikeuteen sovelletaan viranomaisten toiminnan julkisuudesta annettua lakia (621/1999), jos hankintayksikkö on mainitun lain 4 §:ssä tarkoitettu viranomainen tai jos sen on muualla laissa olevan säännöksen perusteella noudatettava sanottua lakia.</a:t>
            </a:r>
          </a:p>
          <a:p>
            <a:pPr lvl="1"/>
            <a:r>
              <a:rPr lang="fi-FI" dirty="0"/>
              <a:t>Muun kuin 1 momentissa tarkoitetun hankintayksikön järjestämään tarjouskilpailuun osallistuneen oikeuteen saada tieto tarjouksen käsittelyä varten laadituista ja saaduista asiakirjoista sekä hankintayksikön palveluksessa olevan vaitiolovelvollisuuteen sovelletaan, mitä viranomaisten toiminnan julkisuudesta annetussa laissa säädetään asianosaisen oikeudesta asiakirjaan, asiakirjan julkisuuden määräytymisestä sekä tiedonsaantia koskevan asian käsittelemisestä ja ratkaisemisesta.</a:t>
            </a:r>
          </a:p>
          <a:p>
            <a:pPr lvl="1"/>
            <a:r>
              <a:rPr lang="fi-FI" dirty="0"/>
              <a:t>Hankintayksikön päätökseen, jolla on ratkaistu tiedon saantia asiakirjasta koskeva asia, saa hakea muutosta siten kuin viranomaisten toiminnan julkisuudesta annetun lain 33 §:ssä säädetään. Toimivaltainen hallinto-oikeus käsittelemään muun kuin viranomaisena toimivan hankintayksikön päätöksestä tehdyn valituksen, on se hallinto-oikeus, jonka tuomiopiirin alueella hankintayksikkö sijaitsee.</a:t>
            </a:r>
          </a:p>
          <a:p>
            <a:endParaRPr lang="fi-FI" dirty="0"/>
          </a:p>
          <a:p>
            <a:r>
              <a:rPr lang="fi-FI" b="1" i="1" dirty="0"/>
              <a:t>A</a:t>
            </a:r>
            <a:r>
              <a:rPr lang="fi-FI" b="1" i="1" dirty="0" smtClean="0"/>
              <a:t>siakirjan </a:t>
            </a:r>
            <a:r>
              <a:rPr lang="fi-FI" b="1" i="1" dirty="0"/>
              <a:t>luovuttamisesta kieltäytymiseen sovelletaan </a:t>
            </a:r>
            <a:r>
              <a:rPr lang="fi-FI" b="1" i="1" dirty="0" err="1"/>
              <a:t>JulkL:ia</a:t>
            </a:r>
            <a:endParaRPr lang="fi-FI" b="1" i="1" dirty="0"/>
          </a:p>
          <a:p>
            <a:r>
              <a:rPr lang="fi-FI" b="1" i="1" dirty="0" smtClean="0"/>
              <a:t>Leena </a:t>
            </a:r>
            <a:r>
              <a:rPr lang="fi-FI" b="1" i="1" dirty="0"/>
              <a:t>voi hakea muutosta valittamalla viranhaltijan päätöksestä Hallinto-oikeuteen</a:t>
            </a:r>
          </a:p>
          <a:p>
            <a:endParaRPr lang="fi-FI" dirty="0"/>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val="3175196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2492896"/>
            <a:ext cx="7408333" cy="3633267"/>
          </a:xfrm>
        </p:spPr>
        <p:txBody>
          <a:bodyPr>
            <a:normAutofit fontScale="92500" lnSpcReduction="20000"/>
          </a:bodyPr>
          <a:lstStyle/>
          <a:p>
            <a:pPr marL="457200" indent="-457200">
              <a:buFont typeface="+mj-lt"/>
              <a:buAutoNum type="arabicPeriod"/>
            </a:pPr>
            <a:r>
              <a:rPr lang="fi-FI" dirty="0" smtClean="0"/>
              <a:t>Kerro </a:t>
            </a:r>
            <a:r>
              <a:rPr lang="fi-FI" dirty="0"/>
              <a:t>julkisuuslain mukaisesta tiedon saamisesta asiakirjasta? Selosta </a:t>
            </a:r>
            <a:r>
              <a:rPr lang="fi-FI" dirty="0" smtClean="0"/>
              <a:t>pääkohdittain: (10p)</a:t>
            </a:r>
          </a:p>
          <a:p>
            <a:pPr marL="759143" lvl="1" indent="-457200">
              <a:buFont typeface="+mj-lt"/>
              <a:buAutoNum type="alphaLcParenR"/>
            </a:pPr>
            <a:r>
              <a:rPr lang="fi-FI" dirty="0" smtClean="0"/>
              <a:t>tiedon </a:t>
            </a:r>
            <a:r>
              <a:rPr lang="fi-FI" dirty="0"/>
              <a:t>pyytäminen, </a:t>
            </a:r>
          </a:p>
          <a:p>
            <a:pPr marL="759143" lvl="1" indent="-457200">
              <a:buFont typeface="+mj-lt"/>
              <a:buAutoNum type="alphaLcParenR"/>
            </a:pPr>
            <a:r>
              <a:rPr lang="fi-FI" dirty="0" smtClean="0"/>
              <a:t>viranomaisen </a:t>
            </a:r>
            <a:r>
              <a:rPr lang="fi-FI" dirty="0"/>
              <a:t>menettelylliset velvollisuudet, </a:t>
            </a:r>
          </a:p>
          <a:p>
            <a:pPr marL="759143" lvl="1" indent="-457200">
              <a:buFont typeface="+mj-lt"/>
              <a:buAutoNum type="alphaLcParenR"/>
            </a:pPr>
            <a:r>
              <a:rPr lang="fi-FI" dirty="0" smtClean="0"/>
              <a:t>missä </a:t>
            </a:r>
            <a:r>
              <a:rPr lang="fi-FI" dirty="0"/>
              <a:t>ajassa tieto tai asiakirja on annettava, </a:t>
            </a:r>
          </a:p>
          <a:p>
            <a:pPr marL="759143" lvl="1" indent="-457200">
              <a:buFont typeface="+mj-lt"/>
              <a:buAutoNum type="alphaLcParenR"/>
            </a:pPr>
            <a:r>
              <a:rPr lang="fi-FI" dirty="0" smtClean="0"/>
              <a:t>missä </a:t>
            </a:r>
            <a:r>
              <a:rPr lang="fi-FI" dirty="0"/>
              <a:t>muodossa tieto tai asiakirja on oikeus saada ja </a:t>
            </a:r>
          </a:p>
          <a:p>
            <a:pPr marL="759143" lvl="1" indent="-457200">
              <a:buFont typeface="+mj-lt"/>
              <a:buAutoNum type="alphaLcParenR"/>
            </a:pPr>
            <a:r>
              <a:rPr lang="fi-FI" dirty="0" smtClean="0"/>
              <a:t>miten </a:t>
            </a:r>
            <a:r>
              <a:rPr lang="fi-FI" dirty="0"/>
              <a:t>määrittyy maksullisuus</a:t>
            </a:r>
            <a:r>
              <a:rPr lang="fi-FI" dirty="0" smtClean="0"/>
              <a:t>?</a:t>
            </a:r>
          </a:p>
          <a:p>
            <a:pPr marL="759143" lvl="1" indent="-457200">
              <a:buFont typeface="+mj-lt"/>
              <a:buAutoNum type="alphaLcParenR"/>
            </a:pPr>
            <a:endParaRPr lang="fi-FI" dirty="0"/>
          </a:p>
          <a:p>
            <a:pPr marL="301943" lvl="1" indent="0">
              <a:buNone/>
            </a:pPr>
            <a:endParaRPr lang="fi-FI" dirty="0"/>
          </a:p>
          <a:p>
            <a:pPr marL="457200" indent="-457200">
              <a:buFont typeface="+mj-lt"/>
              <a:buAutoNum type="arabicPeriod"/>
            </a:pPr>
            <a:r>
              <a:rPr lang="fi-FI" dirty="0" smtClean="0"/>
              <a:t>Kerro </a:t>
            </a:r>
            <a:r>
              <a:rPr lang="fi-FI" dirty="0"/>
              <a:t>asianosaisen tiedonsaantioikeudesta julkisuuslain mukaan? (10p) </a:t>
            </a:r>
            <a:endParaRPr lang="fi-FI" dirty="0" smtClean="0"/>
          </a:p>
        </p:txBody>
      </p:sp>
      <p:sp>
        <p:nvSpPr>
          <p:cNvPr id="3" name="Otsikko 2"/>
          <p:cNvSpPr>
            <a:spLocks noGrp="1"/>
          </p:cNvSpPr>
          <p:nvPr>
            <p:ph type="title"/>
          </p:nvPr>
        </p:nvSpPr>
        <p:spPr/>
        <p:txBody>
          <a:bodyPr/>
          <a:lstStyle/>
          <a:p>
            <a:r>
              <a:rPr lang="fi-FI" dirty="0" smtClean="0"/>
              <a:t>Julkisuuslaki</a:t>
            </a:r>
            <a:endParaRPr lang="fi-FI" dirty="0"/>
          </a:p>
        </p:txBody>
      </p:sp>
    </p:spTree>
    <p:extLst>
      <p:ext uri="{BB962C8B-B14F-4D97-AF65-F5344CB8AC3E}">
        <p14:creationId xmlns:p14="http://schemas.microsoft.com/office/powerpoint/2010/main" val="23098973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normAutofit/>
          </a:bodyPr>
          <a:lstStyle/>
          <a:p>
            <a:pPr marL="457200" indent="-457200">
              <a:buFont typeface="+mj-lt"/>
              <a:buAutoNum type="arabicPeriod" startAt="3"/>
            </a:pPr>
            <a:r>
              <a:rPr lang="fi-FI" dirty="0"/>
              <a:t>Julkisuuslain mukaiset viranomaisen asiakirjat ja asiakirjat, joihin julkisuuslakia ei sovelleta? (10p) </a:t>
            </a:r>
          </a:p>
          <a:p>
            <a:pPr marL="457200" indent="-457200">
              <a:buFont typeface="+mj-lt"/>
              <a:buAutoNum type="arabicPeriod" startAt="3"/>
            </a:pPr>
            <a:endParaRPr lang="fi-FI" dirty="0" smtClean="0"/>
          </a:p>
          <a:p>
            <a:pPr marL="457200" indent="-457200">
              <a:buFont typeface="+mj-lt"/>
              <a:buAutoNum type="arabicPeriod" startAt="3"/>
            </a:pPr>
            <a:endParaRPr lang="fi-FI" dirty="0" smtClean="0"/>
          </a:p>
          <a:p>
            <a:pPr marL="457200" indent="-457200">
              <a:buFont typeface="+mj-lt"/>
              <a:buAutoNum type="arabicPeriod" startAt="3"/>
            </a:pPr>
            <a:r>
              <a:rPr lang="fi-FI" dirty="0" smtClean="0"/>
              <a:t>Julkisuuslain </a:t>
            </a:r>
            <a:r>
              <a:rPr lang="fi-FI" dirty="0"/>
              <a:t>18§:n mukaisen hyvä tiedonhallintotapa ja sen asettamat keskeiset velvoitteet viranomaiselle? (10p) </a:t>
            </a:r>
            <a:endParaRPr lang="fi-FI" dirty="0" smtClean="0"/>
          </a:p>
          <a:p>
            <a:pPr marL="457200" indent="-457200">
              <a:buFont typeface="+mj-lt"/>
              <a:buAutoNum type="arabicPeriod" startAt="3"/>
            </a:pPr>
            <a:endParaRPr lang="fi-FI" dirty="0"/>
          </a:p>
          <a:p>
            <a:endParaRPr lang="fi-FI" dirty="0"/>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val="668477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107505" y="2675467"/>
            <a:ext cx="8928992" cy="3450696"/>
          </a:xfrm>
        </p:spPr>
        <p:txBody>
          <a:bodyPr/>
          <a:lstStyle/>
          <a:p>
            <a:r>
              <a:rPr lang="fi-FI" dirty="0"/>
              <a:t>Viranomaiset, joissa julkisuuslakia sovelletaan? </a:t>
            </a:r>
            <a:r>
              <a:rPr lang="fi-FI" sz="1400" dirty="0" smtClean="0"/>
              <a:t>(s.664-)</a:t>
            </a:r>
          </a:p>
          <a:p>
            <a:r>
              <a:rPr lang="fi-FI" dirty="0" smtClean="0"/>
              <a:t>Julkisuuslain soveltamisen ulkopuolelle jäävät tahot? </a:t>
            </a:r>
            <a:r>
              <a:rPr lang="fi-FI" sz="1400" dirty="0" smtClean="0"/>
              <a:t>(s.675-)</a:t>
            </a:r>
          </a:p>
          <a:p>
            <a:r>
              <a:rPr lang="fi-FI" dirty="0" smtClean="0"/>
              <a:t>Viranomaisen asiakirjat? </a:t>
            </a:r>
            <a:r>
              <a:rPr lang="fi-FI" sz="1400" dirty="0" smtClean="0"/>
              <a:t>(s.651-)</a:t>
            </a:r>
          </a:p>
          <a:p>
            <a:r>
              <a:rPr lang="fi-FI" dirty="0" smtClean="0"/>
              <a:t>Oikeus saada tieto julkisesta asiakirjasta? </a:t>
            </a:r>
            <a:r>
              <a:rPr lang="fi-FI" sz="1400" dirty="0" smtClean="0"/>
              <a:t>(s.691-)</a:t>
            </a:r>
          </a:p>
          <a:p>
            <a:endParaRPr lang="fi-FI" sz="1400" dirty="0"/>
          </a:p>
          <a:p>
            <a:r>
              <a:rPr lang="fi-FI" sz="1400" dirty="0" smtClean="0"/>
              <a:t>…</a:t>
            </a:r>
            <a:endParaRPr lang="fi-FI" sz="1400" dirty="0"/>
          </a:p>
        </p:txBody>
      </p:sp>
      <p:sp>
        <p:nvSpPr>
          <p:cNvPr id="3" name="Otsikko 2"/>
          <p:cNvSpPr>
            <a:spLocks noGrp="1"/>
          </p:cNvSpPr>
          <p:nvPr>
            <p:ph type="title"/>
          </p:nvPr>
        </p:nvSpPr>
        <p:spPr/>
        <p:txBody>
          <a:bodyPr/>
          <a:lstStyle/>
          <a:p>
            <a:r>
              <a:rPr lang="fi-FI" dirty="0" smtClean="0"/>
              <a:t>…muita oleellisia</a:t>
            </a:r>
            <a:endParaRPr lang="fi-FI" dirty="0"/>
          </a:p>
        </p:txBody>
      </p:sp>
    </p:spTree>
    <p:extLst>
      <p:ext uri="{BB962C8B-B14F-4D97-AF65-F5344CB8AC3E}">
        <p14:creationId xmlns:p14="http://schemas.microsoft.com/office/powerpoint/2010/main" val="3219041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179512" y="2276872"/>
            <a:ext cx="8712967" cy="3849291"/>
          </a:xfrm>
        </p:spPr>
        <p:txBody>
          <a:bodyPr/>
          <a:lstStyle/>
          <a:p>
            <a:r>
              <a:rPr lang="fi-FI" b="1" dirty="0"/>
              <a:t>Leenan siivouspalvelut </a:t>
            </a:r>
            <a:r>
              <a:rPr lang="fi-FI" b="1" dirty="0" err="1"/>
              <a:t>Puti-Puhdas</a:t>
            </a:r>
            <a:r>
              <a:rPr lang="fi-FI" b="1" dirty="0"/>
              <a:t> </a:t>
            </a:r>
            <a:r>
              <a:rPr lang="fi-FI" b="1" dirty="0" smtClean="0"/>
              <a:t>Oy</a:t>
            </a:r>
          </a:p>
          <a:p>
            <a:endParaRPr lang="fi-FI" dirty="0" smtClean="0"/>
          </a:p>
          <a:p>
            <a:pPr lvl="1"/>
            <a:r>
              <a:rPr lang="fi-FI" dirty="0"/>
              <a:t>Anna </a:t>
            </a:r>
            <a:r>
              <a:rPr lang="fi-FI" u="sng" dirty="0"/>
              <a:t>perusteltu vastaus tapauksessa esitettyihin ongelmakohtiin</a:t>
            </a:r>
            <a:r>
              <a:rPr lang="fi-FI" dirty="0"/>
              <a:t> </a:t>
            </a:r>
            <a:r>
              <a:rPr lang="fi-FI" b="1" dirty="0"/>
              <a:t>ja erityisesti </a:t>
            </a:r>
            <a:r>
              <a:rPr lang="fi-FI" u="sng" dirty="0"/>
              <a:t>seuraaviin kysymyksiin</a:t>
            </a:r>
            <a:r>
              <a:rPr lang="fi-FI" dirty="0"/>
              <a:t>: </a:t>
            </a:r>
          </a:p>
          <a:p>
            <a:pPr lvl="1"/>
            <a:endParaRPr lang="fi-FI" dirty="0"/>
          </a:p>
          <a:p>
            <a:pPr lvl="2"/>
            <a:r>
              <a:rPr lang="fi-FI" dirty="0" smtClean="0"/>
              <a:t>Kumpi </a:t>
            </a:r>
            <a:r>
              <a:rPr lang="fi-FI" dirty="0"/>
              <a:t>laki, laki julkisista hankinnoista vai laki viranomaisten toiminnan julkisuudesta, soveltuu tapaukseen? </a:t>
            </a:r>
          </a:p>
          <a:p>
            <a:pPr lvl="2"/>
            <a:r>
              <a:rPr lang="fi-FI" dirty="0" smtClean="0"/>
              <a:t>Mihin </a:t>
            </a:r>
            <a:r>
              <a:rPr lang="fi-FI" dirty="0"/>
              <a:t>Leena voi valittaa jos viranhaltija kieltäytyy luovuttamasta sopimusta?</a:t>
            </a:r>
          </a:p>
          <a:p>
            <a:pPr lvl="1"/>
            <a:endParaRPr lang="fi-FI" dirty="0"/>
          </a:p>
        </p:txBody>
      </p:sp>
      <p:sp>
        <p:nvSpPr>
          <p:cNvPr id="3" name="Otsikko 2"/>
          <p:cNvSpPr>
            <a:spLocks noGrp="1"/>
          </p:cNvSpPr>
          <p:nvPr>
            <p:ph type="title"/>
          </p:nvPr>
        </p:nvSpPr>
        <p:spPr/>
        <p:txBody>
          <a:bodyPr/>
          <a:lstStyle/>
          <a:p>
            <a:r>
              <a:rPr lang="fi-FI" dirty="0" smtClean="0"/>
              <a:t>Oikeustapaus</a:t>
            </a:r>
            <a:endParaRPr lang="fi-FI" dirty="0"/>
          </a:p>
        </p:txBody>
      </p:sp>
    </p:spTree>
    <p:extLst>
      <p:ext uri="{BB962C8B-B14F-4D97-AF65-F5344CB8AC3E}">
        <p14:creationId xmlns:p14="http://schemas.microsoft.com/office/powerpoint/2010/main" val="3266235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107504" y="2492896"/>
            <a:ext cx="9036495" cy="4365104"/>
          </a:xfrm>
        </p:spPr>
        <p:txBody>
          <a:bodyPr>
            <a:normAutofit fontScale="55000" lnSpcReduction="20000"/>
          </a:bodyPr>
          <a:lstStyle/>
          <a:p>
            <a:pPr marL="0" indent="0">
              <a:buNone/>
            </a:pPr>
            <a:r>
              <a:rPr lang="fi-FI" dirty="0" smtClean="0"/>
              <a:t>Leena </a:t>
            </a:r>
            <a:r>
              <a:rPr lang="fi-FI" dirty="0"/>
              <a:t>toimi siivouspalveluita tuottavan yrityksensä, </a:t>
            </a:r>
            <a:r>
              <a:rPr lang="fi-FI" dirty="0" err="1"/>
              <a:t>Puti</a:t>
            </a:r>
            <a:r>
              <a:rPr lang="fi-FI" dirty="0"/>
              <a:t>-Puhdas Oy:n toimitusjohtajana ja omistajana. Leena luki Lapin kansasta, että Rovaniemen kaupungin tekninen lautakunta pyytää tarjouksia siivousalan yrityksiltä koskien Rovaniemen kaupungin alueella toimivien kahden peruskoulun siivousurakoista. Edullisin tarjous tulisi valituksi hankintalain mukaisesti. </a:t>
            </a:r>
            <a:endParaRPr lang="fi-FI" dirty="0" smtClean="0"/>
          </a:p>
          <a:p>
            <a:pPr marL="0" indent="0">
              <a:buNone/>
            </a:pPr>
            <a:endParaRPr lang="fi-FI" dirty="0" smtClean="0"/>
          </a:p>
          <a:p>
            <a:pPr marL="0" indent="0">
              <a:buNone/>
            </a:pPr>
            <a:r>
              <a:rPr lang="fi-FI" dirty="0" smtClean="0"/>
              <a:t>Leena </a:t>
            </a:r>
            <a:r>
              <a:rPr lang="fi-FI" dirty="0"/>
              <a:t>alkoi laskemaan, montako tuntia hänellä ja yrityksen kahdella työntekijällä menisi, jotta molemmat peruskoulut tulisi riittävän hyvin siivottua mutta että turhaa aikaa ei kuluisi eikä siivoustyöt aiheuttaisi liikaa kuluja. Leena kirjoitti tarjouksen paperille ja vei Rovaniemen kaupungin teknisen lautakunnan viranhaltijalle, teknisen toimen johtaja Pekka Putkoselle. </a:t>
            </a:r>
            <a:endParaRPr lang="fi-FI" dirty="0" smtClean="0"/>
          </a:p>
          <a:p>
            <a:pPr marL="0" indent="0">
              <a:buNone/>
            </a:pPr>
            <a:endParaRPr lang="fi-FI" dirty="0"/>
          </a:p>
          <a:p>
            <a:pPr marL="0" indent="0">
              <a:buNone/>
            </a:pPr>
            <a:r>
              <a:rPr lang="fi-FI" dirty="0" smtClean="0"/>
              <a:t>Myöhemmin </a:t>
            </a:r>
            <a:r>
              <a:rPr lang="fi-FI" dirty="0"/>
              <a:t>tarjousten jättämisen määräajan päätyttyä Leena kuuli, ettei hänen tarjousta oltu hyväksytty, vaan tarjousten perusteella Rovaniemen kaupunki ja tekninen lautakunta valitsi Kaijan kiilto </a:t>
            </a:r>
            <a:r>
              <a:rPr lang="fi-FI" dirty="0" err="1"/>
              <a:t>ky:n</a:t>
            </a:r>
            <a:r>
              <a:rPr lang="fi-FI" dirty="0"/>
              <a:t> tarjouksen ja kaupunki solmi Kaijan Kiilto Ky:n kanssa siivouspalvelusopimuksen. </a:t>
            </a:r>
            <a:endParaRPr lang="fi-FI" dirty="0" smtClean="0"/>
          </a:p>
          <a:p>
            <a:pPr marL="0" indent="0">
              <a:buNone/>
            </a:pPr>
            <a:endParaRPr lang="fi-FI" dirty="0"/>
          </a:p>
          <a:p>
            <a:pPr marL="0" indent="0">
              <a:buNone/>
            </a:pPr>
            <a:r>
              <a:rPr lang="fi-FI" dirty="0" smtClean="0"/>
              <a:t>Asia </a:t>
            </a:r>
            <a:r>
              <a:rPr lang="fi-FI" dirty="0"/>
              <a:t>jäi vaivaamaan Leenaa; miten Kaijan kiilto </a:t>
            </a:r>
            <a:r>
              <a:rPr lang="fi-FI" dirty="0" err="1"/>
              <a:t>ky</a:t>
            </a:r>
            <a:r>
              <a:rPr lang="fi-FI" dirty="0"/>
              <a:t> on voinut tehdä halvemman tarjouksen? Lähinnä Leenaa kiinnosti se, mitä siivouspalveluita ja -tehtäviä sopimuksessa sovittiin tehtäväksi ja mihin Kaijan Kiilto </a:t>
            </a:r>
            <a:r>
              <a:rPr lang="fi-FI" dirty="0" err="1"/>
              <a:t>ky</a:t>
            </a:r>
            <a:r>
              <a:rPr lang="fi-FI" dirty="0"/>
              <a:t> on sitoutunut. Leena meni kaupungin teknisen toimen johtajan Pekka Putkosen luo ja pyysi saada kaupungin ja Kaijan Kiilto Ky:n välisen sopimuksen nähtäväkseen </a:t>
            </a:r>
          </a:p>
          <a:p>
            <a:endParaRPr lang="fi-FI" dirty="0"/>
          </a:p>
          <a:p>
            <a:pPr marL="0" indent="0">
              <a:buNone/>
            </a:pPr>
            <a:r>
              <a:rPr lang="fi-FI" dirty="0" smtClean="0"/>
              <a:t>Putkonen </a:t>
            </a:r>
            <a:r>
              <a:rPr lang="fi-FI" dirty="0"/>
              <a:t>kieltäytyä tästä ja ilmoitti ettei Leenalla ole </a:t>
            </a:r>
            <a:r>
              <a:rPr lang="fi-FI" dirty="0" err="1"/>
              <a:t>Puti</a:t>
            </a:r>
            <a:r>
              <a:rPr lang="fi-FI" dirty="0"/>
              <a:t>-Puhdas Oy:n edustajana oikeutta saada sopimusta itselleen. Leena ei ole sopimuksen osapuoli eikä siten asianosainen. Sopimuskaan ei ole tullut julkiseksi. Sitä paitsi vaikka sopimus on hänellä työhuoneessa ja hän on sen laatinut ja kaupungin teknisenlautakunnan edustajana ja viranhaltijana allekirjoittanut, ei kai hän voi yksin päättää siitä, kenelle sen voi antaa nähtäväksi. Putkonen neuvoi Leenaa että hänen olisi pitänyt valittaa markkinaoikeuteen, niin kuin hankintalain (laki julkisista hankinnoista) 11 luvussa säädetään. </a:t>
            </a:r>
          </a:p>
          <a:p>
            <a:endParaRPr lang="fi-FI" dirty="0"/>
          </a:p>
          <a:p>
            <a:pPr marL="0" indent="0">
              <a:buNone/>
            </a:pPr>
            <a:r>
              <a:rPr lang="fi-FI" dirty="0"/>
              <a:t>Leena hämmästyi, hän halusi vain saada sopimuksen nähtäväkseen.</a:t>
            </a:r>
          </a:p>
          <a:p>
            <a:endParaRPr lang="fi-FI" dirty="0"/>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val="502681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179512" y="2564904"/>
            <a:ext cx="8712967" cy="3960440"/>
          </a:xfrm>
        </p:spPr>
        <p:txBody>
          <a:bodyPr/>
          <a:lstStyle/>
          <a:p>
            <a:pPr lvl="1"/>
            <a:r>
              <a:rPr lang="fi-FI" dirty="0" smtClean="0"/>
              <a:t>Mihin </a:t>
            </a:r>
            <a:r>
              <a:rPr lang="fi-FI" dirty="0"/>
              <a:t>ja milloin julkisuuslakia sovelletaan? </a:t>
            </a:r>
            <a:endParaRPr lang="fi-FI" dirty="0" smtClean="0"/>
          </a:p>
          <a:p>
            <a:pPr lvl="1"/>
            <a:r>
              <a:rPr lang="fi-FI" dirty="0" smtClean="0"/>
              <a:t>Soveltuuko </a:t>
            </a:r>
            <a:r>
              <a:rPr lang="fi-FI" dirty="0"/>
              <a:t>hankintalaki ja mihin?</a:t>
            </a:r>
          </a:p>
          <a:p>
            <a:pPr lvl="1"/>
            <a:r>
              <a:rPr lang="fi-FI" dirty="0"/>
              <a:t>M</a:t>
            </a:r>
            <a:r>
              <a:rPr lang="fi-FI" dirty="0" smtClean="0"/>
              <a:t>ikä </a:t>
            </a:r>
            <a:r>
              <a:rPr lang="fi-FI" dirty="0"/>
              <a:t>on viranomaisen asiakirja? </a:t>
            </a:r>
          </a:p>
          <a:p>
            <a:pPr lvl="1"/>
            <a:r>
              <a:rPr lang="fi-FI" dirty="0"/>
              <a:t>M</a:t>
            </a:r>
            <a:r>
              <a:rPr lang="fi-FI" dirty="0" smtClean="0"/>
              <a:t>illoin </a:t>
            </a:r>
            <a:r>
              <a:rPr lang="fi-FI" dirty="0"/>
              <a:t>asiakirja tulee julkiseksi?</a:t>
            </a:r>
          </a:p>
          <a:p>
            <a:pPr lvl="1"/>
            <a:r>
              <a:rPr lang="fi-FI" dirty="0"/>
              <a:t>K</a:t>
            </a:r>
            <a:r>
              <a:rPr lang="fi-FI" dirty="0" smtClean="0"/>
              <a:t>enellä </a:t>
            </a:r>
            <a:r>
              <a:rPr lang="fi-FI" dirty="0"/>
              <a:t>on oikeus saada tieto julkisesta asiakirjasta?</a:t>
            </a:r>
          </a:p>
          <a:p>
            <a:pPr lvl="1"/>
            <a:r>
              <a:rPr lang="fi-FI" dirty="0"/>
              <a:t>K</a:t>
            </a:r>
            <a:r>
              <a:rPr lang="fi-FI" dirty="0" smtClean="0"/>
              <a:t>uka </a:t>
            </a:r>
            <a:r>
              <a:rPr lang="fi-FI" dirty="0"/>
              <a:t>päättää asiakirjan luovuttamisesta</a:t>
            </a:r>
            <a:r>
              <a:rPr lang="fi-FI" dirty="0" smtClean="0"/>
              <a:t>?</a:t>
            </a:r>
          </a:p>
          <a:p>
            <a:pPr lvl="1"/>
            <a:endParaRPr lang="fi-FI" dirty="0"/>
          </a:p>
          <a:p>
            <a:pPr lvl="2"/>
            <a:r>
              <a:rPr lang="fi-FI" b="1" i="1" dirty="0" smtClean="0"/>
              <a:t>Julkisuuslaki: </a:t>
            </a:r>
          </a:p>
          <a:p>
            <a:pPr marL="627063" lvl="2" indent="0">
              <a:buNone/>
            </a:pPr>
            <a:r>
              <a:rPr lang="fi-FI" i="1" dirty="0" smtClean="0">
                <a:hlinkClick r:id="rId2"/>
              </a:rPr>
              <a:t>https</a:t>
            </a:r>
            <a:r>
              <a:rPr lang="fi-FI" i="1" dirty="0">
                <a:hlinkClick r:id="rId2"/>
              </a:rPr>
              <a:t>://</a:t>
            </a:r>
            <a:r>
              <a:rPr lang="fi-FI" i="1" dirty="0" smtClean="0">
                <a:hlinkClick r:id="rId2"/>
              </a:rPr>
              <a:t>www.finlex.fi/fi/laki/ajantasa/1999/19990621#L6P24</a:t>
            </a:r>
            <a:r>
              <a:rPr lang="fi-FI" i="1" dirty="0" smtClean="0"/>
              <a:t> </a:t>
            </a:r>
            <a:endParaRPr lang="fi-FI" i="1" dirty="0"/>
          </a:p>
          <a:p>
            <a:endParaRPr lang="fi-FI" dirty="0"/>
          </a:p>
        </p:txBody>
      </p:sp>
      <p:sp>
        <p:nvSpPr>
          <p:cNvPr id="3" name="Otsikko 2"/>
          <p:cNvSpPr>
            <a:spLocks noGrp="1"/>
          </p:cNvSpPr>
          <p:nvPr>
            <p:ph type="title"/>
          </p:nvPr>
        </p:nvSpPr>
        <p:spPr/>
        <p:txBody>
          <a:bodyPr/>
          <a:lstStyle/>
          <a:p>
            <a:endParaRPr lang="fi-FI" dirty="0"/>
          </a:p>
        </p:txBody>
      </p:sp>
    </p:spTree>
    <p:extLst>
      <p:ext uri="{BB962C8B-B14F-4D97-AF65-F5344CB8AC3E}">
        <p14:creationId xmlns:p14="http://schemas.microsoft.com/office/powerpoint/2010/main" val="3762674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395536" y="2675466"/>
            <a:ext cx="8208911" cy="3633853"/>
          </a:xfrm>
        </p:spPr>
        <p:txBody>
          <a:bodyPr>
            <a:normAutofit fontScale="70000" lnSpcReduction="20000"/>
          </a:bodyPr>
          <a:lstStyle/>
          <a:p>
            <a:r>
              <a:rPr lang="fi-FI" dirty="0"/>
              <a:t>Hankintalain 84 §:ssä sanotaan, että asiakirjojen julkisuuteen sovelletaan julkisuuslakia</a:t>
            </a:r>
          </a:p>
          <a:p>
            <a:endParaRPr lang="fi-FI" dirty="0" smtClean="0"/>
          </a:p>
          <a:p>
            <a:r>
              <a:rPr lang="fi-FI" dirty="0" smtClean="0"/>
              <a:t>Julkisuuslaissa säädetään </a:t>
            </a:r>
            <a:r>
              <a:rPr lang="fi-FI" dirty="0"/>
              <a:t>oikeudesta saada tieto viranomaisten julkisista asiakirjoista</a:t>
            </a:r>
            <a:r>
              <a:rPr lang="fi-FI" dirty="0" smtClean="0"/>
              <a:t>.</a:t>
            </a:r>
          </a:p>
          <a:p>
            <a:endParaRPr lang="fi-FI" dirty="0"/>
          </a:p>
          <a:p>
            <a:r>
              <a:rPr lang="fi-FI" dirty="0"/>
              <a:t>Julkisuuslaki koskee 4 § 4 kohdan mukaan kunnallisia viranomaisia. </a:t>
            </a:r>
          </a:p>
          <a:p>
            <a:endParaRPr lang="fi-FI" dirty="0"/>
          </a:p>
          <a:p>
            <a:r>
              <a:rPr lang="fi-FI" dirty="0"/>
              <a:t>Julkisuuslaki 5 §</a:t>
            </a:r>
          </a:p>
          <a:p>
            <a:pPr lvl="1"/>
            <a:r>
              <a:rPr lang="fi-FI" i="1" dirty="0"/>
              <a:t>Viranomaisen asiakirjalla </a:t>
            </a:r>
            <a:r>
              <a:rPr lang="fi-FI" i="1" dirty="0" smtClean="0"/>
              <a:t>tarkoitetaan </a:t>
            </a:r>
            <a:r>
              <a:rPr lang="fi-FI" i="1" dirty="0"/>
              <a:t>viranomaisen hallussa olevaa asiakirjaa, jonka viranomainen tai sen palveluksessa oleva on laatinut taikka joka on toimitettu viranomaiselle asian käsittelyä varten tai muuten sen toimialaan tai tehtäviin kuuluvassa asiassa.</a:t>
            </a:r>
          </a:p>
          <a:p>
            <a:endParaRPr lang="fi-FI" dirty="0" smtClean="0"/>
          </a:p>
          <a:p>
            <a:r>
              <a:rPr lang="fi-FI" b="1" i="1" dirty="0" smtClean="0"/>
              <a:t>Näin </a:t>
            </a:r>
            <a:r>
              <a:rPr lang="fi-FI" b="1" i="1" dirty="0"/>
              <a:t>ollen JulkL soveltuu kunnan viranomaisten hallussa oleviin asiakirjoihin</a:t>
            </a:r>
          </a:p>
          <a:p>
            <a:endParaRPr lang="fi-FI" dirty="0"/>
          </a:p>
        </p:txBody>
      </p:sp>
      <p:sp>
        <p:nvSpPr>
          <p:cNvPr id="3" name="Otsikko 2"/>
          <p:cNvSpPr>
            <a:spLocks noGrp="1"/>
          </p:cNvSpPr>
          <p:nvPr>
            <p:ph type="title"/>
          </p:nvPr>
        </p:nvSpPr>
        <p:spPr/>
        <p:txBody>
          <a:bodyPr/>
          <a:lstStyle/>
          <a:p>
            <a:r>
              <a:rPr lang="fi-FI" dirty="0"/>
              <a:t>Vastaukset</a:t>
            </a:r>
          </a:p>
        </p:txBody>
      </p:sp>
    </p:spTree>
    <p:extLst>
      <p:ext uri="{BB962C8B-B14F-4D97-AF65-F5344CB8AC3E}">
        <p14:creationId xmlns:p14="http://schemas.microsoft.com/office/powerpoint/2010/main" val="1864639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179512" y="2348880"/>
            <a:ext cx="8784976" cy="4176464"/>
          </a:xfrm>
        </p:spPr>
        <p:txBody>
          <a:bodyPr>
            <a:normAutofit fontScale="55000" lnSpcReduction="20000"/>
          </a:bodyPr>
          <a:lstStyle/>
          <a:p>
            <a:r>
              <a:rPr lang="fi-FI" u="sng" dirty="0"/>
              <a:t>6 </a:t>
            </a:r>
            <a:r>
              <a:rPr lang="fi-FI" u="sng" dirty="0" smtClean="0"/>
              <a:t>§  Viranomaisen </a:t>
            </a:r>
            <a:r>
              <a:rPr lang="fi-FI" u="sng" dirty="0"/>
              <a:t>laatiman asiakirjan julkiseksi tuleminen</a:t>
            </a:r>
          </a:p>
          <a:p>
            <a:pPr lvl="1"/>
            <a:r>
              <a:rPr lang="fi-FI" i="1" dirty="0"/>
              <a:t>Viranomaisen laatima asiakirja tulee julkiseksi, jollei asiakirjan julkisuudesta taikka salassapidosta tai muusta tietojen saantia koskevasta rajoituksesta tässä tai muussa laissa säädetä, seuraavasti:</a:t>
            </a:r>
          </a:p>
          <a:p>
            <a:pPr lvl="1"/>
            <a:r>
              <a:rPr lang="fi-FI" b="1" i="1" dirty="0"/>
              <a:t>8) </a:t>
            </a:r>
            <a:r>
              <a:rPr lang="fi-FI" i="1" dirty="0"/>
              <a:t>päätös, lausunto, toimituskirja ja viranomaisen sopimusosapuolena tekemä ratkaisu sekä niiden käsittelyä varten viranomaisessa laaditut muistiot, pöytäkirjat ja muut kuin 1–3 tai 5–7 kohdassa tarkoitetut asiakirjat, kun päätös, lausunto, toimituskirja tai sopimus on allekirjoitettu tai sitä vastaavalla tavalla varmennettu</a:t>
            </a:r>
          </a:p>
          <a:p>
            <a:endParaRPr lang="fi-FI" dirty="0"/>
          </a:p>
          <a:p>
            <a:r>
              <a:rPr lang="fi-FI" u="sng" dirty="0"/>
              <a:t>JulkL: Oikeus saada tieto asiakirjasta</a:t>
            </a:r>
          </a:p>
          <a:p>
            <a:pPr marL="301943" lvl="1" indent="0">
              <a:buNone/>
            </a:pPr>
            <a:r>
              <a:rPr lang="fi-FI" dirty="0"/>
              <a:t>9 § mukaan Jokaisella on oikeus saada tieto viranomaisen asiakirjasta, joka on julkinen.</a:t>
            </a:r>
          </a:p>
          <a:p>
            <a:pPr marL="301943" lvl="1" indent="0">
              <a:buNone/>
            </a:pPr>
            <a:r>
              <a:rPr lang="fi-FI" dirty="0"/>
              <a:t>11 § säädetään Asianosaisen oikeudesta tiedonsaantiin:</a:t>
            </a:r>
          </a:p>
          <a:p>
            <a:pPr lvl="2"/>
            <a:r>
              <a:rPr lang="fi-FI" dirty="0"/>
              <a:t>Hakijalla, valittajalla sekä muulla, jonka oikeutta, etua tai velvollisuutta asia koskee (asianosainen), on oikeus saada asiaa käsittelevältä tai käsitelleeltä viranomaiselta tieto muunkin kuin julkisen asiakirjan sisällöstä, joka voi tai on voinut vaikuttaa hänen asiansa käsittelyyn.</a:t>
            </a:r>
          </a:p>
          <a:p>
            <a:pPr marL="301943" lvl="1" indent="0">
              <a:buNone/>
            </a:pPr>
            <a:r>
              <a:rPr lang="fi-FI" dirty="0"/>
              <a:t>11 </a:t>
            </a:r>
            <a:r>
              <a:rPr lang="fi-FI" dirty="0" smtClean="0"/>
              <a:t>§ Rajoituksen </a:t>
            </a:r>
            <a:r>
              <a:rPr lang="fi-FI" dirty="0"/>
              <a:t>asiakirjojen saantioikeuteen:</a:t>
            </a:r>
          </a:p>
          <a:p>
            <a:pPr lvl="2"/>
            <a:r>
              <a:rPr lang="fi-FI" dirty="0"/>
              <a:t>6) julkisessa hankinnassa toisen ehdokkaan tai tarjoajan liike- tai ammattisalaisuutta koskeviin tietoihin; tieto tarjousten vertailussa käytetystä hinnasta ja muusta tekijästä on kuitenkin aina annettava; (17.6.2011/701</a:t>
            </a:r>
            <a:r>
              <a:rPr lang="fi-FI" dirty="0" smtClean="0"/>
              <a:t>)</a:t>
            </a:r>
          </a:p>
          <a:p>
            <a:pPr lvl="1"/>
            <a:endParaRPr lang="fi-FI" dirty="0"/>
          </a:p>
          <a:p>
            <a:pPr lvl="1"/>
            <a:endParaRPr lang="fi-FI" dirty="0"/>
          </a:p>
          <a:p>
            <a:r>
              <a:rPr lang="fi-FI" b="1" i="1" dirty="0" smtClean="0"/>
              <a:t>näin </a:t>
            </a:r>
            <a:r>
              <a:rPr lang="fi-FI" b="1" i="1" dirty="0"/>
              <a:t>ollen sopimusasiakirja on tullut julkiseksi allekirjoituksella. </a:t>
            </a:r>
          </a:p>
          <a:p>
            <a:r>
              <a:rPr lang="fi-FI" b="1" i="1" dirty="0" smtClean="0"/>
              <a:t>jokaisella </a:t>
            </a:r>
            <a:r>
              <a:rPr lang="fi-FI" b="1" i="1" dirty="0"/>
              <a:t>on oikeus saada tieto julkisesta asiakirjasta, riippumatta siitä onko asianosainen vai ei. </a:t>
            </a:r>
          </a:p>
          <a:p>
            <a:r>
              <a:rPr lang="fi-FI" b="1" i="1" dirty="0" smtClean="0"/>
              <a:t>Voi </a:t>
            </a:r>
            <a:r>
              <a:rPr lang="fi-FI" b="1" i="1" dirty="0"/>
              <a:t>myös mainita: Tämän lisäksi Leena on asianosainen, koska hankintamenettely/kilpailutus on koskenut häneen kohdistuvaa oikeutta, etua tai velvollisuutta. </a:t>
            </a:r>
          </a:p>
          <a:p>
            <a:endParaRPr lang="fi-FI" dirty="0"/>
          </a:p>
        </p:txBody>
      </p:sp>
      <p:sp>
        <p:nvSpPr>
          <p:cNvPr id="3" name="Otsikko 2"/>
          <p:cNvSpPr>
            <a:spLocks noGrp="1"/>
          </p:cNvSpPr>
          <p:nvPr>
            <p:ph type="title"/>
          </p:nvPr>
        </p:nvSpPr>
        <p:spPr/>
        <p:txBody>
          <a:bodyPr/>
          <a:lstStyle/>
          <a:p>
            <a:endParaRPr lang="fi-FI"/>
          </a:p>
        </p:txBody>
      </p:sp>
    </p:spTree>
    <p:extLst>
      <p:ext uri="{BB962C8B-B14F-4D97-AF65-F5344CB8AC3E}">
        <p14:creationId xmlns:p14="http://schemas.microsoft.com/office/powerpoint/2010/main" val="33285130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ltomuoto">
  <a:themeElements>
    <a:clrScheme name="Aaltomuoto">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altomuoto">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altomuoto">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224</TotalTime>
  <Words>1162</Words>
  <Application>Microsoft Office PowerPoint</Application>
  <PresentationFormat>Näytössä katseltava diaesitys (4:3)</PresentationFormat>
  <Paragraphs>105</Paragraphs>
  <Slides>11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Calibri</vt:lpstr>
      <vt:lpstr>Candara</vt:lpstr>
      <vt:lpstr>Symbol</vt:lpstr>
      <vt:lpstr>Aaltomuoto</vt:lpstr>
      <vt:lpstr>JULKISUUSLAKI</vt:lpstr>
      <vt:lpstr>Julkisuuslaki</vt:lpstr>
      <vt:lpstr>PowerPoint-esitys</vt:lpstr>
      <vt:lpstr>…muita oleellisia</vt:lpstr>
      <vt:lpstr>Oikeustapaus</vt:lpstr>
      <vt:lpstr>PowerPoint-esitys</vt:lpstr>
      <vt:lpstr>PowerPoint-esitys</vt:lpstr>
      <vt:lpstr>Vastaukset</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Julkisuuslaki</dc:title>
  <dc:creator>Niina Anttalainen</dc:creator>
  <cp:lastModifiedBy>RO_VIERAS</cp:lastModifiedBy>
  <cp:revision>11</cp:revision>
  <dcterms:created xsi:type="dcterms:W3CDTF">2018-11-11T16:33:43Z</dcterms:created>
  <dcterms:modified xsi:type="dcterms:W3CDTF">2018-11-12T15:00:34Z</dcterms:modified>
</cp:coreProperties>
</file>