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0" r:id="rId26"/>
    <p:sldId id="282" r:id="rId27"/>
    <p:sldId id="283" r:id="rId28"/>
    <p:sldId id="265" r:id="rId2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ED937D-C38E-42D7-BAC2-F3F9C7FA866B}" type="datetimeFigureOut">
              <a:rPr lang="fi-FI" smtClean="0"/>
              <a:t>27.11.2016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AC22D6-4472-48F8-A2B9-00C552AE8C5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ktweb.rovaniemi.fi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UUSI KUNTALAKI (410/2015)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696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Valtuustolla edelleen kunnan ylin päätösvalta ja strategiset linjaukset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Uutta lakisääteinen kuntastrategia (kunnan toiminnan tavoitteet)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Hyväksyy hallintosäännön (organisaatio, hallinto- ja johtamisjärjestelmä, vastuu- ja toimivaltasuhteet), talousarvion ja -suunnitelman sekä konserniohjeen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Valtuuston koko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Sääntelyn joustavoittaminen: laissa vain valtuutettujen vähimmäismäärä eri kuntakokoluokissa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Mahdollisuus pienentää valtuuston kokoa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VALTUUSTO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4763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Kuntavaalit siirretään huhtikuulle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Valtuuston toimikausi alkaa kesäkuussa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Toteutetaan siirtämällä seuraavat vaalit lokakuulta 2016 huhtikuulle 2017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Siirtymäsäännösten mukaan nykyisen valtuuston toimikausi jatkuu toukokuun 2017 loppuun, mutta luottamushenkilö voi luopua tehtävästään v. 2016 lopussa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Valtuutettujen lukumäärä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vähimmäismäärät eri kokoisissa kunnissa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valtuusto päättää muutoin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VALTUUSTO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470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None/>
            </a:pPr>
            <a:r>
              <a:rPr lang="fi-FI" altLang="fi-FI" sz="2400" b="1" kern="0" dirty="0">
                <a:solidFill>
                  <a:srgbClr val="000000"/>
                </a:solidFill>
                <a:latin typeface="Arial"/>
              </a:rPr>
              <a:t>Uutta: 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Valtuuston koko – laissa vain minimi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Kuntastrategia – oltava, toiminnan ja talouden tavoitteet, ohjaa taloussuunnittelua!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Omistajaohjaus – periaatteet ja konserniohje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VALTUUSTO PÄÄTTÄÄ: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7494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Hallintosääntö </a:t>
            </a:r>
            <a:endParaRPr lang="fi-FI" altLang="fi-FI" sz="1800" kern="0" dirty="0" smtClean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Talousarvio- </a:t>
            </a: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ja </a:t>
            </a: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taloussuunnitelma</a:t>
            </a:r>
            <a:endParaRPr lang="fi-FI" altLang="fi-FI" sz="1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Liikelaitoksen toiminnan ja talouden tavoitteet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Varallisuuden hoidon ja sijoitustoiminnan perusteet </a:t>
            </a:r>
            <a:endParaRPr lang="fi-FI" altLang="fi-FI" sz="1800" kern="0" dirty="0" smtClean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Sisäisen </a:t>
            </a: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valvonnan ja riskienhallinnan perusteet 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Palveluista ja muista suoritteista perittävien maksujen yleiset perusteet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Takaussitoumuksen tai muun vakuuden antaminen </a:t>
            </a:r>
            <a:endParaRPr lang="fi-FI" altLang="fi-FI" sz="1800" kern="0" dirty="0" smtClean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Jäsenten </a:t>
            </a: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valitsemisesta toimielimiin, jollei toisin säädetä – päätoimisuus, osa-aikaisuus!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Luottamushenkilöiden taloudellisten etuuksien perusteet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Tilintarkastajien valitseminen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Tilinpäätöksen hyväksyminen ja </a:t>
            </a: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vastuuvapaus</a:t>
            </a:r>
            <a:endParaRPr lang="fi-FI" altLang="fi-FI" sz="1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Muut valtuuston päätettäviksi säädetyt ja määrätyt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VALTUUSTO PÄÄTTÄÄ: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0692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i="1" kern="0" dirty="0">
                <a:solidFill>
                  <a:srgbClr val="000000"/>
                </a:solidFill>
                <a:latin typeface="Arial"/>
              </a:rPr>
              <a:t>Asukkaiden ja palvelun käyttäjien </a:t>
            </a:r>
            <a:r>
              <a:rPr lang="fi-FI" sz="2000" kern="0" dirty="0">
                <a:solidFill>
                  <a:srgbClr val="000000"/>
                </a:solidFill>
                <a:latin typeface="Arial"/>
              </a:rPr>
              <a:t>oikeus</a:t>
            </a:r>
            <a:r>
              <a:rPr lang="fi-FI" sz="2000" i="1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fi-FI" sz="2000" kern="0" dirty="0">
                <a:solidFill>
                  <a:srgbClr val="000000"/>
                </a:solidFill>
                <a:latin typeface="Arial"/>
              </a:rPr>
              <a:t>osallistua ja vaikuttaa kunnan toimintaan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sz="2000" kern="0" dirty="0">
                <a:solidFill>
                  <a:srgbClr val="000000"/>
                </a:solidFill>
                <a:latin typeface="Arial"/>
              </a:rPr>
              <a:t>Valtuuston vastuu monipuolisista ja vaikuttavista osallistumisen mahdollisuuksista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ASUKKAIDEN VAIKUTUSMAHDOLLISUUDET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618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Kunnan asukkaan oikeus tehdä aloitteita kunnan toimintaa koskevissa asioissa 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sz="2000" kern="0" dirty="0">
                <a:solidFill>
                  <a:srgbClr val="000000"/>
                </a:solidFill>
                <a:latin typeface="Arial"/>
              </a:rPr>
              <a:t>Aloiteoikeus laajennetaan myös kunnassa toimiville yhteisöille ja säätiöille (=yhdistykset ja yritykset)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sz="2000" kern="0" dirty="0">
                <a:solidFill>
                  <a:srgbClr val="000000"/>
                </a:solidFill>
                <a:latin typeface="Arial"/>
              </a:rPr>
              <a:t>Palvelun käyttäjällä oikeus tehdä aloitteita kyseistä kunnan palvelua koskevassa asiassa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Valmistellaan toimivaltaisen viranomaisen käsiteltäväksi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endParaRPr lang="fi-FI" sz="7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Jos aloitteen on tehnyt vähintään 2 % kunnan asukkaista, otettava käsiteltäväksi 6 kk kuluessa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8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sz="1800" kern="0" dirty="0">
                <a:solidFill>
                  <a:srgbClr val="000000"/>
                </a:solidFill>
                <a:latin typeface="Arial"/>
              </a:rPr>
              <a:t>ei lasketa äänestysoikeutetuista vaan kaikista kunnan asukkaista ja koskee muitakin kuin valtuuston toimivaltaan kuuluvia asioita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endParaRPr lang="fi-FI" sz="15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Hallintosääntöön (90 §) tarpeelliset </a:t>
            </a:r>
            <a:r>
              <a:rPr lang="fi-FI" sz="2000" kern="0" dirty="0" smtClean="0">
                <a:solidFill>
                  <a:srgbClr val="000000"/>
                </a:solidFill>
                <a:latin typeface="Arial"/>
              </a:rPr>
              <a:t>määräykset käsittelystä ja tekijälle annetuista tiedoista</a:t>
            </a:r>
            <a:endParaRPr lang="fi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7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ALOITEOIKEUS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5005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Valtuuston lisäksi pakollisia toimielimiä kunnanhallitus ja tarkastuslautakunta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Muut toimielimet valtuuston päätettävissä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Toimielimet kunnassa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4090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600" kern="0" dirty="0">
                <a:solidFill>
                  <a:srgbClr val="000000"/>
                </a:solidFill>
                <a:latin typeface="Arial"/>
              </a:rPr>
              <a:t>Asettaminen ja kokoonpano </a:t>
            </a:r>
            <a:endParaRPr lang="fi-FI" sz="3000" kern="0" dirty="0">
              <a:solidFill>
                <a:srgbClr val="000000"/>
              </a:solidFill>
              <a:latin typeface="Arial"/>
            </a:endParaRP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Asettaminen kunnan harkinnassa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Lautakuntia tai johtokuntia &gt; voivat tehdä esityksiä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Jäsenten valinta aina valtuustossa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Valtuusto voisi nykylain tapaan päättää, että jäsenet tai osa jäsenistä valitaan osa-alueen asukkaiden esityksestä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Arial" pitchFamily="34" charset="0"/>
              <a:buChar char="•"/>
              <a:defRPr/>
            </a:pPr>
            <a:r>
              <a:rPr lang="fi-FI" sz="2600" kern="0" dirty="0">
                <a:solidFill>
                  <a:srgbClr val="000000"/>
                </a:solidFill>
                <a:latin typeface="Arial"/>
              </a:rPr>
              <a:t>Tehtävät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Kunnan päätöksentekoon vaikuttaminen ja kunnan osa-alueen kehittäminen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Varattava mahdollisuus antaa lausunto valmisteltaessa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kuntastrategiaa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talousarviota ja –suunnitelmaa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päätöksiä, joilla voi olla huomattava vaikutus kunnan asukkaiden ja palvelujen käyttäjien elinympäristöön, työntekoon ja muihin oloihin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TOIMIELIMET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3091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Kunnan toiminnan yhteensovittaminen kuntastrategian mukaisesti – kunnan toiminnan määritelmä huomioitava! 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Kunnan edun valvonta ja edustaminen - jos kukaan muu ei toimi, kunnanhallituksen on toimittava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Ohjaus- , seuranta- ja reagointitehtävä koko kunnan toiminnassa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Omistajaohjauksen käytännön toimet kunnan koko toiminnassa (huom. konsernijohdon ja </a:t>
            </a:r>
            <a:r>
              <a:rPr lang="fi-FI" altLang="fi-FI" sz="2000" kern="0" dirty="0" err="1">
                <a:solidFill>
                  <a:srgbClr val="000000"/>
                </a:solidFill>
                <a:latin typeface="Arial"/>
              </a:rPr>
              <a:t>kh:n</a:t>
            </a: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 työnjako, jos kokoonpano poikkeaa)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Sisäinen valvonta ja riskienhallinta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Edustaa kuntaa työnantajana ja vastaa henkilöstöpolitiikasta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Huom. Otto-oikeus lähtökohtaisesti vain kunnanhallituksella, mutta kunta voi hallintosäännössä määrätä otto-oikeuden myös lautakunnalle tai liikelaitoksen johtokunnalle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KUNNANHALLITUS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7850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Arial" pitchFamily="34" charset="0"/>
              <a:buChar char="•"/>
              <a:defRPr/>
            </a:pP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Kunnanhallituksen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puheenjohtajan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tehtävät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(40 §)</a:t>
            </a:r>
          </a:p>
          <a:p>
            <a:pPr marL="742950" lvl="2" indent="-34290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Johtaa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poliittista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yhteistyötä</a:t>
            </a:r>
            <a:endParaRPr lang="sv-FI" sz="2000" kern="0" dirty="0">
              <a:solidFill>
                <a:srgbClr val="000000"/>
              </a:solidFill>
              <a:latin typeface="Arial"/>
            </a:endParaRPr>
          </a:p>
          <a:p>
            <a:pPr marL="742950" lvl="2" indent="-34290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Muut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tehtävät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hallintosäännössä</a:t>
            </a:r>
            <a:endParaRPr lang="sv-FI" sz="2000" kern="0" dirty="0">
              <a:solidFill>
                <a:srgbClr val="000000"/>
              </a:solidFill>
              <a:latin typeface="Arial"/>
            </a:endParaRPr>
          </a:p>
          <a:p>
            <a:pPr marL="742950" lvl="2" indent="-34290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sv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Kunnanhallituksen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puheenjohtajan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ja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kunnanjohtajan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välinen</a:t>
            </a:r>
            <a:r>
              <a:rPr lang="sv-FI" sz="24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400" kern="0" dirty="0" err="1">
                <a:solidFill>
                  <a:srgbClr val="000000"/>
                </a:solidFill>
                <a:latin typeface="Arial"/>
              </a:rPr>
              <a:t>työnjako</a:t>
            </a:r>
            <a:endParaRPr lang="sv-FI" sz="2400" kern="0" dirty="0">
              <a:solidFill>
                <a:srgbClr val="000000"/>
              </a:solidFill>
              <a:latin typeface="Arial"/>
            </a:endParaRP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Arial" pitchFamily="34" charset="0"/>
              <a:buChar char="•"/>
              <a:defRPr/>
            </a:pP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Hallintosääntö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&amp;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johtajasopimus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KUNNANHALLITUKSEN PJ JA KUNNANJOHTAJA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76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None/>
              <a:defRPr/>
            </a:pPr>
            <a:r>
              <a:rPr lang="fi-FI" sz="2500" kern="0" dirty="0">
                <a:solidFill>
                  <a:srgbClr val="000000"/>
                </a:solidFill>
                <a:latin typeface="Arial"/>
              </a:rPr>
              <a:t>TALOUDEN KESTÄVYYS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Kunnan toiminnan taloudellisen kestävyyden turvaaminen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Pitkän aikavälin vastuunkannon korostaminen päätöksenteossa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Kunnille säädettävien tehtävien rahoituksen turvaaminen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1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None/>
              <a:defRPr/>
            </a:pPr>
            <a:r>
              <a:rPr lang="fi-FI" sz="2500" kern="0" dirty="0">
                <a:solidFill>
                  <a:srgbClr val="000000"/>
                </a:solidFill>
                <a:latin typeface="Arial"/>
              </a:rPr>
              <a:t>JOHTAMINEN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Poliittisen johdon päätöksentekokyvyn </a:t>
            </a:r>
            <a:r>
              <a:rPr lang="fi-FI" sz="2000" kern="0" dirty="0" smtClean="0">
                <a:solidFill>
                  <a:srgbClr val="000000"/>
                </a:solidFill>
                <a:latin typeface="Arial"/>
              </a:rPr>
              <a:t>vahvistaminen</a:t>
            </a:r>
          </a:p>
          <a:p>
            <a:pPr marL="0" lvl="0" indent="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None/>
              <a:defRPr/>
            </a:pPr>
            <a:endParaRPr lang="fi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None/>
              <a:defRPr/>
            </a:pPr>
            <a:r>
              <a:rPr lang="fi-FI" sz="2500" kern="0" dirty="0">
                <a:solidFill>
                  <a:srgbClr val="000000"/>
                </a:solidFill>
                <a:latin typeface="Arial"/>
              </a:rPr>
              <a:t>DEMOKRATIAN VAHVISTAMINEN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Edustuksellisen demokratian toimivuus, luottamushenkilöiden toimintaedellytykset , päätöksenteon läpinäkyvyys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Osallistumiskeinojen uudistaminen, vuorovaikutuksen lisääminen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Uudet sähköiset toimintatavat 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UUSI LAKI?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7664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8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sz="1800" kern="0" dirty="0">
                <a:solidFill>
                  <a:srgbClr val="000000"/>
                </a:solidFill>
                <a:latin typeface="Arial"/>
              </a:rPr>
              <a:t>Velvollisuus tehdä sidonnaisuusilmoitus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1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800" kern="0" dirty="0">
                <a:solidFill>
                  <a:srgbClr val="AD72C0"/>
                </a:solidFill>
                <a:latin typeface="Arial"/>
              </a:rPr>
              <a:t>Ilmoitusvelvollisia </a:t>
            </a:r>
            <a:r>
              <a:rPr lang="fi-FI" sz="1800" kern="0" dirty="0">
                <a:solidFill>
                  <a:srgbClr val="000000"/>
                </a:solidFill>
                <a:latin typeface="Arial"/>
              </a:rPr>
              <a:t>kunnan päätöksenteon ja valmistelun kannalta keskeiset luottamushenkilöt ja viranhaltijat: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Kunnanhallituksen ja kaavoitusasioita hoitavan toimielimen jäsenet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Valtuuston ja lautakuntien puheenjohtajisto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Pormestari, apulaispormestari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Kunnanjohtaja, kunnanhallituksen ja lautakuntien esittelijät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endParaRPr lang="fi-FI" sz="16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800" kern="0" dirty="0">
                <a:solidFill>
                  <a:srgbClr val="AD72C0"/>
                </a:solidFill>
                <a:latin typeface="Arial"/>
              </a:rPr>
              <a:t>Ilmoitusvelvollisuus koskee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johtotehtäviä ja luottamustoimia elinkeinotoimintaa harjoittavissa yrityksissä ja muissa yhteisöissä, </a:t>
            </a:r>
            <a:r>
              <a:rPr lang="fi-FI" sz="1600" kern="0" dirty="0">
                <a:solidFill>
                  <a:srgbClr val="AD72C0"/>
                </a:solidFill>
                <a:latin typeface="Arial"/>
              </a:rPr>
              <a:t>merkittävää omaisuutta </a:t>
            </a:r>
            <a:r>
              <a:rPr lang="fi-FI" sz="1600" kern="0" dirty="0">
                <a:solidFill>
                  <a:srgbClr val="000000"/>
                </a:solidFill>
                <a:latin typeface="Arial"/>
              </a:rPr>
              <a:t>sekä muita sidonnaisuuksia, joilla voi olla merkitystä luottamus- ja virkatehtävien hoitamisessa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endParaRPr lang="fi-FI" sz="16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800" kern="0" dirty="0">
                <a:solidFill>
                  <a:srgbClr val="000000"/>
                </a:solidFill>
                <a:latin typeface="Arial"/>
              </a:rPr>
              <a:t>Ilmoitettava 2 kk kuluessa valinnasta sekä muutokset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800" kern="0" dirty="0">
                <a:solidFill>
                  <a:srgbClr val="000000"/>
                </a:solidFill>
                <a:latin typeface="Arial"/>
              </a:rPr>
              <a:t>Ilmoitus tarkastuslautakunnalle, joka saattaa tiedoksi valtuustolle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SIDONNAISUUSILMOITUS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9537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b="1" kern="0" dirty="0">
                <a:solidFill>
                  <a:srgbClr val="000000"/>
                </a:solidFill>
                <a:latin typeface="Arial"/>
              </a:rPr>
              <a:t>Uutta: </a:t>
            </a: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sidonnaisuuksien ilmoittamisvelvollisuus (84 §)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Päätöksentekoon ja valmisteluun liittyviä sidonnaisuuksia arvioidaan lisäksi vaalikelpoisuus- ja esteellisyyssäännösten perusteella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1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Luottamushenkilöllä tai luottamustoimeen ehdolla olevalla on velvollisuus antaa toimielimen pyynnöstä selvitys seikoista, joilla voi olla merkitystä hänen vaalikelpoisuutensa arvioinnissa (70 § 2 mom.)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1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Henkilöllä on velvollisuus ilmoittaa esteellisyydestään sekä antaa toimielimen pyynnöstä selvitys seikoista, joilla voi olla merkitystä hänen esteellisyytensä arvioinnissa (97 § 5 mom.)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VAALIKELPOISUUS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3120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24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90 §:ssä luettelo sisällöstä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24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Hallintosäännössä määräykset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hallinnon ja toiminnan järjestäminen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päätöksenteko- ja hallintomenettely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valtuuston toiminta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kielellisten oikeuksien huomioon ottaminen kunnan hallinnossa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HALLINTOSÄÄNTÖ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0108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Lähtökohtaisesti kunnanhallituksella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24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 voi antaa hallintosäännössä otto-oikeuden myös lautakunnalle tai liikelaitoksen johtokunnalle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OTTO-OIKEUS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8644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500" kern="0" dirty="0">
                <a:solidFill>
                  <a:srgbClr val="000000"/>
                </a:solidFill>
                <a:latin typeface="Arial"/>
              </a:rPr>
              <a:t>Pöytäkirja (107 §)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muoto voi vaihdella teknisen toteutustavan mukaan, voi olla myös useiden päätösten koonti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500" kern="0" dirty="0">
                <a:solidFill>
                  <a:srgbClr val="000000"/>
                </a:solidFill>
                <a:latin typeface="Arial"/>
              </a:rPr>
              <a:t>Tiedoksianto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Asianosainen: hallintolaki ja sähköisestä asioinnista annettu laki (139 §)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Kunnan jäsen (140 §)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pöytäkirja nähtävänä yleisessä tietoverkossa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Tiedoksisaanti katsotaan tapahtuneen 7. päivänä nähtäville asettamisesta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Salassa pidettäviä asioita ei julkaista!! </a:t>
            </a:r>
          </a:p>
          <a:p>
            <a:pPr marL="1616075" lvl="2" indent="-32067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1900" kern="0" dirty="0">
                <a:solidFill>
                  <a:srgbClr val="000000"/>
                </a:solidFill>
                <a:latin typeface="Arial"/>
              </a:rPr>
              <a:t>Kokonaan salassa pidettävät asiat: maininta tällaisen asian käsittelystä ja salassapitoperusteesta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092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Laki voimaan 1.5.2015, mutta runsaasti siirtymäsäännöksiä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Seuraavan valtuustokauden alusta (1.6.2017) lukien sovelletaan: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4 luku Valtuusto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5 luku Asukkaiden osallistumisoikeus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6 luku Kunnan toimielimet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7 luku Kunnan johtaminen ja kunnanhallitus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59 § (yhtymävaltuusto), 60 §  2 mom. (yhtymäkokousedustajat) ja 64 § (kuntayhtymän johtavan viranhaltijan irtisanominen)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10 luku Luottamushenkilöt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12 luku Päätöksenteko- ja hallintomenettely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16 luku Oikaisuvaatimus ja </a:t>
            </a: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kunnallisvalitus</a:t>
            </a:r>
          </a:p>
          <a:p>
            <a:pPr marL="620712" lvl="1" indent="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None/>
            </a:pPr>
            <a:endParaRPr lang="fi-FI" altLang="fi-FI" sz="18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Alijäämän kattaminen ja </a:t>
            </a:r>
            <a:r>
              <a:rPr lang="fi-FI" altLang="fi-FI" sz="2400" kern="0" dirty="0" smtClean="0">
                <a:solidFill>
                  <a:srgbClr val="000000"/>
                </a:solidFill>
                <a:latin typeface="Arial"/>
              </a:rPr>
              <a:t>arviointimenettelyyn erityisiä siirtymäaikoja!</a:t>
            </a:r>
            <a:endParaRPr lang="fi-FI" altLang="fi-FI" sz="2400" kern="0" dirty="0">
              <a:solidFill>
                <a:srgbClr val="000000"/>
              </a:solidFill>
              <a:latin typeface="Arial"/>
            </a:endParaRP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Voimaantulo- ja siirtymäsäännökset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340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http://ktweb.rovaniemi.fi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3247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Tehtävä: </a:t>
            </a:r>
          </a:p>
          <a:p>
            <a:endParaRPr lang="fi-FI" dirty="0"/>
          </a:p>
          <a:p>
            <a:pPr marL="109728" indent="0">
              <a:buNone/>
            </a:pPr>
            <a:r>
              <a:rPr lang="fi-FI" dirty="0" smtClean="0"/>
              <a:t>Yksin / pareittain</a:t>
            </a:r>
          </a:p>
          <a:p>
            <a:pPr marL="109728" indent="0">
              <a:buNone/>
            </a:pPr>
            <a:r>
              <a:rPr lang="fi-FI" dirty="0" smtClean="0"/>
              <a:t>Valitkaa jokin kaupunki / kunta, </a:t>
            </a:r>
          </a:p>
          <a:p>
            <a:pPr marL="109728" indent="0">
              <a:buNone/>
            </a:pPr>
            <a:r>
              <a:rPr lang="fi-FI" dirty="0" smtClean="0"/>
              <a:t>Käykää tutustumassa päätöksentekoa koskeviin sivustoihin</a:t>
            </a:r>
          </a:p>
          <a:p>
            <a:pPr marL="109728" indent="0">
              <a:buNone/>
            </a:pPr>
            <a:r>
              <a:rPr lang="fi-FI" dirty="0" smtClean="0"/>
              <a:t>Etsikää joku lautakunnan kokouspöytäkirja jossa </a:t>
            </a:r>
            <a:r>
              <a:rPr lang="fi-FI" smtClean="0"/>
              <a:t>on päätetty jokin asia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3140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KUNTALAKI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17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Kuntalaki on kunnan hallintoa, päätöksentekomenettelyä ja taloutta koskeva yleislaki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endParaRPr lang="fi-FI" altLang="fi-FI" sz="14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Kuntalain tarkoituksena on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luoda edellytykset kunnan asukkaiden itsehallinnon sekä osallistumis- ja vaikuttamismahdollisuuksien toteutumiselle kunnan toiminnassa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edistää kunnan toiminnan suunnitelmallisuutta ja taloudellista kestävyyttä.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endParaRPr lang="fi-FI" altLang="fi-FI" sz="14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Sovelletaan peruskuntaa laajemmin </a:t>
            </a:r>
            <a:r>
              <a:rPr lang="fi-FI" altLang="fi-FI" sz="2400" i="1" kern="0" dirty="0">
                <a:solidFill>
                  <a:srgbClr val="000000"/>
                </a:solidFill>
                <a:latin typeface="Arial"/>
              </a:rPr>
              <a:t>kunnan toimintaan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KUNTALAKI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035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Kuntalain tarkoituksena on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luoda edellytykset kunnan asukkaiden itsehallinnon sekä osallistumis- ja vaikuttamismahdollisuuksien toteutumiselle kunnan toiminnassa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edistää kunnan toiminnan suunnitelmallisuutta ja taloudellista kestävyyttä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Kunnan toiminta-ajatusta on </a:t>
            </a:r>
            <a:r>
              <a:rPr lang="fi-FI" altLang="fi-FI" sz="2400" kern="0" dirty="0" smtClean="0">
                <a:solidFill>
                  <a:srgbClr val="000000"/>
                </a:solidFill>
                <a:latin typeface="Arial"/>
              </a:rPr>
              <a:t>uudistettu: </a:t>
            </a: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Kunnan tehtävänä on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edistää asukkaidensa hyvinvointia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edistää alueensa elinvoimaa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järjestää asukkailleen palvelut taloudellisesti, sosiaalisesti ja ympäristöllisesti kestävällä tavalla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KUNTALAIN TARKOITUS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798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800" kern="0" dirty="0">
                <a:solidFill>
                  <a:srgbClr val="000000"/>
                </a:solidFill>
                <a:latin typeface="Arial"/>
              </a:rPr>
              <a:t>Soveltamisala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Kuntalaki on kunnan hallintoa, päätöksentekomenettelyä ja taloutta koskeva yleislaki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kuntalakia sovelletaan, jollei muualla toisin säädetä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Uutta: sovelletaan peruskuntaa laajemmin </a:t>
            </a:r>
            <a:r>
              <a:rPr lang="fi-FI" altLang="fi-FI" sz="2400" i="1" kern="0" dirty="0">
                <a:solidFill>
                  <a:srgbClr val="000000"/>
                </a:solidFill>
                <a:latin typeface="Arial"/>
              </a:rPr>
              <a:t>kunnan toimintaan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33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800" kern="0" dirty="0">
                <a:solidFill>
                  <a:srgbClr val="000000"/>
                </a:solidFill>
                <a:latin typeface="Arial"/>
              </a:rPr>
              <a:t>Käsitteet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b="1" kern="0" dirty="0">
                <a:solidFill>
                  <a:srgbClr val="000000"/>
                </a:solidFill>
                <a:latin typeface="Arial"/>
              </a:rPr>
              <a:t>Kuntakonserni </a:t>
            </a: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= nykyinen kirjanpitolain mukainen määritelmä </a:t>
            </a: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(kunnan oma organisaatio, liikelaitokset ja kunnan tytäryhteisöt ja määräysvallassa olevat säätiöt)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000" b="1" kern="0" dirty="0">
                <a:solidFill>
                  <a:srgbClr val="000000"/>
                </a:solidFill>
                <a:latin typeface="Arial"/>
              </a:rPr>
              <a:t>Kunnan toiminta </a:t>
            </a: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= sisältää kunnan ja kuntakonsernin lisäksi muut kunnan tehtävien hoitamiseksi käytetyt toimintamuodot 	(kuntien yhteistoiminnan, kunnan osittain omistamat yhteisöt, ostopalvelut, avustukset ym. )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843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Kunnan tehtävät (7 §)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Uutta</a:t>
            </a: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: Lakisääteinen yhteistoiminta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2400" kern="0" dirty="0" smtClean="0">
                <a:solidFill>
                  <a:srgbClr val="000000"/>
                </a:solidFill>
                <a:latin typeface="Arial"/>
              </a:rPr>
              <a:t>Kunnan </a:t>
            </a: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järjestämisvastuu lakisääteisistä tehtävistä (8 §)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Järjestämisvastuun sisältö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Kenelle järjestämisvastuu eri tilanteissa kuuluu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Rahoitusvastuu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400" kern="0" dirty="0">
                <a:solidFill>
                  <a:srgbClr val="000000"/>
                </a:solidFill>
                <a:latin typeface="Arial"/>
              </a:rPr>
              <a:t>Palvelujen tuottaminen (9 §)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Eri tuottamistavoissa järjestämisvastuu säilyy kunnalla tai kuntayhtymällä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800" kern="0" dirty="0" err="1" smtClean="0">
                <a:solidFill>
                  <a:srgbClr val="000000"/>
                </a:solidFill>
                <a:latin typeface="Arial"/>
              </a:rPr>
              <a:t>Hox</a:t>
            </a:r>
            <a:r>
              <a:rPr lang="fi-FI" altLang="fi-FI" sz="1800" kern="0" dirty="0" smtClean="0">
                <a:solidFill>
                  <a:srgbClr val="000000"/>
                </a:solidFill>
                <a:latin typeface="Arial"/>
              </a:rPr>
              <a:t>: Julkisen </a:t>
            </a:r>
            <a:r>
              <a:rPr lang="fi-FI" altLang="fi-FI" sz="1800" kern="0" dirty="0">
                <a:solidFill>
                  <a:srgbClr val="000000"/>
                </a:solidFill>
                <a:latin typeface="Arial"/>
              </a:rPr>
              <a:t>hallintotehtävän siirtämisen  edellytykset (PL 124 §)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265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Järjestämisvastuu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ja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tuottamisvastuu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erotetaan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laissa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toisistaan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Sääntely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koskee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lakisääteisiä</a:t>
            </a:r>
            <a:r>
              <a:rPr lang="sv-FI" sz="20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sv-FI" sz="2000" kern="0" dirty="0" err="1">
                <a:solidFill>
                  <a:srgbClr val="000000"/>
                </a:solidFill>
                <a:latin typeface="Arial"/>
              </a:rPr>
              <a:t>tehtäviä</a:t>
            </a:r>
            <a:endParaRPr lang="sv-FI" sz="20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Kunta voi järjestää sille laissa säädetyt tehtävät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itse tai </a:t>
            </a:r>
            <a:r>
              <a:rPr lang="fi-FI" sz="1600" kern="0" dirty="0" smtClean="0">
                <a:solidFill>
                  <a:srgbClr val="000000"/>
                </a:solidFill>
                <a:latin typeface="Arial"/>
              </a:rPr>
              <a:t>sopia </a:t>
            </a:r>
            <a:r>
              <a:rPr lang="fi-FI" sz="1600" kern="0" dirty="0">
                <a:solidFill>
                  <a:srgbClr val="000000"/>
                </a:solidFill>
                <a:latin typeface="Arial"/>
              </a:rPr>
              <a:t>järjestämisvastuun siirtämisestä toiselle kunnalle tai kuntayhtymälle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lakisääteisessä yhteistoiminnassa järjestämisvastuu on aina kunnan puolesta toisella kunnalla tai kuntayhtymällä</a:t>
            </a:r>
            <a:r>
              <a:rPr lang="fi-FI" sz="1600" i="1" kern="0" dirty="0">
                <a:solidFill>
                  <a:srgbClr val="000000"/>
                </a:solidFill>
                <a:latin typeface="Arial"/>
              </a:rPr>
              <a:t> </a:t>
            </a:r>
            <a:endParaRPr lang="fi-FI" sz="1600" kern="0" dirty="0">
              <a:solidFill>
                <a:srgbClr val="000000"/>
              </a:solidFill>
              <a:latin typeface="Arial"/>
            </a:endParaRP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Järjestämisvastuun sisältö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1) yhdenvertainen saatavuus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2) tarpeen, määrän ja laadun määritteleminen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3) tuottamistavasta päättäminen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4) tuottamisen valvonta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  <a:defRPr/>
            </a:pPr>
            <a:r>
              <a:rPr lang="fi-FI" sz="1600" kern="0" dirty="0">
                <a:solidFill>
                  <a:srgbClr val="000000"/>
                </a:solidFill>
                <a:latin typeface="Arial"/>
              </a:rPr>
              <a:t>5) viranomaiselle kuuluvan toimivallan käyttäminen</a:t>
            </a:r>
          </a:p>
          <a:p>
            <a:pPr marL="514350" lvl="0" indent="-514350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  <a:defRPr/>
            </a:pPr>
            <a:r>
              <a:rPr lang="fi-FI" sz="2000" kern="0" dirty="0">
                <a:solidFill>
                  <a:srgbClr val="000000"/>
                </a:solidFill>
                <a:latin typeface="Arial"/>
              </a:rPr>
              <a:t>Kunta vastaa tehtäviensä rahoituksesta, vaikka järjestämisvastuu on siirretty toiselle kunnalle tai kuntayhtymälle.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KUNNAN JÄRJESTÄMISVASTUU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256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584"/>
          </a:xfrm>
        </p:spPr>
        <p:txBody>
          <a:bodyPr>
            <a:normAutofit/>
          </a:bodyPr>
          <a:lstStyle/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Kunta voi tuottaa järjestämisvastuulleen kuuluvat palvelut: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itse 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perustamalla kuntayhtymän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sopimalla tuottamisesta yhteistoiminnassa toisen kunnan tai kuntayhtymän kanssa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olemalla osakkaana osakeyhtiössä tai muussa yksityisoikeudellisessa yhteisössä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hankkimalla palvelun valtiolta tai muulta julkisyhteisöltä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hankkimalla palvelun yksityiseltä palvelujen tuottajalta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antamalla palvelusetelin palvelun käyttäjälle (</a:t>
            </a:r>
            <a:r>
              <a:rPr lang="fi-FI" altLang="fi-FI" sz="1600" kern="0" dirty="0" err="1">
                <a:solidFill>
                  <a:srgbClr val="000000"/>
                </a:solidFill>
                <a:latin typeface="Arial"/>
              </a:rPr>
              <a:t>sote</a:t>
            </a: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 ja päivähoito)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Julkisen hallintotehtävän kunta voi antaa muulle kuin viranomaiselle vain, jos siitä erikseen laissa säädetään</a:t>
            </a:r>
          </a:p>
          <a:p>
            <a:pPr marL="365125" lvl="0" indent="-365125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SzTx/>
              <a:buFont typeface="Wingdings" pitchFamily="2" charset="2"/>
              <a:buChar char="§"/>
            </a:pPr>
            <a:r>
              <a:rPr lang="fi-FI" altLang="fi-FI" sz="2000" kern="0" dirty="0">
                <a:solidFill>
                  <a:srgbClr val="000000"/>
                </a:solidFill>
                <a:latin typeface="Arial"/>
              </a:rPr>
              <a:t>Hankinnassa kuntasektorin ulkopuolelta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kunnalla säilyy aina järjestämisvastuu </a:t>
            </a:r>
          </a:p>
          <a:p>
            <a:pPr marL="898525" lvl="1" indent="-277813" fontAlgn="base">
              <a:spcBef>
                <a:spcPct val="20000"/>
              </a:spcBef>
              <a:spcAft>
                <a:spcPct val="0"/>
              </a:spcAft>
              <a:buClr>
                <a:srgbClr val="304E88"/>
              </a:buClr>
              <a:buFont typeface="Wingdings" pitchFamily="2" charset="2"/>
              <a:buChar char="§"/>
            </a:pPr>
            <a:r>
              <a:rPr lang="fi-FI" altLang="fi-FI" sz="1600" kern="0" dirty="0">
                <a:solidFill>
                  <a:srgbClr val="000000"/>
                </a:solidFill>
                <a:latin typeface="Arial"/>
              </a:rPr>
              <a:t>palvelujen tuottajan vastuu palveluista määräytyy sopimuksen ja lainsäädännön mukaan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156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1233</Words>
  <Application>Microsoft Office PowerPoint</Application>
  <PresentationFormat>Näytössä katseltava diaesitys (4:3)</PresentationFormat>
  <Paragraphs>217</Paragraphs>
  <Slides>28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28</vt:i4>
      </vt:variant>
    </vt:vector>
  </HeadingPairs>
  <TitlesOfParts>
    <vt:vector size="29" baseType="lpstr">
      <vt:lpstr>Aula</vt:lpstr>
      <vt:lpstr>UUSI KUNTALAKI (410/2015)</vt:lpstr>
      <vt:lpstr>MIKSI UUSI LAKI?</vt:lpstr>
      <vt:lpstr>KUNTALAKI</vt:lpstr>
      <vt:lpstr>KUNTALAIN TARKOITUS</vt:lpstr>
      <vt:lpstr>PowerPoint-esitys</vt:lpstr>
      <vt:lpstr>PowerPoint-esitys</vt:lpstr>
      <vt:lpstr>PowerPoint-esitys</vt:lpstr>
      <vt:lpstr>KUNNAN JÄRJESTÄMISVASTUU</vt:lpstr>
      <vt:lpstr>PowerPoint-esitys</vt:lpstr>
      <vt:lpstr>VALTUUSTO</vt:lpstr>
      <vt:lpstr>VALTUUSTO</vt:lpstr>
      <vt:lpstr>VALTUUSTO PÄÄTTÄÄ:</vt:lpstr>
      <vt:lpstr>VALTUUSTO PÄÄTTÄÄ:</vt:lpstr>
      <vt:lpstr>ASUKKAIDEN VAIKUTUSMAHDOLLISUUDET</vt:lpstr>
      <vt:lpstr>ALOITEOIKEUS</vt:lpstr>
      <vt:lpstr>Toimielimet kunnassa</vt:lpstr>
      <vt:lpstr>TOIMIELIMET</vt:lpstr>
      <vt:lpstr>KUNNANHALLITUS</vt:lpstr>
      <vt:lpstr>KUNNANHALLITUKSEN PJ JA KUNNANJOHTAJA</vt:lpstr>
      <vt:lpstr>SIDONNAISUUSILMOITUS</vt:lpstr>
      <vt:lpstr>VAALIKELPOISUUS</vt:lpstr>
      <vt:lpstr>HALLINTOSÄÄNTÖ</vt:lpstr>
      <vt:lpstr>OTTO-OIKEUS</vt:lpstr>
      <vt:lpstr>PowerPoint-esitys</vt:lpstr>
      <vt:lpstr>Voimaantulo- ja siirtymäsäännökset</vt:lpstr>
      <vt:lpstr>PowerPoint-esitys</vt:lpstr>
      <vt:lpstr>PowerPoint-esitys</vt:lpstr>
      <vt:lpstr>UUSI KUNTALAKI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UUSI KUNTALAKI (410/2015)</dc:title>
  <dc:creator>Sanna Luoma</dc:creator>
  <cp:lastModifiedBy>Sanna Luoma</cp:lastModifiedBy>
  <cp:revision>7</cp:revision>
  <dcterms:created xsi:type="dcterms:W3CDTF">2016-11-27T13:58:14Z</dcterms:created>
  <dcterms:modified xsi:type="dcterms:W3CDTF">2016-11-27T14:36:25Z</dcterms:modified>
</cp:coreProperties>
</file>