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38F849-AD28-4500-AE57-E6A39046D27A}" type="datetimeFigureOut">
              <a:rPr lang="fi-FI" smtClean="0"/>
              <a:t>4.9.2015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78B4B9-D8B2-4235-B124-33AD728AF33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035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15339-55B6-4C72-A869-E52DC46C6CFC}" type="datetime1">
              <a:rPr lang="fi-FI" smtClean="0"/>
              <a:t>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B32A-BE57-4BDC-9583-C5ADA07464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3131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8CCB9-5433-49A9-A56C-DBDDDC617273}" type="datetime1">
              <a:rPr lang="fi-FI" smtClean="0"/>
              <a:t>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B32A-BE57-4BDC-9583-C5ADA07464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3442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CC763-F741-4A3A-B59E-49E177284A8F}" type="datetime1">
              <a:rPr lang="fi-FI" smtClean="0"/>
              <a:t>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B32A-BE57-4BDC-9583-C5ADA07464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0727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6CC1-9243-4D88-8FD2-BBDC7BFD24A1}" type="datetime1">
              <a:rPr lang="fi-FI" smtClean="0"/>
              <a:t>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B32A-BE57-4BDC-9583-C5ADA07464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9628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F602-C47B-4711-8673-70324F46F44C}" type="datetime1">
              <a:rPr lang="fi-FI" smtClean="0"/>
              <a:t>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B32A-BE57-4BDC-9583-C5ADA07464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1696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0944-B544-4DF9-9013-4AB24D07AB14}" type="datetime1">
              <a:rPr lang="fi-FI" smtClean="0"/>
              <a:t>4.9.2015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B32A-BE57-4BDC-9583-C5ADA07464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462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BD5E9-2497-4AD5-B899-7EC9FF42E466}" type="datetime1">
              <a:rPr lang="fi-FI" smtClean="0"/>
              <a:t>4.9.2015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B32A-BE57-4BDC-9583-C5ADA07464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4522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2424-04B2-4690-9450-208C27260D56}" type="datetime1">
              <a:rPr lang="fi-FI" smtClean="0"/>
              <a:t>4.9.2015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B32A-BE57-4BDC-9583-C5ADA07464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05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715E6-DAC6-4EE8-A938-EB392A03AB69}" type="datetime1">
              <a:rPr lang="fi-FI" smtClean="0"/>
              <a:t>4.9.2015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B32A-BE57-4BDC-9583-C5ADA07464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8747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1CDBC-3345-4307-8E65-E2168E45E8C8}" type="datetime1">
              <a:rPr lang="fi-FI" smtClean="0"/>
              <a:t>4.9.2015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B32A-BE57-4BDC-9583-C5ADA07464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2317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675AA-AE94-4EFC-8DA4-25ADA0095F28}" type="datetime1">
              <a:rPr lang="fi-FI" smtClean="0"/>
              <a:t>4.9.2015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BB32A-BE57-4BDC-9583-C5ADA07464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9955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73A23-6E96-444F-8C04-D7291FAC23C4}" type="datetime1">
              <a:rPr lang="fi-FI" smtClean="0"/>
              <a:t>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BB32A-BE57-4BDC-9583-C5ADA07464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6570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mtClean="0"/>
              <a:t>		JULKISUUSPERIAATE 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0144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1878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10000"/>
          </a:bodyPr>
          <a:lstStyle/>
          <a:p>
            <a:r>
              <a:rPr lang="fi-FI" sz="4400" b="0" i="0" u="none" strike="noStrike" baseline="0" dirty="0" smtClean="0">
                <a:latin typeface="Garamond"/>
              </a:rPr>
              <a:t>Julkisuusperiaatteen perusoikeudellinen</a:t>
            </a:r>
          </a:p>
          <a:p>
            <a:pPr marL="0" indent="0">
              <a:buNone/>
            </a:pPr>
            <a:r>
              <a:rPr lang="fi-FI" sz="4400" b="0" i="0" u="none" strike="noStrike" baseline="0" dirty="0" smtClean="0">
                <a:latin typeface="Garamond"/>
              </a:rPr>
              <a:t>ulottuvuus</a:t>
            </a:r>
          </a:p>
          <a:p>
            <a:r>
              <a:rPr lang="fi-FI" b="0" i="0" u="none" strike="noStrike" baseline="0" dirty="0" smtClean="0">
                <a:latin typeface="Wingdings-Regular"/>
              </a:rPr>
              <a:t> </a:t>
            </a:r>
            <a:r>
              <a:rPr lang="fi-FI" sz="3600" b="0" i="0" u="none" strike="noStrike" baseline="0" dirty="0" smtClean="0">
                <a:latin typeface="Garamond"/>
              </a:rPr>
              <a:t>PL 12.2 § (asiakirjajulkisuus):</a:t>
            </a:r>
          </a:p>
          <a:p>
            <a:pPr marL="0" indent="0">
              <a:buNone/>
            </a:pPr>
            <a:r>
              <a:rPr lang="fi-FI" sz="2400" b="0" i="0" u="none" strike="noStrike" baseline="0" dirty="0" smtClean="0">
                <a:latin typeface="Wingdings-Regular"/>
              </a:rPr>
              <a:t>	-  </a:t>
            </a:r>
            <a:r>
              <a:rPr lang="fi-FI" b="0" i="0" u="none" strike="noStrike" baseline="0" dirty="0" smtClean="0">
                <a:latin typeface="Garamond"/>
              </a:rPr>
              <a:t>Viranomaisen hallussa olevat asiakirjat ja muut</a:t>
            </a:r>
          </a:p>
          <a:p>
            <a:pPr marL="0" indent="0">
              <a:buNone/>
            </a:pPr>
            <a:r>
              <a:rPr lang="fi-FI" b="0" i="0" u="none" strike="noStrike" baseline="0" dirty="0" smtClean="0">
                <a:latin typeface="Garamond"/>
              </a:rPr>
              <a:t>	tallenteet ovat julkisia, jollei niiden julkisuutta ole</a:t>
            </a:r>
          </a:p>
          <a:p>
            <a:pPr marL="0" indent="0">
              <a:buNone/>
            </a:pPr>
            <a:r>
              <a:rPr lang="fi-FI" b="0" i="0" u="none" strike="noStrike" baseline="0" dirty="0" smtClean="0">
                <a:latin typeface="Garamond"/>
              </a:rPr>
              <a:t>	välttämättömien syiden vuoksi lailla erikseen</a:t>
            </a:r>
          </a:p>
          <a:p>
            <a:pPr marL="0" indent="0">
              <a:buNone/>
            </a:pPr>
            <a:r>
              <a:rPr lang="fi-FI" b="0" i="0" u="none" strike="noStrike" baseline="0" dirty="0" smtClean="0">
                <a:latin typeface="Garamond"/>
              </a:rPr>
              <a:t>	rajoitettu.</a:t>
            </a:r>
          </a:p>
          <a:p>
            <a:r>
              <a:rPr lang="fi-FI" b="0" i="0" u="none" strike="noStrike" baseline="0" dirty="0" smtClean="0">
                <a:latin typeface="Garamond"/>
              </a:rPr>
              <a:t>Jokaisella on oikeus saada tieto julkisesta asiakirjasta</a:t>
            </a:r>
          </a:p>
          <a:p>
            <a:pPr marL="0" indent="0">
              <a:buNone/>
            </a:pPr>
            <a:r>
              <a:rPr lang="fi-FI" b="0" i="0" u="none" strike="noStrike" baseline="0" dirty="0" smtClean="0">
                <a:latin typeface="Garamond"/>
              </a:rPr>
              <a:t>	ja tallenteesta.</a:t>
            </a:r>
          </a:p>
          <a:p>
            <a:r>
              <a:rPr lang="fi-FI" sz="3600" b="0" i="0" u="none" strike="noStrike" baseline="0" dirty="0" smtClean="0">
                <a:latin typeface="Garamond"/>
              </a:rPr>
              <a:t>PL 21.2 (avoimuus)</a:t>
            </a:r>
          </a:p>
          <a:p>
            <a:pPr marL="0" indent="0">
              <a:buNone/>
            </a:pPr>
            <a:r>
              <a:rPr lang="fi-FI" sz="2400" b="0" i="0" u="none" strike="noStrike" baseline="0" dirty="0" smtClean="0">
                <a:latin typeface="Wingdings-Regular"/>
              </a:rPr>
              <a:t>	-  </a:t>
            </a:r>
            <a:r>
              <a:rPr lang="fi-FI" b="0" i="0" u="none" strike="noStrike" baseline="0" dirty="0" smtClean="0">
                <a:latin typeface="Garamond"/>
              </a:rPr>
              <a:t>Käsittelyn julkisuus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88817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5721499"/>
          </a:xfrm>
        </p:spPr>
        <p:txBody>
          <a:bodyPr>
            <a:noAutofit/>
          </a:bodyPr>
          <a:lstStyle/>
          <a:p>
            <a:r>
              <a:rPr lang="fi-FI" b="0" i="0" u="none" strike="noStrike" baseline="0" dirty="0" smtClean="0">
                <a:latin typeface="Garamond"/>
              </a:rPr>
              <a:t>Julkisuusperiaate lainsäädännössä</a:t>
            </a:r>
          </a:p>
          <a:p>
            <a:pPr marL="0" indent="0">
              <a:buNone/>
            </a:pPr>
            <a:endParaRPr lang="fi-FI" sz="2400" b="0" i="0" u="none" strike="noStrike" baseline="0" dirty="0" smtClean="0">
              <a:latin typeface="Garamond"/>
            </a:endParaRPr>
          </a:p>
          <a:p>
            <a:r>
              <a:rPr lang="fi-FI" sz="1800" b="0" i="0" u="none" strike="noStrike" baseline="0" dirty="0" smtClean="0">
                <a:latin typeface="Wingdings-Regular"/>
              </a:rPr>
              <a:t> </a:t>
            </a:r>
            <a:r>
              <a:rPr lang="fi-FI" sz="2400" b="0" i="0" u="none" strike="noStrike" baseline="0" dirty="0" smtClean="0">
                <a:latin typeface="Garamond"/>
              </a:rPr>
              <a:t>Viranomaisten asiakirjat ovat julkisia, jollei lainsäädännössä erikseen toisin säädetä. (asiakirjajulkisuus) (</a:t>
            </a:r>
            <a:r>
              <a:rPr lang="fi-FI" sz="2400" b="0" i="0" u="none" strike="noStrike" baseline="0" dirty="0" err="1" smtClean="0">
                <a:latin typeface="Garamond"/>
              </a:rPr>
              <a:t>JulkL</a:t>
            </a:r>
            <a:r>
              <a:rPr lang="fi-FI" sz="2400" b="0" i="0" u="none" strike="noStrike" baseline="0" dirty="0" smtClean="0">
                <a:latin typeface="Garamond"/>
              </a:rPr>
              <a:t> 1.1 §)</a:t>
            </a:r>
          </a:p>
          <a:p>
            <a:r>
              <a:rPr lang="fi-FI" sz="2400" b="0" i="0" u="none" strike="noStrike" baseline="0" dirty="0" smtClean="0">
                <a:latin typeface="Garamond"/>
              </a:rPr>
              <a:t>Oikeudesta seurata eduskunnan täysistuntoa, valtuuston ja muiden kunnallisten toimielinten kokouksia sekä tuomioistuinten ja kirkollisten toimielinten istuntoja säädetään erikseen. (</a:t>
            </a:r>
            <a:r>
              <a:rPr lang="fi-FI" sz="2400" b="0" i="0" u="none" strike="noStrike" baseline="0" dirty="0" err="1" smtClean="0">
                <a:latin typeface="Garamond"/>
              </a:rPr>
              <a:t>JulkL</a:t>
            </a:r>
            <a:r>
              <a:rPr lang="fi-FI" sz="2400" b="0" i="0" u="none" strike="noStrike" baseline="0" dirty="0" smtClean="0">
                <a:latin typeface="Garamond"/>
              </a:rPr>
              <a:t> 1.2 §)</a:t>
            </a:r>
          </a:p>
          <a:p>
            <a:r>
              <a:rPr lang="fi-FI" sz="2400" b="0" i="0" u="none" strike="noStrike" baseline="0" dirty="0" smtClean="0">
                <a:latin typeface="Garamond"/>
              </a:rPr>
              <a:t>Asia käsitellään julkisesti, jos niin on säädetty tai erityisen säännöksen nojalla päätetty. (</a:t>
            </a:r>
            <a:r>
              <a:rPr lang="fi-FI" sz="2400" b="0" i="0" u="none" strike="noStrike" baseline="0" dirty="0" err="1" smtClean="0">
                <a:latin typeface="Garamond"/>
              </a:rPr>
              <a:t>HaL</a:t>
            </a:r>
            <a:r>
              <a:rPr lang="fi-FI" sz="2400" b="0" i="0" u="none" strike="noStrike" baseline="0" dirty="0" smtClean="0">
                <a:latin typeface="Garamond"/>
              </a:rPr>
              <a:t> 24.1 §)</a:t>
            </a:r>
          </a:p>
          <a:p>
            <a:r>
              <a:rPr lang="fi-FI" sz="2400" b="0" i="0" u="none" strike="noStrike" baseline="0" dirty="0" smtClean="0">
                <a:latin typeface="Garamond"/>
              </a:rPr>
              <a:t>Asiakirjojen julkisuudesta ja asianosaisen tiedonsaantioikeudesta</a:t>
            </a:r>
            <a:r>
              <a:rPr lang="fi-FI" sz="2400" b="0" i="0" u="none" strike="noStrike" dirty="0" smtClean="0">
                <a:latin typeface="Garamond"/>
              </a:rPr>
              <a:t> </a:t>
            </a:r>
            <a:r>
              <a:rPr lang="fi-FI" sz="2400" b="0" i="0" u="none" strike="noStrike" baseline="0" dirty="0" smtClean="0">
                <a:latin typeface="Garamond"/>
              </a:rPr>
              <a:t>säädetään viranomaisten toiminnan julkisuudesta annetussa laissa. (</a:t>
            </a:r>
            <a:r>
              <a:rPr lang="fi-FI" sz="2400" b="0" i="0" u="none" strike="noStrike" baseline="0" dirty="0" err="1" smtClean="0">
                <a:latin typeface="Garamond"/>
              </a:rPr>
              <a:t>HaL</a:t>
            </a:r>
            <a:r>
              <a:rPr lang="fi-FI" sz="2400" b="0" i="0" u="none" strike="noStrike" baseline="0" dirty="0" smtClean="0">
                <a:latin typeface="Garamond"/>
              </a:rPr>
              <a:t> 24.2 §)</a:t>
            </a:r>
            <a:endParaRPr lang="fi-FI" sz="24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31008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i-FI" sz="4400" b="0" i="0" u="none" strike="noStrike" baseline="0" dirty="0" smtClean="0">
                <a:latin typeface="Garamond"/>
              </a:rPr>
              <a:t>Julkisuuslaissa säädetään (</a:t>
            </a:r>
            <a:r>
              <a:rPr lang="fi-FI" sz="4400" b="0" i="0" u="none" strike="noStrike" baseline="0" dirty="0" err="1" smtClean="0">
                <a:latin typeface="Garamond"/>
              </a:rPr>
              <a:t>JulkL</a:t>
            </a:r>
            <a:r>
              <a:rPr lang="fi-FI" sz="4400" b="0" i="0" u="none" strike="noStrike" baseline="0" dirty="0" smtClean="0">
                <a:latin typeface="Garamond"/>
              </a:rPr>
              <a:t> 2 )</a:t>
            </a:r>
          </a:p>
          <a:p>
            <a:r>
              <a:rPr lang="fi-FI" b="0" i="0" u="none" strike="noStrike" baseline="0" dirty="0" smtClean="0">
                <a:latin typeface="Garamond"/>
              </a:rPr>
              <a:t>Oikeudesta saada tieto viranomaisten julkisista asiakirjoista</a:t>
            </a:r>
          </a:p>
          <a:p>
            <a:r>
              <a:rPr lang="fi-FI" b="0" i="0" u="none" strike="noStrike" baseline="0" dirty="0" smtClean="0">
                <a:latin typeface="Garamond"/>
              </a:rPr>
              <a:t>Viranomaisessa toimivan vaitiolovelvollisuudesta,</a:t>
            </a:r>
          </a:p>
          <a:p>
            <a:r>
              <a:rPr lang="fi-FI" b="0" i="0" u="none" strike="noStrike" baseline="0" dirty="0" smtClean="0">
                <a:latin typeface="Garamond"/>
              </a:rPr>
              <a:t>Asiakirjojen salassapidosta</a:t>
            </a:r>
          </a:p>
          <a:p>
            <a:r>
              <a:rPr lang="fi-FI" b="0" i="0" u="none" strike="noStrike" baseline="0" dirty="0" smtClean="0">
                <a:latin typeface="Garamond"/>
              </a:rPr>
              <a:t>Tietojen saantia koskevista yleisten ja yksityisten etujen suojaamiseksi välttämättömistä rajoituksista</a:t>
            </a:r>
          </a:p>
          <a:p>
            <a:r>
              <a:rPr lang="fi-FI" b="0" i="0" u="none" strike="noStrike" baseline="0" dirty="0" smtClean="0">
                <a:latin typeface="Garamond"/>
              </a:rPr>
              <a:t>Viranomaisten velvollisuuksista julkisuuslain tarkoituksen toteuttamiseksi.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4181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500" b="0" i="0" u="none" strike="noStrike" baseline="0" dirty="0" smtClean="0">
                <a:latin typeface="Garamond"/>
              </a:rPr>
              <a:t>Asiakirja (</a:t>
            </a:r>
            <a:r>
              <a:rPr lang="fi-FI" sz="3500" b="0" i="0" u="none" strike="noStrike" baseline="0" dirty="0" err="1" smtClean="0">
                <a:latin typeface="Garamond"/>
              </a:rPr>
              <a:t>JulkL</a:t>
            </a:r>
            <a:r>
              <a:rPr lang="fi-FI" sz="3500" b="0" i="0" u="none" strike="noStrike" baseline="0" dirty="0" smtClean="0">
                <a:latin typeface="Garamond"/>
              </a:rPr>
              <a:t> 5.1 )</a:t>
            </a:r>
          </a:p>
          <a:p>
            <a:r>
              <a:rPr lang="fi-FI" sz="3000" b="0" i="1" u="none" strike="noStrike" baseline="0" dirty="0" smtClean="0">
                <a:latin typeface="Garamond-Italic"/>
              </a:rPr>
              <a:t>Asiakirjalla</a:t>
            </a:r>
            <a:r>
              <a:rPr lang="fi-FI" b="0" i="1" u="none" strike="noStrike" baseline="0" dirty="0" smtClean="0">
                <a:latin typeface="Garamond-Italic"/>
              </a:rPr>
              <a:t> </a:t>
            </a:r>
            <a:r>
              <a:rPr lang="fi-FI" b="0" i="0" u="none" strike="noStrike" baseline="0" dirty="0" smtClean="0">
                <a:latin typeface="Garamond"/>
              </a:rPr>
              <a:t>tarkoitetaan kirjallisen ja kuvallisen esityksen lisäksi sellaista käyttönsä vuoksi yhteen kuuluviksi tarkoitetuista merkeistä muodostuvaa tiettyä kohdetta tai asiaa koskevaa viestiä, joka on saatavissa selville vain automaattisen tietojenkäsittelyn tai äänen- ja kuvantoistolaitteiden taikka muiden apuvälineiden avulla.</a:t>
            </a:r>
          </a:p>
          <a:p>
            <a:r>
              <a:rPr lang="fi-FI" sz="2800" b="0" i="0" u="none" strike="noStrike" baseline="0" dirty="0" smtClean="0">
                <a:latin typeface="Wingdings-Regular"/>
              </a:rPr>
              <a:t> </a:t>
            </a:r>
            <a:r>
              <a:rPr lang="fi-FI" b="0" i="0" u="none" strike="noStrike" baseline="0" dirty="0" err="1" smtClean="0">
                <a:latin typeface="Garamond"/>
              </a:rPr>
              <a:t>Huom</a:t>
            </a:r>
            <a:r>
              <a:rPr lang="fi-FI" b="0" i="0" u="none" strike="noStrike" baseline="0" dirty="0" smtClean="0">
                <a:latin typeface="Garamond"/>
              </a:rPr>
              <a:t>! Arkistolaki 6.2 §:n asiakirjan määritelmä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12258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4000" b="0" i="0" u="none" strike="noStrike" baseline="0" dirty="0" smtClean="0">
                <a:latin typeface="Garamond"/>
              </a:rPr>
              <a:t>Viranomaisen asiakirja (</a:t>
            </a:r>
            <a:r>
              <a:rPr lang="fi-FI" sz="4000" b="0" i="0" u="none" strike="noStrike" baseline="0" dirty="0" err="1" smtClean="0">
                <a:latin typeface="Garamond"/>
              </a:rPr>
              <a:t>JulkL</a:t>
            </a:r>
            <a:r>
              <a:rPr lang="fi-FI" sz="4000" b="0" i="0" u="none" strike="noStrike" baseline="0" dirty="0" smtClean="0">
                <a:latin typeface="Garamond"/>
              </a:rPr>
              <a:t> 5.2 )</a:t>
            </a:r>
          </a:p>
          <a:p>
            <a:pPr marL="0" indent="0">
              <a:buNone/>
            </a:pPr>
            <a:endParaRPr lang="fi-FI" sz="4000" b="0" i="0" u="none" strike="noStrike" baseline="0" dirty="0" smtClean="0">
              <a:latin typeface="Garamond"/>
            </a:endParaRPr>
          </a:p>
          <a:p>
            <a:r>
              <a:rPr lang="fi-FI" b="1" i="0" u="none" strike="noStrike" baseline="0" dirty="0" smtClean="0">
                <a:latin typeface="Garamond-Bold"/>
              </a:rPr>
              <a:t>Viranomaisen asiakirjalla </a:t>
            </a:r>
            <a:r>
              <a:rPr lang="fi-FI" b="0" i="0" u="none" strike="noStrike" baseline="0" dirty="0" smtClean="0">
                <a:latin typeface="Garamond"/>
              </a:rPr>
              <a:t>tarkoitetaan viranomaisen</a:t>
            </a:r>
            <a:r>
              <a:rPr lang="fi-FI" b="0" i="0" u="none" strike="noStrike" dirty="0" smtClean="0">
                <a:latin typeface="Garamond"/>
              </a:rPr>
              <a:t> </a:t>
            </a:r>
            <a:r>
              <a:rPr lang="fi-FI" b="0" i="0" u="none" strike="noStrike" baseline="0" dirty="0" smtClean="0">
                <a:latin typeface="Garamond"/>
              </a:rPr>
              <a:t>hallussa olevaa asiakirjaa, jonka viranomainen tai sen palveluksessa oleva on laatinut taikka joka on toimitettu viranomaiselle asian käsittelyä varten tai muuten sen toimialaan tai tehtäviin kuuluvassa asiassa.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71416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4000" b="0" i="0" u="none" strike="noStrike" baseline="0" dirty="0" smtClean="0">
                <a:latin typeface="Garamond"/>
              </a:rPr>
              <a:t>Hyvä tiedonhallintatapa (</a:t>
            </a:r>
            <a:r>
              <a:rPr lang="fi-FI" sz="4000" b="0" i="0" u="none" strike="noStrike" baseline="0" dirty="0" err="1" smtClean="0">
                <a:latin typeface="Garamond"/>
              </a:rPr>
              <a:t>JulkL</a:t>
            </a:r>
            <a:r>
              <a:rPr lang="fi-FI" sz="4000" b="0" i="0" u="none" strike="noStrike" baseline="0" dirty="0" smtClean="0">
                <a:latin typeface="Garamond"/>
              </a:rPr>
              <a:t> 18 §)</a:t>
            </a:r>
          </a:p>
          <a:p>
            <a:r>
              <a:rPr lang="fi-FI" b="0" i="0" u="none" strike="noStrike" baseline="0" dirty="0" smtClean="0">
                <a:latin typeface="Garamond"/>
              </a:rPr>
              <a:t>Viranomaistoiminnassa pitää noudattaa hyvää</a:t>
            </a:r>
            <a:r>
              <a:rPr lang="fi-FI" b="0" i="0" u="none" strike="noStrike" dirty="0" smtClean="0">
                <a:latin typeface="Garamond"/>
              </a:rPr>
              <a:t> </a:t>
            </a:r>
            <a:r>
              <a:rPr lang="fi-FI" b="0" i="0" u="none" strike="noStrike" baseline="0" dirty="0" smtClean="0">
                <a:latin typeface="Garamond"/>
              </a:rPr>
              <a:t>tiedonhallintatapaa</a:t>
            </a:r>
          </a:p>
          <a:p>
            <a:r>
              <a:rPr lang="fi-FI" b="0" i="0" u="none" strike="noStrike" baseline="0" dirty="0" smtClean="0">
                <a:latin typeface="Garamond"/>
              </a:rPr>
              <a:t> Säädetään julkisuuslain 18 §:ssä</a:t>
            </a:r>
          </a:p>
          <a:p>
            <a:pPr marL="0" indent="0">
              <a:buNone/>
            </a:pPr>
            <a:endParaRPr lang="fi-FI" b="0" i="0" u="none" strike="noStrike" baseline="0" dirty="0" smtClean="0">
              <a:latin typeface="Garamond"/>
            </a:endParaRPr>
          </a:p>
          <a:p>
            <a:r>
              <a:rPr lang="fi-FI" b="0" i="0" u="none" strike="noStrike" baseline="0" dirty="0" smtClean="0">
                <a:latin typeface="Garamond"/>
              </a:rPr>
              <a:t>Velvollisuus tuottaa ja jakaa tietoa (</a:t>
            </a:r>
            <a:r>
              <a:rPr lang="fi-FI" b="0" i="0" u="none" strike="noStrike" baseline="0" dirty="0" err="1" smtClean="0">
                <a:latin typeface="Garamond"/>
              </a:rPr>
              <a:t>JulkL</a:t>
            </a:r>
            <a:r>
              <a:rPr lang="fi-FI" b="0" i="0" u="none" strike="noStrike" baseline="0" dirty="0" smtClean="0">
                <a:latin typeface="Garamond"/>
              </a:rPr>
              <a:t> 20 )</a:t>
            </a:r>
          </a:p>
          <a:p>
            <a:r>
              <a:rPr lang="fi-FI" i="0" u="none" strike="noStrike" baseline="0" dirty="0" smtClean="0">
                <a:latin typeface="ArialUnicodeMS"/>
              </a:rPr>
              <a:t>Viranomaisen on edistettävä toimintansa</a:t>
            </a:r>
            <a:r>
              <a:rPr lang="fi-FI" i="0" u="none" strike="noStrike" dirty="0" smtClean="0">
                <a:latin typeface="ArialUnicodeMS"/>
              </a:rPr>
              <a:t> </a:t>
            </a:r>
            <a:r>
              <a:rPr lang="fi-FI" i="0" u="none" strike="noStrike" baseline="0" dirty="0" smtClean="0">
                <a:latin typeface="ArialUnicodeMS"/>
              </a:rPr>
              <a:t>avoimuutta.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6413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6030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6610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252</Words>
  <Application>Microsoft Office PowerPoint</Application>
  <PresentationFormat>Näytössä katseltava diaesitys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Office-teema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Sanna Luoma</dc:creator>
  <cp:lastModifiedBy>Sanna Luoma</cp:lastModifiedBy>
  <cp:revision>6</cp:revision>
  <dcterms:created xsi:type="dcterms:W3CDTF">2015-09-04T12:50:53Z</dcterms:created>
  <dcterms:modified xsi:type="dcterms:W3CDTF">2015-09-04T13:04:44Z</dcterms:modified>
</cp:coreProperties>
</file>