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8" r:id="rId3"/>
    <p:sldId id="299" r:id="rId4"/>
    <p:sldId id="300" r:id="rId5"/>
    <p:sldId id="301" r:id="rId6"/>
    <p:sldId id="302" r:id="rId7"/>
    <p:sldId id="303" r:id="rId8"/>
    <p:sldId id="307" r:id="rId9"/>
    <p:sldId id="267" r:id="rId10"/>
    <p:sldId id="283" r:id="rId11"/>
    <p:sldId id="284" r:id="rId12"/>
    <p:sldId id="285" r:id="rId13"/>
    <p:sldId id="286" r:id="rId14"/>
    <p:sldId id="288" r:id="rId15"/>
    <p:sldId id="289" r:id="rId16"/>
    <p:sldId id="290" r:id="rId17"/>
    <p:sldId id="291" r:id="rId18"/>
    <p:sldId id="292" r:id="rId19"/>
    <p:sldId id="287" r:id="rId20"/>
    <p:sldId id="257" r:id="rId21"/>
    <p:sldId id="258" r:id="rId22"/>
    <p:sldId id="268" r:id="rId23"/>
    <p:sldId id="259" r:id="rId24"/>
    <p:sldId id="261" r:id="rId25"/>
    <p:sldId id="262" r:id="rId26"/>
    <p:sldId id="269" r:id="rId27"/>
    <p:sldId id="263" r:id="rId28"/>
    <p:sldId id="264" r:id="rId29"/>
    <p:sldId id="265" r:id="rId30"/>
    <p:sldId id="270" r:id="rId31"/>
    <p:sldId id="271" r:id="rId32"/>
    <p:sldId id="272" r:id="rId33"/>
    <p:sldId id="266" r:id="rId34"/>
    <p:sldId id="273" r:id="rId35"/>
    <p:sldId id="274" r:id="rId36"/>
    <p:sldId id="275" r:id="rId37"/>
    <p:sldId id="276" r:id="rId38"/>
    <p:sldId id="277" r:id="rId39"/>
    <p:sldId id="278" r:id="rId40"/>
    <p:sldId id="279" r:id="rId41"/>
    <p:sldId id="280" r:id="rId42"/>
    <p:sldId id="281" r:id="rId43"/>
    <p:sldId id="282" r:id="rId44"/>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0891C4B-53E2-4814-B924-D96C26D067AB}" type="datetimeFigureOut">
              <a:rPr lang="fi-FI" smtClean="0"/>
              <a:t>20.10.2017</a:t>
            </a:fld>
            <a:endParaRPr lang="fi-FI"/>
          </a:p>
        </p:txBody>
      </p:sp>
      <p:sp>
        <p:nvSpPr>
          <p:cNvPr id="5" name="Footer Placeholder 4"/>
          <p:cNvSpPr>
            <a:spLocks noGrp="1"/>
          </p:cNvSpPr>
          <p:nvPr>
            <p:ph type="ftr" sz="quarter" idx="11"/>
          </p:nvPr>
        </p:nvSpPr>
        <p:spPr/>
        <p:txBody>
          <a:bodyPr/>
          <a:lstStyle/>
          <a:p>
            <a:endParaRPr lang="fi-FI"/>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1C5EBC92-0079-4BDB-8126-96D8DC1E7C78}" type="slidenum">
              <a:rPr lang="fi-FI" smtClean="0"/>
              <a:t>‹#›</a:t>
            </a:fld>
            <a:endParaRPr lang="fi-FI"/>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fi-FI" smtClean="0"/>
              <a:t>Muokkaa perustyyl. napsautt.</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C0891C4B-53E2-4814-B924-D96C26D067AB}" type="datetimeFigureOut">
              <a:rPr lang="fi-FI" smtClean="0"/>
              <a:t>20.10.2017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C5EBC92-0079-4BDB-8126-96D8DC1E7C78}"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C0891C4B-53E2-4814-B924-D96C26D067AB}" type="datetimeFigureOut">
              <a:rPr lang="fi-FI" smtClean="0"/>
              <a:t>20.10.2017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C5EBC92-0079-4BDB-8126-96D8DC1E7C78}" type="slidenum">
              <a:rPr lang="fi-FI" smtClean="0"/>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C0891C4B-53E2-4814-B924-D96C26D067AB}" type="datetimeFigureOut">
              <a:rPr lang="fi-FI" smtClean="0"/>
              <a:t>20.10.2017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C5EBC92-0079-4BDB-8126-96D8DC1E7C78}" type="slidenum">
              <a:rPr lang="fi-FI" smtClean="0"/>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0891C4B-53E2-4814-B924-D96C26D067AB}" type="datetimeFigureOut">
              <a:rPr lang="fi-FI" smtClean="0"/>
              <a:t>20.10.2017</a:t>
            </a:fld>
            <a:endParaRPr lang="fi-FI"/>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C5EBC92-0079-4BDB-8126-96D8DC1E7C78}" type="slidenum">
              <a:rPr lang="fi-FI" smtClean="0"/>
              <a:t>‹#›</a:t>
            </a:fld>
            <a:endParaRPr lang="fi-FI"/>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fi-FI" smtClean="0"/>
              <a:t>Muokkaa perustyyl. napsautt.</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fi-FI" smtClean="0"/>
              <a:t>Muokkaa perustyyl. napsautt.</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C0891C4B-53E2-4814-B924-D96C26D067AB}" type="datetimeFigureOut">
              <a:rPr lang="fi-FI" smtClean="0"/>
              <a:t>20.10.2017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1C5EBC92-0079-4BDB-8126-96D8DC1E7C78}" type="slidenum">
              <a:rPr lang="fi-FI" smtClean="0"/>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fi-FI" smtClean="0"/>
              <a:t>Muokkaa perustyyl. napsautt.</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C0891C4B-53E2-4814-B924-D96C26D067AB}" type="datetimeFigureOut">
              <a:rPr lang="fi-FI" smtClean="0"/>
              <a:t>20.10.2017</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1C5EBC92-0079-4BDB-8126-96D8DC1E7C78}" type="slidenum">
              <a:rPr lang="fi-FI" smtClean="0"/>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fld id="{C0891C4B-53E2-4814-B924-D96C26D067AB}" type="datetimeFigureOut">
              <a:rPr lang="fi-FI" smtClean="0"/>
              <a:t>20.10.2017</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1C5EBC92-0079-4BDB-8126-96D8DC1E7C78}"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C0891C4B-53E2-4814-B924-D96C26D067AB}" type="datetimeFigureOut">
              <a:rPr lang="fi-FI" smtClean="0"/>
              <a:t>20.10.2017</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1C5EBC92-0079-4BDB-8126-96D8DC1E7C78}"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C0891C4B-53E2-4814-B924-D96C26D067AB}" type="datetimeFigureOut">
              <a:rPr lang="fi-FI" smtClean="0"/>
              <a:t>20.10.2017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1C5EBC92-0079-4BDB-8126-96D8DC1E7C78}" type="slidenum">
              <a:rPr lang="fi-FI" smtClean="0"/>
              <a:t>‹#›</a:t>
            </a:fld>
            <a:endParaRPr lang="fi-FI"/>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fi-FI" smtClean="0"/>
              <a:t>Muokkaa perustyyl. napsautt.</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5" name="Date Placeholder 4"/>
          <p:cNvSpPr>
            <a:spLocks noGrp="1"/>
          </p:cNvSpPr>
          <p:nvPr>
            <p:ph type="dt" sz="half" idx="10"/>
          </p:nvPr>
        </p:nvSpPr>
        <p:spPr/>
        <p:txBody>
          <a:bodyPr/>
          <a:lstStyle/>
          <a:p>
            <a:fld id="{C0891C4B-53E2-4814-B924-D96C26D067AB}" type="datetimeFigureOut">
              <a:rPr lang="fi-FI" smtClean="0"/>
              <a:t>20.10.2017</a:t>
            </a:fld>
            <a:endParaRPr lang="fi-FI"/>
          </a:p>
        </p:txBody>
      </p:sp>
      <p:sp>
        <p:nvSpPr>
          <p:cNvPr id="7" name="Slide Number Placeholder 6"/>
          <p:cNvSpPr>
            <a:spLocks noGrp="1"/>
          </p:cNvSpPr>
          <p:nvPr>
            <p:ph type="sldNum" sz="quarter" idx="12"/>
          </p:nvPr>
        </p:nvSpPr>
        <p:spPr/>
        <p:txBody>
          <a:bodyPr/>
          <a:lstStyle/>
          <a:p>
            <a:fld id="{1C5EBC92-0079-4BDB-8126-96D8DC1E7C78}" type="slidenum">
              <a:rPr lang="fi-FI" smtClean="0"/>
              <a:t>‹#›</a:t>
            </a:fld>
            <a:endParaRPr lang="fi-FI"/>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fi-FI"/>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fi-FI" smtClean="0"/>
              <a:t>Muokkaa perustyyl. napsautt.</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C0891C4B-53E2-4814-B924-D96C26D067AB}" type="datetimeFigureOut">
              <a:rPr lang="fi-FI" smtClean="0"/>
              <a:t>20.10.2017</a:t>
            </a:fld>
            <a:endParaRPr lang="fi-FI"/>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fi-FI"/>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1C5EBC92-0079-4BDB-8126-96D8DC1E7C78}" type="slidenum">
              <a:rPr lang="fi-FI" smtClean="0"/>
              <a:t>‹#›</a:t>
            </a:fld>
            <a:endParaRPr lang="fi-FI"/>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fi-FI" smtClean="0"/>
              <a:t>Muokkaa perustyyl. napsautt.</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aotsikko 2"/>
          <p:cNvSpPr>
            <a:spLocks noGrp="1"/>
          </p:cNvSpPr>
          <p:nvPr>
            <p:ph type="subTitle" idx="1"/>
          </p:nvPr>
        </p:nvSpPr>
        <p:spPr/>
        <p:txBody>
          <a:bodyPr/>
          <a:lstStyle/>
          <a:p>
            <a:endParaRPr lang="fi-FI" dirty="0"/>
          </a:p>
        </p:txBody>
      </p:sp>
      <p:sp>
        <p:nvSpPr>
          <p:cNvPr id="2" name="Otsikko 1"/>
          <p:cNvSpPr>
            <a:spLocks noGrp="1"/>
          </p:cNvSpPr>
          <p:nvPr>
            <p:ph type="ctrTitle"/>
          </p:nvPr>
        </p:nvSpPr>
        <p:spPr/>
        <p:txBody>
          <a:bodyPr/>
          <a:lstStyle/>
          <a:p>
            <a:r>
              <a:rPr lang="fi-FI" dirty="0" smtClean="0"/>
              <a:t>Kunnallinen päätöksenteko</a:t>
            </a:r>
            <a:endParaRPr lang="fi-FI" dirty="0"/>
          </a:p>
        </p:txBody>
      </p:sp>
    </p:spTree>
    <p:extLst>
      <p:ext uri="{BB962C8B-B14F-4D97-AF65-F5344CB8AC3E}">
        <p14:creationId xmlns:p14="http://schemas.microsoft.com/office/powerpoint/2010/main" val="42480489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Kaupungin/kunnanhallitus</a:t>
            </a:r>
            <a:endParaRPr lang="fi-FI" dirty="0"/>
          </a:p>
        </p:txBody>
      </p:sp>
      <p:sp>
        <p:nvSpPr>
          <p:cNvPr id="3" name="Sisällön paikkamerkki 2"/>
          <p:cNvSpPr>
            <a:spLocks noGrp="1"/>
          </p:cNvSpPr>
          <p:nvPr>
            <p:ph idx="1"/>
          </p:nvPr>
        </p:nvSpPr>
        <p:spPr/>
        <p:txBody>
          <a:bodyPr/>
          <a:lstStyle/>
          <a:p>
            <a:r>
              <a:rPr lang="fi-FI" dirty="0" smtClean="0"/>
              <a:t>kaupunginhallituksen </a:t>
            </a:r>
            <a:r>
              <a:rPr lang="fi-FI" dirty="0"/>
              <a:t>tehtävä on johtaa kaupungin hallintoa ja taloutta kaupunginvaltuuston hyväksymien tavoitteiden mukaisesti. </a:t>
            </a:r>
            <a:endParaRPr lang="fi-FI" dirty="0" smtClean="0"/>
          </a:p>
          <a:p>
            <a:r>
              <a:rPr lang="fi-FI" dirty="0" smtClean="0"/>
              <a:t>KH vastaa valtuuston päätösten valmistelusta, täytäntöönpanosta ja laillisuuden valvonnasta</a:t>
            </a:r>
          </a:p>
          <a:p>
            <a:r>
              <a:rPr lang="fi-FI" dirty="0" err="1" smtClean="0"/>
              <a:t>KH:lla</a:t>
            </a:r>
            <a:r>
              <a:rPr lang="fi-FI" dirty="0" smtClean="0"/>
              <a:t> on otto-oikeus: se voi ottaa käsiteltäväkseen hallituksen tai lautakunnan alaisen viranomaisen toimivaltaan kuuluvan asian jossa on jo tehty päätös</a:t>
            </a:r>
            <a:endParaRPr lang="fi-FI" dirty="0"/>
          </a:p>
        </p:txBody>
      </p:sp>
    </p:spTree>
    <p:extLst>
      <p:ext uri="{BB962C8B-B14F-4D97-AF65-F5344CB8AC3E}">
        <p14:creationId xmlns:p14="http://schemas.microsoft.com/office/powerpoint/2010/main" val="16766750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kunnanjohtaja</a:t>
            </a:r>
            <a:endParaRPr lang="fi-FI" dirty="0"/>
          </a:p>
        </p:txBody>
      </p:sp>
      <p:sp>
        <p:nvSpPr>
          <p:cNvPr id="3" name="Sisällön paikkamerkki 2"/>
          <p:cNvSpPr>
            <a:spLocks noGrp="1"/>
          </p:cNvSpPr>
          <p:nvPr>
            <p:ph idx="1"/>
          </p:nvPr>
        </p:nvSpPr>
        <p:spPr/>
        <p:txBody>
          <a:bodyPr/>
          <a:lstStyle/>
          <a:p>
            <a:r>
              <a:rPr lang="fi-FI" dirty="0" smtClean="0"/>
              <a:t>Kunnan johtaminen jakautuu poliittiseen ja ammattijohtamiseen</a:t>
            </a:r>
          </a:p>
          <a:p>
            <a:r>
              <a:rPr lang="fi-FI" dirty="0" smtClean="0"/>
              <a:t>Vaihtoehtoina viranhaltijana toimiva kunnanjohtaja tai luottamushenkilönä toimiva pormestari</a:t>
            </a:r>
          </a:p>
          <a:p>
            <a:r>
              <a:rPr lang="fi-FI" dirty="0" smtClean="0"/>
              <a:t>Tehtävät perustuvat lakiin, hallintosääntöön ja valtuuston sekä </a:t>
            </a:r>
            <a:r>
              <a:rPr lang="fi-FI" dirty="0" err="1" smtClean="0"/>
              <a:t>KH:n</a:t>
            </a:r>
            <a:r>
              <a:rPr lang="fi-FI" dirty="0" smtClean="0"/>
              <a:t> päätöksiin</a:t>
            </a:r>
          </a:p>
          <a:p>
            <a:endParaRPr lang="fi-FI" dirty="0"/>
          </a:p>
          <a:p>
            <a:r>
              <a:rPr lang="fi-FI" dirty="0" smtClean="0"/>
              <a:t>Kunnassa on kuntastrategia ja hallintosääntö: Hallintosääntö on kunnan hallinnon ja toiminnan järjestämisessä keskeinen asiakirja</a:t>
            </a:r>
            <a:endParaRPr lang="fi-FI" dirty="0"/>
          </a:p>
        </p:txBody>
      </p:sp>
    </p:spTree>
    <p:extLst>
      <p:ext uri="{BB962C8B-B14F-4D97-AF65-F5344CB8AC3E}">
        <p14:creationId xmlns:p14="http://schemas.microsoft.com/office/powerpoint/2010/main" val="9523516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lautakunnat</a:t>
            </a:r>
            <a:endParaRPr lang="fi-FI" dirty="0"/>
          </a:p>
        </p:txBody>
      </p:sp>
      <p:sp>
        <p:nvSpPr>
          <p:cNvPr id="3" name="Sisällön paikkamerkki 2"/>
          <p:cNvSpPr>
            <a:spLocks noGrp="1"/>
          </p:cNvSpPr>
          <p:nvPr>
            <p:ph idx="1"/>
          </p:nvPr>
        </p:nvSpPr>
        <p:spPr/>
        <p:txBody>
          <a:bodyPr/>
          <a:lstStyle/>
          <a:p>
            <a:r>
              <a:rPr lang="fi-FI" dirty="0" smtClean="0"/>
              <a:t>Toimielin joka toimii kunnanhallituksen alaisena</a:t>
            </a:r>
          </a:p>
          <a:p>
            <a:r>
              <a:rPr lang="fi-FI" dirty="0" smtClean="0"/>
              <a:t>Hoitaa toimialalleen kuuluvia tehtäviä</a:t>
            </a:r>
          </a:p>
          <a:p>
            <a:r>
              <a:rPr lang="fi-FI" dirty="0" smtClean="0"/>
              <a:t>Voi olla myös valiokunta</a:t>
            </a:r>
          </a:p>
          <a:p>
            <a:r>
              <a:rPr lang="fi-FI" dirty="0" smtClean="0"/>
              <a:t>Lait edellyttävät tiettyjä tehtäviä hoitavia viranhaltijoita: harkitaan, mikä toimielin huolehtii näistä tehtävistä</a:t>
            </a:r>
          </a:p>
          <a:p>
            <a:endParaRPr lang="fi-FI" dirty="0"/>
          </a:p>
          <a:p>
            <a:r>
              <a:rPr lang="fi-FI" dirty="0" smtClean="0"/>
              <a:t>Tarkastuslautakunnan rooli erilainen: </a:t>
            </a:r>
          </a:p>
          <a:p>
            <a:pPr lvl="1"/>
            <a:r>
              <a:rPr lang="fi-FI" dirty="0" smtClean="0"/>
              <a:t>tehtävänä hallinnon ja talouden tarkastaminen sekä niiden arviointi</a:t>
            </a:r>
            <a:endParaRPr lang="fi-FI" dirty="0"/>
          </a:p>
        </p:txBody>
      </p:sp>
    </p:spTree>
    <p:extLst>
      <p:ext uri="{BB962C8B-B14F-4D97-AF65-F5344CB8AC3E}">
        <p14:creationId xmlns:p14="http://schemas.microsoft.com/office/powerpoint/2010/main" val="7227286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Säädöspohja päätöksenteossa</a:t>
            </a:r>
            <a:endParaRPr lang="fi-FI" dirty="0"/>
          </a:p>
        </p:txBody>
      </p:sp>
      <p:sp>
        <p:nvSpPr>
          <p:cNvPr id="3" name="Sisällön paikkamerkki 2"/>
          <p:cNvSpPr>
            <a:spLocks noGrp="1"/>
          </p:cNvSpPr>
          <p:nvPr>
            <p:ph idx="1"/>
          </p:nvPr>
        </p:nvSpPr>
        <p:spPr/>
        <p:txBody>
          <a:bodyPr/>
          <a:lstStyle/>
          <a:p>
            <a:r>
              <a:rPr lang="fi-FI" dirty="0" smtClean="0"/>
              <a:t>Suomen perustuslaki; mm. 2 § oikeusvaltioperiaate, 21 § hyvän hallinnon takeet, 12 § julkisuusperiaate, 118 § vastuu virkatoimista</a:t>
            </a:r>
          </a:p>
          <a:p>
            <a:endParaRPr lang="fi-FI" dirty="0"/>
          </a:p>
          <a:p>
            <a:r>
              <a:rPr lang="fi-FI" dirty="0" smtClean="0"/>
              <a:t>Hallintolaki: erityisesti hallintoperiaatteet</a:t>
            </a:r>
          </a:p>
          <a:p>
            <a:endParaRPr lang="fi-FI" dirty="0"/>
          </a:p>
          <a:p>
            <a:r>
              <a:rPr lang="fi-FI" dirty="0" smtClean="0"/>
              <a:t>Kuntalaki; 14 § valtuuston vastuu, 92 § </a:t>
            </a:r>
            <a:r>
              <a:rPr lang="fi-FI" dirty="0" err="1" smtClean="0"/>
              <a:t>KH:n</a:t>
            </a:r>
            <a:r>
              <a:rPr lang="fi-FI" dirty="0" smtClean="0"/>
              <a:t> otto-oikeus, toimielimet </a:t>
            </a:r>
            <a:r>
              <a:rPr lang="fi-FI" dirty="0" err="1" smtClean="0"/>
              <a:t>ym</a:t>
            </a:r>
            <a:r>
              <a:rPr lang="fi-FI" dirty="0" smtClean="0"/>
              <a:t> 30 §</a:t>
            </a:r>
          </a:p>
          <a:p>
            <a:endParaRPr lang="fi-FI" dirty="0"/>
          </a:p>
          <a:p>
            <a:r>
              <a:rPr lang="fi-FI" dirty="0" smtClean="0"/>
              <a:t>Erityislaki menee kuntalain edelle: mm. </a:t>
            </a:r>
            <a:r>
              <a:rPr lang="fi-FI" dirty="0" err="1" smtClean="0"/>
              <a:t>etuostoL</a:t>
            </a:r>
            <a:endParaRPr lang="fi-FI" dirty="0"/>
          </a:p>
        </p:txBody>
      </p:sp>
    </p:spTree>
    <p:extLst>
      <p:ext uri="{BB962C8B-B14F-4D97-AF65-F5344CB8AC3E}">
        <p14:creationId xmlns:p14="http://schemas.microsoft.com/office/powerpoint/2010/main" val="41271168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VALTUUTETUN ESTEELLISYYS</a:t>
            </a:r>
            <a:endParaRPr lang="fi-FI" dirty="0"/>
          </a:p>
        </p:txBody>
      </p:sp>
      <p:sp>
        <p:nvSpPr>
          <p:cNvPr id="3" name="Sisällön paikkamerkki 2"/>
          <p:cNvSpPr>
            <a:spLocks noGrp="1"/>
          </p:cNvSpPr>
          <p:nvPr>
            <p:ph idx="1"/>
          </p:nvPr>
        </p:nvSpPr>
        <p:spPr/>
        <p:txBody>
          <a:bodyPr/>
          <a:lstStyle/>
          <a:p>
            <a:r>
              <a:rPr lang="fi-FI" dirty="0" smtClean="0"/>
              <a:t>VALTUUTETTU ON ESTEELLINEN KÄSITTELEMÄÄN ASIAA VALTUUSTOSSA VAIN, JOS ASIA KOSKEE HENKILÖKOHTAISESTI HÄNTÄ TAI HÄNEN LÄHEISTÄÄN</a:t>
            </a:r>
          </a:p>
          <a:p>
            <a:r>
              <a:rPr lang="fi-FI" dirty="0" err="1" smtClean="0"/>
              <a:t>KuntaL</a:t>
            </a:r>
            <a:r>
              <a:rPr lang="fi-FI" dirty="0" smtClean="0"/>
              <a:t> 97 §</a:t>
            </a:r>
          </a:p>
          <a:p>
            <a:endParaRPr lang="fi-FI" dirty="0"/>
          </a:p>
          <a:p>
            <a:r>
              <a:rPr lang="fi-FI" dirty="0" smtClean="0"/>
              <a:t>HUOM: AINOA ESTEELLISYYSPERUSTE JOKA KOSKEE VALTUUTETTUA!</a:t>
            </a:r>
          </a:p>
          <a:p>
            <a:endParaRPr lang="fi-FI" dirty="0"/>
          </a:p>
          <a:p>
            <a:pPr lvl="1"/>
            <a:r>
              <a:rPr lang="fi-FI" dirty="0" smtClean="0"/>
              <a:t>ESIM. OMAN HAKEMUKSEN TAI ASIAN KÄSITTELY, MAA-ALUEEN OMISTUS KAAVOITUSASIASSA,.. TULKITAAN AIKA KIRJAIMELLISESTI </a:t>
            </a:r>
            <a:endParaRPr lang="fi-FI" dirty="0"/>
          </a:p>
        </p:txBody>
      </p:sp>
    </p:spTree>
    <p:extLst>
      <p:ext uri="{BB962C8B-B14F-4D97-AF65-F5344CB8AC3E}">
        <p14:creationId xmlns:p14="http://schemas.microsoft.com/office/powerpoint/2010/main" val="41898766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Muun luottamushenkilön esteellisyys</a:t>
            </a:r>
            <a:endParaRPr lang="fi-FI" dirty="0"/>
          </a:p>
        </p:txBody>
      </p:sp>
      <p:sp>
        <p:nvSpPr>
          <p:cNvPr id="3" name="Sisällön paikkamerkki 2"/>
          <p:cNvSpPr>
            <a:spLocks noGrp="1"/>
          </p:cNvSpPr>
          <p:nvPr>
            <p:ph idx="1"/>
          </p:nvPr>
        </p:nvSpPr>
        <p:spPr/>
        <p:txBody>
          <a:bodyPr/>
          <a:lstStyle/>
          <a:p>
            <a:r>
              <a:rPr lang="fi-FI" dirty="0" smtClean="0"/>
              <a:t>MUIDEN LUOTTAMUSHLÖIDEN KUIN VALTUUTETTUJEN ESTEELLISYYS MÄÄRÄYTYY HALLINTOLAIN MUKAAN!</a:t>
            </a:r>
          </a:p>
          <a:p>
            <a:endParaRPr lang="fi-FI" dirty="0"/>
          </a:p>
          <a:p>
            <a:r>
              <a:rPr lang="fi-FI" dirty="0" smtClean="0"/>
              <a:t>ENITEN SOVELLETTU HL:N ESTEELLISYYSPERUSTEITA KUNTIEN HALLINNOSSA</a:t>
            </a:r>
          </a:p>
          <a:p>
            <a:endParaRPr lang="fi-FI" dirty="0"/>
          </a:p>
          <a:p>
            <a:r>
              <a:rPr lang="fi-FI" b="1" dirty="0" smtClean="0"/>
              <a:t>HL:N ESTEELLISYYSPERUSTEITA SOVELLETAAN MYÖS VALTUUTETTUUN, JOS HÄN OSALLISTUU ASIAN KÄSITTELYYN KUNNANHALLITUKSESSA TAI TOIMIELIMISSÄ!!!</a:t>
            </a:r>
            <a:endParaRPr lang="fi-FI" b="1" dirty="0"/>
          </a:p>
        </p:txBody>
      </p:sp>
    </p:spTree>
    <p:extLst>
      <p:ext uri="{BB962C8B-B14F-4D97-AF65-F5344CB8AC3E}">
        <p14:creationId xmlns:p14="http://schemas.microsoft.com/office/powerpoint/2010/main" val="5473420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Hl:N</a:t>
            </a:r>
            <a:r>
              <a:rPr lang="fi-FI" dirty="0" smtClean="0"/>
              <a:t> MUKAINEN ESTEELLISYYS</a:t>
            </a:r>
            <a:endParaRPr lang="fi-FI" dirty="0"/>
          </a:p>
        </p:txBody>
      </p:sp>
      <p:sp>
        <p:nvSpPr>
          <p:cNvPr id="3" name="Sisällön paikkamerkki 2"/>
          <p:cNvSpPr>
            <a:spLocks noGrp="1"/>
          </p:cNvSpPr>
          <p:nvPr>
            <p:ph idx="1"/>
          </p:nvPr>
        </p:nvSpPr>
        <p:spPr/>
        <p:txBody>
          <a:bodyPr/>
          <a:lstStyle/>
          <a:p>
            <a:r>
              <a:rPr lang="fi-FI" b="1" dirty="0" smtClean="0"/>
              <a:t>PALVELUSSUHDEJÄÄVI</a:t>
            </a:r>
          </a:p>
          <a:p>
            <a:pPr marL="411480" lvl="1" indent="0">
              <a:buNone/>
            </a:pPr>
            <a:r>
              <a:rPr lang="fi-FI" dirty="0"/>
              <a:t>	</a:t>
            </a:r>
            <a:r>
              <a:rPr lang="fi-FI" sz="2400" dirty="0" smtClean="0"/>
              <a:t>- SOVELLETAAN RAJOITEUSTI KOSKA VIRANHALTIJA VOI OSALLISTUALAUTAKUNNASSA PÄÄTÖKSENTEKOON. EI  KUITENKAAN SELLAISESSA ASIASSA JOTA ITSE KÄSITELLYT</a:t>
            </a:r>
          </a:p>
          <a:p>
            <a:pPr marL="411480" lvl="1" indent="0">
              <a:buNone/>
            </a:pPr>
            <a:endParaRPr lang="fi-FI" dirty="0" smtClean="0"/>
          </a:p>
          <a:p>
            <a:r>
              <a:rPr lang="fi-FI" b="1" dirty="0" smtClean="0"/>
              <a:t>YHTEISÖJÄÄVI</a:t>
            </a:r>
          </a:p>
          <a:p>
            <a:pPr marL="114300" indent="0">
              <a:buNone/>
            </a:pPr>
            <a:r>
              <a:rPr lang="fi-FI" dirty="0"/>
              <a:t>	</a:t>
            </a:r>
            <a:r>
              <a:rPr lang="fi-FI" dirty="0" smtClean="0"/>
              <a:t>- EI ESTEELLISYYTTÄ JOS TOIMII KUNTAYHTYÄSSÄ 	TAI KUNTAKONSERNIN KUULUVASSA YHTIÖSSÄ</a:t>
            </a:r>
          </a:p>
          <a:p>
            <a:endParaRPr lang="fi-FI" dirty="0"/>
          </a:p>
        </p:txBody>
      </p:sp>
    </p:spTree>
    <p:extLst>
      <p:ext uri="{BB962C8B-B14F-4D97-AF65-F5344CB8AC3E}">
        <p14:creationId xmlns:p14="http://schemas.microsoft.com/office/powerpoint/2010/main" val="13472996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OSALLISTUMISOIKEUS</a:t>
            </a:r>
            <a:endParaRPr lang="fi-FI" dirty="0"/>
          </a:p>
        </p:txBody>
      </p:sp>
      <p:sp>
        <p:nvSpPr>
          <p:cNvPr id="3" name="Sisällön paikkamerkki 2"/>
          <p:cNvSpPr>
            <a:spLocks noGrp="1"/>
          </p:cNvSpPr>
          <p:nvPr>
            <p:ph idx="1"/>
          </p:nvPr>
        </p:nvSpPr>
        <p:spPr>
          <a:xfrm>
            <a:off x="457200" y="1752600"/>
            <a:ext cx="8229600" cy="4988768"/>
          </a:xfrm>
        </p:spPr>
        <p:txBody>
          <a:bodyPr/>
          <a:lstStyle/>
          <a:p>
            <a:r>
              <a:rPr lang="fi-FI" dirty="0" smtClean="0"/>
              <a:t>JULKISEN VALLAN ON EDISTETTÄVÄ YKSILÖN MAHDOLLISUUKSIA OSALISTUA YHTEISKUNNALLISEEN TOIMINTAAN JA VAIKUTTAA ITSEÄÄN KOSKEVAAN PÄÄTÖKSENTEKOON! </a:t>
            </a:r>
            <a:r>
              <a:rPr lang="fi-FI" dirty="0"/>
              <a:t> </a:t>
            </a:r>
            <a:endParaRPr lang="fi-FI" dirty="0" smtClean="0"/>
          </a:p>
          <a:p>
            <a:pPr lvl="1"/>
            <a:r>
              <a:rPr lang="fi-FI" dirty="0" smtClean="0"/>
              <a:t>PERUSTUSLAIN 14 §</a:t>
            </a:r>
          </a:p>
          <a:p>
            <a:pPr lvl="1"/>
            <a:r>
              <a:rPr lang="fi-FI" dirty="0" smtClean="0"/>
              <a:t>KOSKEE KUNTIAKIN!</a:t>
            </a:r>
          </a:p>
          <a:p>
            <a:pPr lvl="1"/>
            <a:endParaRPr lang="fi-FI" dirty="0"/>
          </a:p>
          <a:p>
            <a:pPr lvl="1"/>
            <a:r>
              <a:rPr lang="fi-FI" dirty="0" smtClean="0"/>
              <a:t>KUNTALAISEN OSALLISTUMISKEINOT KUNTALAIN 20 – 29 §</a:t>
            </a:r>
          </a:p>
          <a:p>
            <a:pPr lvl="1"/>
            <a:r>
              <a:rPr lang="fi-FI" dirty="0" smtClean="0"/>
              <a:t>LISÄKSI: KUNNALLISHALLNNON JULKISUUTTA MÄÄRITTELEE JULKISUUSLAKI JA PÄÄTÖKSENTEON VALMISTELUUN SOVELLETAAN HALLNTOLAIN 41 § VAIKUTTAMISMAHDOLLISUUKSIEN VARAAMISVELVOITETTA!!</a:t>
            </a:r>
            <a:endParaRPr lang="fi-FI" dirty="0"/>
          </a:p>
        </p:txBody>
      </p:sp>
    </p:spTree>
    <p:extLst>
      <p:ext uri="{BB962C8B-B14F-4D97-AF65-F5344CB8AC3E}">
        <p14:creationId xmlns:p14="http://schemas.microsoft.com/office/powerpoint/2010/main" val="30424268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OSALLISTUMIS- JA VAIKUTTAMISMAHDOLLISUUDET </a:t>
            </a:r>
            <a:endParaRPr lang="fi-FI" dirty="0"/>
          </a:p>
        </p:txBody>
      </p:sp>
      <p:sp>
        <p:nvSpPr>
          <p:cNvPr id="3" name="Sisällön paikkamerkki 2"/>
          <p:cNvSpPr>
            <a:spLocks noGrp="1"/>
          </p:cNvSpPr>
          <p:nvPr>
            <p:ph idx="1"/>
          </p:nvPr>
        </p:nvSpPr>
        <p:spPr/>
        <p:txBody>
          <a:bodyPr/>
          <a:lstStyle/>
          <a:p>
            <a:r>
              <a:rPr lang="fi-FI" dirty="0" smtClean="0"/>
              <a:t>MITEN NE TAATAAN?</a:t>
            </a:r>
          </a:p>
          <a:p>
            <a:r>
              <a:rPr lang="fi-FI" dirty="0" smtClean="0"/>
              <a:t>VALTUUSTOLLA YLEINEN VELVOLLISUS HUOLEHTIA MONIPUOLISISTA VAIKUTTAMIS- JA OSALL.AHDOLLISUUKSISTA (</a:t>
            </a:r>
            <a:r>
              <a:rPr lang="fi-FI" dirty="0" err="1" smtClean="0"/>
              <a:t>KuntaL</a:t>
            </a:r>
            <a:r>
              <a:rPr lang="fi-FI" dirty="0" smtClean="0"/>
              <a:t> 22 §)</a:t>
            </a:r>
          </a:p>
          <a:p>
            <a:r>
              <a:rPr lang="fi-FI" dirty="0" smtClean="0"/>
              <a:t>Mainitaan mm. edustajien valinta toimielimiin</a:t>
            </a:r>
          </a:p>
          <a:p>
            <a:r>
              <a:rPr lang="fi-FI" dirty="0" smtClean="0"/>
              <a:t>Tiedottaminen</a:t>
            </a:r>
          </a:p>
          <a:p>
            <a:r>
              <a:rPr lang="fi-FI" dirty="0" smtClean="0"/>
              <a:t>Keskustelu- ja kuulemistilaisuudet</a:t>
            </a:r>
          </a:p>
          <a:p>
            <a:r>
              <a:rPr lang="fi-FI" dirty="0" smtClean="0"/>
              <a:t>Mielipiteiden selvittäminen</a:t>
            </a:r>
          </a:p>
          <a:p>
            <a:r>
              <a:rPr lang="fi-FI" dirty="0" smtClean="0"/>
              <a:t>Kunnallinen kansanäänestys..</a:t>
            </a:r>
          </a:p>
          <a:p>
            <a:r>
              <a:rPr lang="fi-FI" dirty="0" smtClean="0"/>
              <a:t>Kunnan asukkaalla myös aloiteoikeus!</a:t>
            </a:r>
          </a:p>
          <a:p>
            <a:endParaRPr lang="fi-FI" dirty="0"/>
          </a:p>
        </p:txBody>
      </p:sp>
    </p:spTree>
    <p:extLst>
      <p:ext uri="{BB962C8B-B14F-4D97-AF65-F5344CB8AC3E}">
        <p14:creationId xmlns:p14="http://schemas.microsoft.com/office/powerpoint/2010/main" val="13703293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Uusi kuntalaki </a:t>
            </a:r>
            <a:endParaRPr lang="fi-FI" dirty="0"/>
          </a:p>
        </p:txBody>
      </p:sp>
      <p:sp>
        <p:nvSpPr>
          <p:cNvPr id="3" name="Sisällön paikkamerkki 2"/>
          <p:cNvSpPr>
            <a:spLocks noGrp="1"/>
          </p:cNvSpPr>
          <p:nvPr>
            <p:ph idx="1"/>
          </p:nvPr>
        </p:nvSpPr>
        <p:spPr/>
        <p:txBody>
          <a:bodyPr/>
          <a:lstStyle/>
          <a:p>
            <a:r>
              <a:rPr lang="fi-FI" dirty="0" smtClean="0"/>
              <a:t>Seuraavassa kattavasti tietoa </a:t>
            </a:r>
            <a:r>
              <a:rPr lang="fi-FI" smtClean="0"/>
              <a:t>uudesta kuntalaista:</a:t>
            </a:r>
            <a:endParaRPr lang="fi-FI"/>
          </a:p>
        </p:txBody>
      </p:sp>
    </p:spTree>
    <p:extLst>
      <p:ext uri="{BB962C8B-B14F-4D97-AF65-F5344CB8AC3E}">
        <p14:creationId xmlns:p14="http://schemas.microsoft.com/office/powerpoint/2010/main" val="2398462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KUNTA</a:t>
            </a:r>
            <a:endParaRPr lang="fi-FI" dirty="0"/>
          </a:p>
        </p:txBody>
      </p:sp>
      <p:sp>
        <p:nvSpPr>
          <p:cNvPr id="3" name="Sisällön paikkamerkki 2"/>
          <p:cNvSpPr>
            <a:spLocks noGrp="1"/>
          </p:cNvSpPr>
          <p:nvPr>
            <p:ph idx="1"/>
          </p:nvPr>
        </p:nvSpPr>
        <p:spPr>
          <a:xfrm>
            <a:off x="457200" y="1412776"/>
            <a:ext cx="8229600" cy="4713387"/>
          </a:xfrm>
        </p:spPr>
        <p:txBody>
          <a:bodyPr>
            <a:normAutofit/>
          </a:bodyPr>
          <a:lstStyle/>
          <a:p>
            <a:r>
              <a:rPr lang="fi-FI" dirty="0" smtClean="0"/>
              <a:t>Julkisoikeudellisia oikeussubjekteja, joiden asema perustuu asukkaiden itsehallintoon!</a:t>
            </a:r>
          </a:p>
          <a:p>
            <a:r>
              <a:rPr lang="fi-FI" dirty="0" smtClean="0"/>
              <a:t>Hallinnon toimittava demokraattisesti  -&gt; luottamusmiehet keskeisessä asemassa</a:t>
            </a:r>
          </a:p>
          <a:p>
            <a:endParaRPr lang="fi-FI" dirty="0"/>
          </a:p>
          <a:p>
            <a:r>
              <a:rPr lang="fi-FI" b="1" dirty="0" smtClean="0"/>
              <a:t>KUNTIEN TEHTÄVÄT: </a:t>
            </a:r>
          </a:p>
          <a:p>
            <a:pPr marL="571500" indent="-457200">
              <a:buAutoNum type="arabicPeriod"/>
            </a:pPr>
            <a:r>
              <a:rPr lang="fi-FI" dirty="0" smtClean="0"/>
              <a:t>Perustuslakiin perustuvat tehtävät</a:t>
            </a:r>
          </a:p>
          <a:p>
            <a:pPr marL="571500" indent="-457200">
              <a:buAutoNum type="arabicPeriod"/>
            </a:pPr>
            <a:r>
              <a:rPr lang="fi-FI" dirty="0" smtClean="0"/>
              <a:t>Lakisääteiset tehtävät (erityinen toimiala)</a:t>
            </a:r>
          </a:p>
          <a:p>
            <a:pPr marL="571500" indent="-457200">
              <a:buAutoNum type="arabicPeriod"/>
            </a:pPr>
            <a:r>
              <a:rPr lang="fi-FI" dirty="0" smtClean="0"/>
              <a:t>Kunnan itselleen ottamat tehtävät (yleinen toimiala) </a:t>
            </a:r>
          </a:p>
          <a:p>
            <a:pPr marL="571500" indent="-457200">
              <a:buAutoNum type="arabicPeriod"/>
            </a:pPr>
            <a:r>
              <a:rPr lang="fi-FI" dirty="0" smtClean="0"/>
              <a:t>Sopimuspohjaiset tehtävät</a:t>
            </a:r>
            <a:endParaRPr lang="fi-FI" dirty="0"/>
          </a:p>
        </p:txBody>
      </p:sp>
    </p:spTree>
    <p:extLst>
      <p:ext uri="{BB962C8B-B14F-4D97-AF65-F5344CB8AC3E}">
        <p14:creationId xmlns:p14="http://schemas.microsoft.com/office/powerpoint/2010/main" val="26048256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dirty="0"/>
          </a:p>
        </p:txBody>
      </p:sp>
      <p:sp>
        <p:nvSpPr>
          <p:cNvPr id="3" name="Sisällön paikkamerkki 2"/>
          <p:cNvSpPr>
            <a:spLocks noGrp="1"/>
          </p:cNvSpPr>
          <p:nvPr>
            <p:ph idx="1"/>
          </p:nvPr>
        </p:nvSpPr>
        <p:spPr>
          <a:xfrm>
            <a:off x="457200" y="1340768"/>
            <a:ext cx="8229600" cy="5400600"/>
          </a:xfrm>
        </p:spPr>
        <p:txBody>
          <a:bodyPr>
            <a:normAutofit/>
          </a:bodyPr>
          <a:lstStyle/>
          <a:p>
            <a:pPr marL="114300" indent="0">
              <a:buNone/>
            </a:pPr>
            <a:r>
              <a:rPr lang="fi-FI" b="1" dirty="0" smtClean="0"/>
              <a:t>Mikä </a:t>
            </a:r>
            <a:r>
              <a:rPr lang="fi-FI" b="1" dirty="0"/>
              <a:t>muuttuu ja mikä ei muutu?</a:t>
            </a:r>
          </a:p>
          <a:p>
            <a:r>
              <a:rPr lang="fi-FI" dirty="0"/>
              <a:t>Seuraavassa käydään </a:t>
            </a:r>
            <a:r>
              <a:rPr lang="fi-FI" dirty="0" err="1"/>
              <a:t>luettelonomaisesti</a:t>
            </a:r>
            <a:r>
              <a:rPr lang="fi-FI" dirty="0"/>
              <a:t> läpi sitä, mikä uudessa laissa muuttuu ja mikä pysyy ennallaan.</a:t>
            </a:r>
          </a:p>
          <a:p>
            <a:pPr marL="114300" indent="0">
              <a:buNone/>
            </a:pPr>
            <a:r>
              <a:rPr lang="fi-FI" dirty="0"/>
              <a:t> </a:t>
            </a:r>
          </a:p>
          <a:p>
            <a:pPr marL="114300" indent="0">
              <a:buNone/>
            </a:pPr>
            <a:r>
              <a:rPr lang="fi-FI" b="1" dirty="0"/>
              <a:t>Mikä muuttuu:</a:t>
            </a:r>
            <a:endParaRPr lang="fi-FI" dirty="0"/>
          </a:p>
          <a:p>
            <a:r>
              <a:rPr lang="fi-FI" dirty="0"/>
              <a:t>• Kunnan tehtävissä lakisääteinen yhteistoiminta, järjestämisvastuu ja palvelujen tuottaminen määritellään (2 luku)</a:t>
            </a:r>
          </a:p>
          <a:p>
            <a:endParaRPr lang="fi-FI" dirty="0"/>
          </a:p>
          <a:p>
            <a:r>
              <a:rPr lang="fi-FI" dirty="0"/>
              <a:t>• Pitkän aikavälin kuntastrategia lakisääteiseksi (37 </a:t>
            </a:r>
            <a:r>
              <a:rPr lang="fi-FI" dirty="0" smtClean="0"/>
              <a:t>§)</a:t>
            </a:r>
            <a:endParaRPr lang="fi-FI" dirty="0"/>
          </a:p>
        </p:txBody>
      </p:sp>
    </p:spTree>
    <p:extLst>
      <p:ext uri="{BB962C8B-B14F-4D97-AF65-F5344CB8AC3E}">
        <p14:creationId xmlns:p14="http://schemas.microsoft.com/office/powerpoint/2010/main" val="18695714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Mikä muuttuu?</a:t>
            </a:r>
            <a:endParaRPr lang="fi-FI" dirty="0"/>
          </a:p>
        </p:txBody>
      </p:sp>
      <p:sp>
        <p:nvSpPr>
          <p:cNvPr id="3" name="Sisällön paikkamerkki 2"/>
          <p:cNvSpPr>
            <a:spLocks noGrp="1"/>
          </p:cNvSpPr>
          <p:nvPr>
            <p:ph idx="1"/>
          </p:nvPr>
        </p:nvSpPr>
        <p:spPr>
          <a:xfrm>
            <a:off x="457200" y="1124744"/>
            <a:ext cx="8229600" cy="5001419"/>
          </a:xfrm>
        </p:spPr>
        <p:txBody>
          <a:bodyPr>
            <a:normAutofit fontScale="40000" lnSpcReduction="20000"/>
          </a:bodyPr>
          <a:lstStyle/>
          <a:p>
            <a:pPr marL="114300" indent="0">
              <a:buNone/>
            </a:pPr>
            <a:endParaRPr lang="fi-FI" sz="8000" dirty="0">
              <a:latin typeface="Times New Roman" panose="02020603050405020304" pitchFamily="18" charset="0"/>
              <a:cs typeface="Times New Roman" panose="02020603050405020304" pitchFamily="18" charset="0"/>
            </a:endParaRPr>
          </a:p>
          <a:p>
            <a:r>
              <a:rPr lang="fi-FI" sz="8000" dirty="0">
                <a:latin typeface="Times New Roman" panose="02020603050405020304" pitchFamily="18" charset="0"/>
                <a:cs typeface="Times New Roman" panose="02020603050405020304" pitchFamily="18" charset="0"/>
              </a:rPr>
              <a:t>• Toiminnan organisoinnissa ja johtamisessa:</a:t>
            </a:r>
            <a:br>
              <a:rPr lang="fi-FI" sz="8000" dirty="0">
                <a:latin typeface="Times New Roman" panose="02020603050405020304" pitchFamily="18" charset="0"/>
                <a:cs typeface="Times New Roman" panose="02020603050405020304" pitchFamily="18" charset="0"/>
              </a:rPr>
            </a:br>
            <a:r>
              <a:rPr lang="fi-FI" sz="8000" dirty="0">
                <a:latin typeface="Times New Roman" panose="02020603050405020304" pitchFamily="18" charset="0"/>
                <a:cs typeface="Times New Roman" panose="02020603050405020304" pitchFamily="18" charset="0"/>
              </a:rPr>
              <a:t>o </a:t>
            </a:r>
            <a:r>
              <a:rPr lang="fi-FI" sz="8000" b="1" dirty="0">
                <a:latin typeface="Times New Roman" panose="02020603050405020304" pitchFamily="18" charset="0"/>
                <a:cs typeface="Times New Roman" panose="02020603050405020304" pitchFamily="18" charset="0"/>
              </a:rPr>
              <a:t>Kuntavaalit </a:t>
            </a:r>
            <a:r>
              <a:rPr lang="fi-FI" sz="8000" dirty="0">
                <a:latin typeface="Times New Roman" panose="02020603050405020304" pitchFamily="18" charset="0"/>
                <a:cs typeface="Times New Roman" panose="02020603050405020304" pitchFamily="18" charset="0"/>
              </a:rPr>
              <a:t>huhtikuuhun ja valtuuston toimikausi alkamaan kesäkuun alusta (15 §)</a:t>
            </a:r>
            <a:br>
              <a:rPr lang="fi-FI" sz="8000" dirty="0">
                <a:latin typeface="Times New Roman" panose="02020603050405020304" pitchFamily="18" charset="0"/>
                <a:cs typeface="Times New Roman" panose="02020603050405020304" pitchFamily="18" charset="0"/>
              </a:rPr>
            </a:br>
            <a:r>
              <a:rPr lang="fi-FI" sz="8000" dirty="0">
                <a:latin typeface="Times New Roman" panose="02020603050405020304" pitchFamily="18" charset="0"/>
                <a:cs typeface="Times New Roman" panose="02020603050405020304" pitchFamily="18" charset="0"/>
              </a:rPr>
              <a:t>o </a:t>
            </a:r>
            <a:r>
              <a:rPr lang="fi-FI" sz="8000" b="1" dirty="0">
                <a:latin typeface="Times New Roman" panose="02020603050405020304" pitchFamily="18" charset="0"/>
                <a:cs typeface="Times New Roman" panose="02020603050405020304" pitchFamily="18" charset="0"/>
              </a:rPr>
              <a:t>Valtuuston koko </a:t>
            </a:r>
            <a:r>
              <a:rPr lang="fi-FI" sz="8000" dirty="0">
                <a:latin typeface="Times New Roman" panose="02020603050405020304" pitchFamily="18" charset="0"/>
                <a:cs typeface="Times New Roman" panose="02020603050405020304" pitchFamily="18" charset="0"/>
              </a:rPr>
              <a:t>kunnan harkintaan (16 §)</a:t>
            </a:r>
            <a:br>
              <a:rPr lang="fi-FI" sz="8000" dirty="0">
                <a:latin typeface="Times New Roman" panose="02020603050405020304" pitchFamily="18" charset="0"/>
                <a:cs typeface="Times New Roman" panose="02020603050405020304" pitchFamily="18" charset="0"/>
              </a:rPr>
            </a:br>
            <a:r>
              <a:rPr lang="fi-FI" sz="8000" dirty="0">
                <a:latin typeface="Times New Roman" panose="02020603050405020304" pitchFamily="18" charset="0"/>
                <a:cs typeface="Times New Roman" panose="02020603050405020304" pitchFamily="18" charset="0"/>
              </a:rPr>
              <a:t>o </a:t>
            </a:r>
            <a:r>
              <a:rPr lang="fi-FI" sz="8000" b="1" dirty="0">
                <a:latin typeface="Times New Roman" panose="02020603050405020304" pitchFamily="18" charset="0"/>
                <a:cs typeface="Times New Roman" panose="02020603050405020304" pitchFamily="18" charset="0"/>
              </a:rPr>
              <a:t>Konserniohjaus korostuu ja omistajaohjaus terävöityy; konserniohjeista lakisääteisiä 46–48 §)</a:t>
            </a:r>
            <a:r>
              <a:rPr lang="fi-FI" sz="8000" dirty="0">
                <a:latin typeface="Times New Roman" panose="02020603050405020304" pitchFamily="18" charset="0"/>
                <a:cs typeface="Times New Roman" panose="02020603050405020304" pitchFamily="18" charset="0"/>
              </a:rPr>
              <a:t/>
            </a:r>
            <a:br>
              <a:rPr lang="fi-FI" sz="8000" dirty="0">
                <a:latin typeface="Times New Roman" panose="02020603050405020304" pitchFamily="18" charset="0"/>
                <a:cs typeface="Times New Roman" panose="02020603050405020304" pitchFamily="18" charset="0"/>
              </a:rPr>
            </a:br>
            <a:r>
              <a:rPr lang="fi-FI" sz="8000" dirty="0">
                <a:latin typeface="Times New Roman" panose="02020603050405020304" pitchFamily="18" charset="0"/>
                <a:cs typeface="Times New Roman" panose="02020603050405020304" pitchFamily="18" charset="0"/>
              </a:rPr>
              <a:t>o Lautakunta voi olla </a:t>
            </a:r>
            <a:r>
              <a:rPr lang="fi-FI" sz="8000" b="1" dirty="0">
                <a:latin typeface="Times New Roman" panose="02020603050405020304" pitchFamily="18" charset="0"/>
                <a:cs typeface="Times New Roman" panose="02020603050405020304" pitchFamily="18" charset="0"/>
              </a:rPr>
              <a:t>valiokunta </a:t>
            </a:r>
            <a:r>
              <a:rPr lang="fi-FI" sz="8000" dirty="0">
                <a:latin typeface="Times New Roman" panose="02020603050405020304" pitchFamily="18" charset="0"/>
                <a:cs typeface="Times New Roman" panose="02020603050405020304" pitchFamily="18" charset="0"/>
              </a:rPr>
              <a:t>(30–31 </a:t>
            </a:r>
            <a:r>
              <a:rPr lang="fi-FI" sz="8000" dirty="0" smtClean="0">
                <a:latin typeface="Times New Roman" panose="02020603050405020304" pitchFamily="18" charset="0"/>
                <a:cs typeface="Times New Roman" panose="02020603050405020304" pitchFamily="18" charset="0"/>
              </a:rPr>
              <a:t>§)</a:t>
            </a:r>
            <a:endParaRPr lang="fi-FI" dirty="0"/>
          </a:p>
        </p:txBody>
      </p:sp>
    </p:spTree>
    <p:extLst>
      <p:ext uri="{BB962C8B-B14F-4D97-AF65-F5344CB8AC3E}">
        <p14:creationId xmlns:p14="http://schemas.microsoft.com/office/powerpoint/2010/main" val="30240677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457200" y="1556792"/>
            <a:ext cx="8229600" cy="4569371"/>
          </a:xfrm>
        </p:spPr>
        <p:txBody>
          <a:bodyPr>
            <a:normAutofit lnSpcReduction="10000"/>
          </a:bodyPr>
          <a:lstStyle/>
          <a:p>
            <a:pPr marL="114300" indent="0">
              <a:buNone/>
            </a:pPr>
            <a:r>
              <a:rPr lang="fi-FI" dirty="0">
                <a:latin typeface="Times New Roman" panose="02020603050405020304" pitchFamily="18" charset="0"/>
                <a:cs typeface="Times New Roman" panose="02020603050405020304" pitchFamily="18" charset="0"/>
              </a:rPr>
              <a:t/>
            </a:r>
            <a:br>
              <a:rPr lang="fi-FI" dirty="0">
                <a:latin typeface="Times New Roman" panose="02020603050405020304" pitchFamily="18" charset="0"/>
                <a:cs typeface="Times New Roman" panose="02020603050405020304" pitchFamily="18" charset="0"/>
              </a:rPr>
            </a:br>
            <a:r>
              <a:rPr lang="fi-FI" dirty="0">
                <a:latin typeface="Times New Roman" panose="02020603050405020304" pitchFamily="18" charset="0"/>
                <a:cs typeface="Times New Roman" panose="02020603050405020304" pitchFamily="18" charset="0"/>
              </a:rPr>
              <a:t>o </a:t>
            </a:r>
            <a:r>
              <a:rPr lang="fi-FI" b="1" dirty="0">
                <a:latin typeface="Times New Roman" panose="02020603050405020304" pitchFamily="18" charset="0"/>
                <a:cs typeface="Times New Roman" panose="02020603050405020304" pitchFamily="18" charset="0"/>
              </a:rPr>
              <a:t>Kunnanhallituksen puheenjohtajan asemaa vahvistetaan (40 </a:t>
            </a:r>
            <a:r>
              <a:rPr lang="fi-FI" dirty="0">
                <a:latin typeface="Times New Roman" panose="02020603050405020304" pitchFamily="18" charset="0"/>
                <a:cs typeface="Times New Roman" panose="02020603050405020304" pitchFamily="18" charset="0"/>
              </a:rPr>
              <a:t>§)</a:t>
            </a:r>
            <a:br>
              <a:rPr lang="fi-FI" dirty="0">
                <a:latin typeface="Times New Roman" panose="02020603050405020304" pitchFamily="18" charset="0"/>
                <a:cs typeface="Times New Roman" panose="02020603050405020304" pitchFamily="18" charset="0"/>
              </a:rPr>
            </a:br>
            <a:r>
              <a:rPr lang="fi-FI" dirty="0">
                <a:latin typeface="Times New Roman" panose="02020603050405020304" pitchFamily="18" charset="0"/>
                <a:cs typeface="Times New Roman" panose="02020603050405020304" pitchFamily="18" charset="0"/>
              </a:rPr>
              <a:t>o </a:t>
            </a:r>
            <a:r>
              <a:rPr lang="fi-FI" b="1" dirty="0">
                <a:latin typeface="Times New Roman" panose="02020603050405020304" pitchFamily="18" charset="0"/>
                <a:cs typeface="Times New Roman" panose="02020603050405020304" pitchFamily="18" charset="0"/>
              </a:rPr>
              <a:t>Kunnanjohtajan johtajasopimuksesta lakisääteinen </a:t>
            </a:r>
            <a:r>
              <a:rPr lang="fi-FI" dirty="0">
                <a:latin typeface="Times New Roman" panose="02020603050405020304" pitchFamily="18" charset="0"/>
                <a:cs typeface="Times New Roman" panose="02020603050405020304" pitchFamily="18" charset="0"/>
              </a:rPr>
              <a:t>(42 §)</a:t>
            </a:r>
            <a:br>
              <a:rPr lang="fi-FI" dirty="0">
                <a:latin typeface="Times New Roman" panose="02020603050405020304" pitchFamily="18" charset="0"/>
                <a:cs typeface="Times New Roman" panose="02020603050405020304" pitchFamily="18" charset="0"/>
              </a:rPr>
            </a:br>
            <a:r>
              <a:rPr lang="fi-FI" dirty="0">
                <a:latin typeface="Times New Roman" panose="02020603050405020304" pitchFamily="18" charset="0"/>
                <a:cs typeface="Times New Roman" panose="02020603050405020304" pitchFamily="18" charset="0"/>
              </a:rPr>
              <a:t>o Toimielimen </a:t>
            </a:r>
            <a:r>
              <a:rPr lang="fi-FI" b="1" dirty="0">
                <a:latin typeface="Times New Roman" panose="02020603050405020304" pitchFamily="18" charset="0"/>
                <a:cs typeface="Times New Roman" panose="02020603050405020304" pitchFamily="18" charset="0"/>
              </a:rPr>
              <a:t>puheenjohtajisto voidaan erottaa </a:t>
            </a:r>
            <a:r>
              <a:rPr lang="fi-FI" dirty="0">
                <a:latin typeface="Times New Roman" panose="02020603050405020304" pitchFamily="18" charset="0"/>
                <a:cs typeface="Times New Roman" panose="02020603050405020304" pitchFamily="18" charset="0"/>
              </a:rPr>
              <a:t>luottamuspulan vuoksi (34 §)</a:t>
            </a:r>
            <a:br>
              <a:rPr lang="fi-FI" dirty="0">
                <a:latin typeface="Times New Roman" panose="02020603050405020304" pitchFamily="18" charset="0"/>
                <a:cs typeface="Times New Roman" panose="02020603050405020304" pitchFamily="18" charset="0"/>
              </a:rPr>
            </a:br>
            <a:r>
              <a:rPr lang="fi-FI" dirty="0">
                <a:latin typeface="Times New Roman" panose="02020603050405020304" pitchFamily="18" charset="0"/>
                <a:cs typeface="Times New Roman" panose="02020603050405020304" pitchFamily="18" charset="0"/>
              </a:rPr>
              <a:t>o Kunnallisen puoluerahoituksen avoimuutta lisätään (19 ja 82 §)</a:t>
            </a:r>
            <a:br>
              <a:rPr lang="fi-FI" dirty="0">
                <a:latin typeface="Times New Roman" panose="02020603050405020304" pitchFamily="18" charset="0"/>
                <a:cs typeface="Times New Roman" panose="02020603050405020304" pitchFamily="18" charset="0"/>
              </a:rPr>
            </a:br>
            <a:r>
              <a:rPr lang="fi-FI" dirty="0">
                <a:latin typeface="Times New Roman" panose="02020603050405020304" pitchFamily="18" charset="0"/>
                <a:cs typeface="Times New Roman" panose="02020603050405020304" pitchFamily="18" charset="0"/>
              </a:rPr>
              <a:t>o Osallistumisen ja vaikuttamisen keinoja ajanmukaistetaan (22 §)</a:t>
            </a:r>
            <a:br>
              <a:rPr lang="fi-FI" dirty="0">
                <a:latin typeface="Times New Roman" panose="02020603050405020304" pitchFamily="18" charset="0"/>
                <a:cs typeface="Times New Roman" panose="02020603050405020304" pitchFamily="18" charset="0"/>
              </a:rPr>
            </a:br>
            <a:r>
              <a:rPr lang="fi-FI" dirty="0">
                <a:latin typeface="Times New Roman" panose="02020603050405020304" pitchFamily="18" charset="0"/>
                <a:cs typeface="Times New Roman" panose="02020603050405020304" pitchFamily="18" charset="0"/>
              </a:rPr>
              <a:t>o </a:t>
            </a:r>
            <a:r>
              <a:rPr lang="fi-FI" b="1" dirty="0">
                <a:latin typeface="Times New Roman" panose="02020603050405020304" pitchFamily="18" charset="0"/>
                <a:cs typeface="Times New Roman" panose="02020603050405020304" pitchFamily="18" charset="0"/>
              </a:rPr>
              <a:t>Aloiteoikeuden laajentaminen </a:t>
            </a:r>
            <a:r>
              <a:rPr lang="fi-FI" dirty="0">
                <a:latin typeface="Times New Roman" panose="02020603050405020304" pitchFamily="18" charset="0"/>
                <a:cs typeface="Times New Roman" panose="02020603050405020304" pitchFamily="18" charset="0"/>
              </a:rPr>
              <a:t>palvelunkäyttäjille ja kunnassa toimiville yhteisöille ja säätiöille (23 §)</a:t>
            </a:r>
            <a:br>
              <a:rPr lang="fi-FI" dirty="0">
                <a:latin typeface="Times New Roman" panose="02020603050405020304" pitchFamily="18" charset="0"/>
                <a:cs typeface="Times New Roman" panose="02020603050405020304" pitchFamily="18" charset="0"/>
              </a:rPr>
            </a:br>
            <a:r>
              <a:rPr lang="fi-FI" dirty="0">
                <a:latin typeface="Times New Roman" panose="02020603050405020304" pitchFamily="18" charset="0"/>
                <a:cs typeface="Times New Roman" panose="02020603050405020304" pitchFamily="18" charset="0"/>
              </a:rPr>
              <a:t>o Ns. vaikuttamistoimielimistä säännökset kuntalakiin (26–28 §)</a:t>
            </a:r>
          </a:p>
          <a:p>
            <a:endParaRPr lang="fi-FI" dirty="0"/>
          </a:p>
        </p:txBody>
      </p:sp>
    </p:spTree>
    <p:extLst>
      <p:ext uri="{BB962C8B-B14F-4D97-AF65-F5344CB8AC3E}">
        <p14:creationId xmlns:p14="http://schemas.microsoft.com/office/powerpoint/2010/main" val="39043344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a:bodyPr>
          <a:lstStyle/>
          <a:p>
            <a:r>
              <a:rPr lang="fi-FI" dirty="0"/>
              <a:t>• Luottamushenkilöiden asemassa:</a:t>
            </a:r>
            <a:br>
              <a:rPr lang="fi-FI" dirty="0"/>
            </a:br>
            <a:r>
              <a:rPr lang="fi-FI" dirty="0"/>
              <a:t>o Päätoimisten ja osa-aikaisten luottamushenkilöiden asemaa vahvistetaan (33, 80, 81 §)</a:t>
            </a:r>
            <a:br>
              <a:rPr lang="fi-FI" dirty="0"/>
            </a:br>
            <a:r>
              <a:rPr lang="fi-FI" dirty="0"/>
              <a:t>o Kaikki luottamustoimet vaativat suostumuksen (70 §)</a:t>
            </a:r>
            <a:br>
              <a:rPr lang="fi-FI" dirty="0"/>
            </a:br>
            <a:r>
              <a:rPr lang="fi-FI" dirty="0"/>
              <a:t>o Säännökset sidonnaisuuksien ilmoittamisesta lakiin (84 §)</a:t>
            </a:r>
          </a:p>
          <a:p>
            <a:endParaRPr lang="fi-FI" dirty="0"/>
          </a:p>
          <a:p>
            <a:pPr marL="114300" indent="0">
              <a:buNone/>
            </a:pPr>
            <a:endParaRPr lang="fi-FI" dirty="0"/>
          </a:p>
          <a:p>
            <a:endParaRPr lang="fi-FI" dirty="0"/>
          </a:p>
        </p:txBody>
      </p:sp>
    </p:spTree>
    <p:extLst>
      <p:ext uri="{BB962C8B-B14F-4D97-AF65-F5344CB8AC3E}">
        <p14:creationId xmlns:p14="http://schemas.microsoft.com/office/powerpoint/2010/main" val="4315811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92500"/>
          </a:bodyPr>
          <a:lstStyle/>
          <a:p>
            <a:pPr marL="114300" indent="0">
              <a:buNone/>
            </a:pPr>
            <a:r>
              <a:rPr lang="fi-FI" dirty="0"/>
              <a:t>• Päätöksenteko- ja hallintomenettelyssä:</a:t>
            </a:r>
            <a:br>
              <a:rPr lang="fi-FI" dirty="0"/>
            </a:br>
            <a:r>
              <a:rPr lang="fi-FI" dirty="0"/>
              <a:t>o Ainoaksi johtosäännöksi hallintosääntö (90 §)</a:t>
            </a:r>
            <a:br>
              <a:rPr lang="fi-FI" dirty="0"/>
            </a:br>
            <a:r>
              <a:rPr lang="fi-FI" dirty="0"/>
              <a:t>o </a:t>
            </a:r>
            <a:r>
              <a:rPr lang="fi-FI" b="1" dirty="0"/>
              <a:t>Otto-oikeus lain nojalla vain kunnanhallituksella </a:t>
            </a:r>
            <a:r>
              <a:rPr lang="fi-FI" dirty="0"/>
              <a:t>(92 §)</a:t>
            </a:r>
            <a:br>
              <a:rPr lang="fi-FI" dirty="0"/>
            </a:br>
            <a:r>
              <a:rPr lang="fi-FI" dirty="0"/>
              <a:t>o </a:t>
            </a:r>
            <a:r>
              <a:rPr lang="fi-FI" b="1" dirty="0"/>
              <a:t>Päätöksentekotavat: </a:t>
            </a:r>
            <a:r>
              <a:rPr lang="fi-FI" dirty="0"/>
              <a:t>varsinainen kokous, sähköinen kokous ja sähköinen päätöksentekomenettely (98–100 §)</a:t>
            </a:r>
            <a:br>
              <a:rPr lang="fi-FI" dirty="0"/>
            </a:br>
            <a:r>
              <a:rPr lang="fi-FI" b="1" dirty="0"/>
              <a:t>o Kunnan ilmoitusten ja viestinnän pääkanavaksi yleinen tietoverkko </a:t>
            </a:r>
            <a:r>
              <a:rPr lang="fi-FI" dirty="0"/>
              <a:t>(29, 108 ja 109 §)</a:t>
            </a:r>
            <a:br>
              <a:rPr lang="fi-FI" dirty="0"/>
            </a:br>
            <a:r>
              <a:rPr lang="fi-FI" dirty="0"/>
              <a:t>o </a:t>
            </a:r>
            <a:r>
              <a:rPr lang="fi-FI" b="1" dirty="0"/>
              <a:t>Pöytäkirjojen nähtävänä pitäminen myös yleiseen tietoverkkoon </a:t>
            </a:r>
            <a:r>
              <a:rPr lang="fi-FI" dirty="0"/>
              <a:t>(140 §)</a:t>
            </a:r>
          </a:p>
          <a:p>
            <a:pPr marL="114300" indent="0">
              <a:buNone/>
            </a:pPr>
            <a:r>
              <a:rPr lang="fi-FI" dirty="0"/>
              <a:t>• Kunnan taloudessa alijäämän kattamissääntelyä terävöitetään (110, 118 ja 119 §)</a:t>
            </a:r>
          </a:p>
          <a:p>
            <a:endParaRPr lang="fi-FI" dirty="0"/>
          </a:p>
          <a:p>
            <a:endParaRPr lang="fi-FI" dirty="0"/>
          </a:p>
        </p:txBody>
      </p:sp>
    </p:spTree>
    <p:extLst>
      <p:ext uri="{BB962C8B-B14F-4D97-AF65-F5344CB8AC3E}">
        <p14:creationId xmlns:p14="http://schemas.microsoft.com/office/powerpoint/2010/main" val="33879579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92500"/>
          </a:bodyPr>
          <a:lstStyle/>
          <a:p>
            <a:r>
              <a:rPr lang="fi-FI" dirty="0"/>
              <a:t> Kunnat ja markkinat: </a:t>
            </a:r>
            <a:br>
              <a:rPr lang="fi-FI" dirty="0"/>
            </a:br>
            <a:r>
              <a:rPr lang="fi-FI" dirty="0"/>
              <a:t>o </a:t>
            </a:r>
            <a:r>
              <a:rPr lang="fi-FI" b="1" dirty="0"/>
              <a:t>EU-lainsäädännön kansallinen soveltaminen </a:t>
            </a:r>
            <a:r>
              <a:rPr lang="fi-FI" dirty="0"/>
              <a:t>(15 luku) sisältäen mm. säännökset lainan taikka takauksen tai muun vakuuden antamisesta (129 §) sekä kunnan omistaman kiinteistön luovutuksen tai vuokrasopimuksen markkinaehtoisuuden määrittelystä (130 §)</a:t>
            </a:r>
          </a:p>
          <a:p>
            <a:pPr marL="114300" indent="0">
              <a:buNone/>
            </a:pPr>
            <a:endParaRPr lang="fi-FI" dirty="0"/>
          </a:p>
          <a:p>
            <a:r>
              <a:rPr lang="fi-FI" dirty="0"/>
              <a:t>• Hallinnon ja talouden tarkastuksessa:</a:t>
            </a:r>
            <a:br>
              <a:rPr lang="fi-FI" dirty="0"/>
            </a:br>
            <a:r>
              <a:rPr lang="fi-FI" dirty="0"/>
              <a:t>o Tarkastuslautakunnan tehtäviä täsmennetään (121 §)</a:t>
            </a:r>
            <a:br>
              <a:rPr lang="fi-FI" dirty="0"/>
            </a:br>
            <a:r>
              <a:rPr lang="fi-FI" dirty="0"/>
              <a:t>o Tilintarkastajaksi aina </a:t>
            </a:r>
            <a:r>
              <a:rPr lang="fi-FI" dirty="0" err="1"/>
              <a:t>JHTT-yhteisö</a:t>
            </a:r>
            <a:r>
              <a:rPr lang="fi-FI" dirty="0"/>
              <a:t> ja tytäryhteisön tilintarkastajaksi kunnan tilintarkastusyhteisö (122 §). </a:t>
            </a:r>
          </a:p>
          <a:p>
            <a:endParaRPr lang="fi-FI" dirty="0"/>
          </a:p>
        </p:txBody>
      </p:sp>
    </p:spTree>
    <p:extLst>
      <p:ext uri="{BB962C8B-B14F-4D97-AF65-F5344CB8AC3E}">
        <p14:creationId xmlns:p14="http://schemas.microsoft.com/office/powerpoint/2010/main" val="2446063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pPr marL="114300" indent="0" algn="ctr">
              <a:buNone/>
            </a:pPr>
            <a:r>
              <a:rPr lang="fi-FI" sz="3200" b="1" dirty="0" smtClean="0"/>
              <a:t>MUUTOKSENHAKU</a:t>
            </a:r>
          </a:p>
          <a:p>
            <a:pPr marL="114300" indent="0">
              <a:buNone/>
            </a:pPr>
            <a:endParaRPr lang="fi-FI" dirty="0"/>
          </a:p>
          <a:p>
            <a:pPr marL="114300" indent="0">
              <a:buNone/>
            </a:pPr>
            <a:endParaRPr lang="fi-FI" dirty="0"/>
          </a:p>
        </p:txBody>
      </p:sp>
    </p:spTree>
    <p:extLst>
      <p:ext uri="{BB962C8B-B14F-4D97-AF65-F5344CB8AC3E}">
        <p14:creationId xmlns:p14="http://schemas.microsoft.com/office/powerpoint/2010/main" val="17583775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a:bodyPr>
          <a:lstStyle/>
          <a:p>
            <a:r>
              <a:rPr lang="fi-FI" dirty="0"/>
              <a:t>Oikaisuvaatimusmenettely on kunnan sisäistä hallintomenettelyä. Oikaisuvaatimus on kunnallisvalituksen pakollinen esivaihe. Jos päätöksestä voi tehdä oikaisuvaatimuksen, siitä ei vielä voi tehdä kunnallisvalitusta. Oikaisuvaatimuksen voi tehdä sekä laillisuus- että tarkoituksenmukaisuusperusteella.</a:t>
            </a:r>
          </a:p>
          <a:p>
            <a:r>
              <a:rPr lang="fi-FI" dirty="0"/>
              <a:t>Oikaisuvaatimusmenettelyn ulkopuolelle on rajattu valtuuston päätökset. Valituskelpoisiin päätöksiin liitetään kunnallisvalitusosoitus hallinto-oikeudelle</a:t>
            </a:r>
            <a:r>
              <a:rPr lang="fi-FI" dirty="0" smtClean="0"/>
              <a:t>.</a:t>
            </a:r>
            <a:endParaRPr lang="fi-FI" dirty="0"/>
          </a:p>
        </p:txBody>
      </p:sp>
    </p:spTree>
    <p:extLst>
      <p:ext uri="{BB962C8B-B14F-4D97-AF65-F5344CB8AC3E}">
        <p14:creationId xmlns:p14="http://schemas.microsoft.com/office/powerpoint/2010/main" val="3010548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endParaRPr lang="fi-FI" dirty="0"/>
          </a:p>
          <a:p>
            <a:r>
              <a:rPr lang="fi-FI" dirty="0"/>
              <a:t>Kunnanhallituksen, kunnanhallituksen jaoston ja kunnanhallituksen alaisen viranomaisen päätöksestä tehdään oikaisuvaatimus </a:t>
            </a:r>
            <a:r>
              <a:rPr lang="fi-FI" i="1" dirty="0"/>
              <a:t>kunnanhallitukselle.</a:t>
            </a:r>
            <a:r>
              <a:rPr lang="fi-FI" dirty="0"/>
              <a:t>  Vastaavasti lautakunnan, lautakunnan jaoston ja lautakunnan alaisen viranomaisen päätöksestä tehdään oikaisuvaatimus </a:t>
            </a:r>
            <a:r>
              <a:rPr lang="fi-FI" i="1" dirty="0"/>
              <a:t>lautakunnalle. </a:t>
            </a:r>
            <a:r>
              <a:rPr lang="fi-FI" dirty="0"/>
              <a:t>Lautakuntien sijaan kunnassa voi olla </a:t>
            </a:r>
            <a:r>
              <a:rPr lang="fi-FI" i="1" dirty="0"/>
              <a:t>valiokuntia.</a:t>
            </a:r>
            <a:endParaRPr lang="fi-FI" dirty="0"/>
          </a:p>
          <a:p>
            <a:endParaRPr lang="fi-FI" dirty="0"/>
          </a:p>
        </p:txBody>
      </p:sp>
    </p:spTree>
    <p:extLst>
      <p:ext uri="{BB962C8B-B14F-4D97-AF65-F5344CB8AC3E}">
        <p14:creationId xmlns:p14="http://schemas.microsoft.com/office/powerpoint/2010/main" val="26911729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endParaRPr lang="fi-FI" dirty="0"/>
          </a:p>
          <a:p>
            <a:r>
              <a:rPr lang="fi-FI" dirty="0"/>
              <a:t>Oikaisuvaatimus on tehtävä kirjallisesti toimivaltaiselle viranomaiselle. </a:t>
            </a:r>
          </a:p>
        </p:txBody>
      </p:sp>
    </p:spTree>
    <p:extLst>
      <p:ext uri="{BB962C8B-B14F-4D97-AF65-F5344CB8AC3E}">
        <p14:creationId xmlns:p14="http://schemas.microsoft.com/office/powerpoint/2010/main" val="14842451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Kunnan toiminnan tavoitteet</a:t>
            </a:r>
            <a:endParaRPr lang="fi-FI" dirty="0"/>
          </a:p>
        </p:txBody>
      </p:sp>
      <p:sp>
        <p:nvSpPr>
          <p:cNvPr id="3" name="Sisällön paikkamerkki 2"/>
          <p:cNvSpPr>
            <a:spLocks noGrp="1"/>
          </p:cNvSpPr>
          <p:nvPr>
            <p:ph idx="1"/>
          </p:nvPr>
        </p:nvSpPr>
        <p:spPr/>
        <p:txBody>
          <a:bodyPr/>
          <a:lstStyle/>
          <a:p>
            <a:r>
              <a:rPr lang="fi-FI" dirty="0" err="1" smtClean="0"/>
              <a:t>KL:n</a:t>
            </a:r>
            <a:r>
              <a:rPr lang="fi-FI" dirty="0" smtClean="0"/>
              <a:t> mukaan kunta edistää asukkaidensa hyvinvointia ja alueensa elinvoimaa sekä järjestää asukkailleen palvelut kestävällä tavalla</a:t>
            </a:r>
          </a:p>
          <a:p>
            <a:endParaRPr lang="fi-FI" dirty="0"/>
          </a:p>
          <a:p>
            <a:r>
              <a:rPr lang="fi-FI" dirty="0" smtClean="0"/>
              <a:t>KUNNAN YLEINEN JA ERITYINEN TOIMIALA:</a:t>
            </a:r>
          </a:p>
          <a:p>
            <a:pPr marL="114300" indent="0">
              <a:buNone/>
            </a:pPr>
            <a:r>
              <a:rPr lang="fi-FI" dirty="0" err="1" smtClean="0"/>
              <a:t>KuntaL:n</a:t>
            </a:r>
            <a:r>
              <a:rPr lang="fi-FI" dirty="0" smtClean="0"/>
              <a:t> mukaan kunta hoitaa itsehallinnon nojalla itselleen ottamat tehtävät (yleinen toimiala) ja järjestää sille erikseen säädetyt tehtävät (erityinen toimiala)</a:t>
            </a:r>
          </a:p>
          <a:p>
            <a:endParaRPr lang="fi-FI" dirty="0"/>
          </a:p>
        </p:txBody>
      </p:sp>
    </p:spTree>
    <p:extLst>
      <p:ext uri="{BB962C8B-B14F-4D97-AF65-F5344CB8AC3E}">
        <p14:creationId xmlns:p14="http://schemas.microsoft.com/office/powerpoint/2010/main" val="24923865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KUKA VOI TEHDÄ OIKAISUVAATIMUKSEN?</a:t>
            </a:r>
            <a:endParaRPr lang="fi-FI" dirty="0"/>
          </a:p>
        </p:txBody>
      </p:sp>
      <p:sp>
        <p:nvSpPr>
          <p:cNvPr id="3" name="Sisällön paikkamerkki 2"/>
          <p:cNvSpPr>
            <a:spLocks noGrp="1"/>
          </p:cNvSpPr>
          <p:nvPr>
            <p:ph idx="1"/>
          </p:nvPr>
        </p:nvSpPr>
        <p:spPr/>
        <p:txBody>
          <a:bodyPr>
            <a:normAutofit lnSpcReduction="10000"/>
          </a:bodyPr>
          <a:lstStyle/>
          <a:p>
            <a:r>
              <a:rPr lang="fi-FI" dirty="0"/>
              <a:t>Oikaisuvaatimuksen voi tehdä se, johon päätös on kohdistettu tai jonka oikeuteen, velvollisuuteen tai etuun päätös välittömästi vaikuttaa </a:t>
            </a:r>
            <a:r>
              <a:rPr lang="fi-FI" b="1" dirty="0"/>
              <a:t>(asianosainen)</a:t>
            </a:r>
            <a:r>
              <a:rPr lang="fi-FI" dirty="0"/>
              <a:t> </a:t>
            </a:r>
            <a:r>
              <a:rPr lang="fi-FI" b="1" dirty="0"/>
              <a:t>sekä kunnan jäsen</a:t>
            </a:r>
            <a:r>
              <a:rPr lang="fi-FI" dirty="0"/>
              <a:t>.</a:t>
            </a:r>
          </a:p>
          <a:p>
            <a:r>
              <a:rPr lang="fi-FI" dirty="0"/>
              <a:t>Kunnan jäsen on:</a:t>
            </a:r>
          </a:p>
          <a:p>
            <a:r>
              <a:rPr lang="fi-FI" dirty="0"/>
              <a:t>henkilö, jonka kotikuntalaissa tarkoitettu kotikunta kyseinen kunta on (kunnan asukas);</a:t>
            </a:r>
          </a:p>
          <a:p>
            <a:r>
              <a:rPr lang="fi-FI" dirty="0"/>
              <a:t>yhteisö, laitos ja säätiö, jonka kotipaikka on kunnassa; sekä</a:t>
            </a:r>
          </a:p>
          <a:p>
            <a:r>
              <a:rPr lang="fi-FI" dirty="0"/>
              <a:t>se, joka omistaa tai hallitsee kiinteää omaisuutta kunnassa</a:t>
            </a:r>
            <a:r>
              <a:rPr lang="fi-FI" dirty="0" smtClean="0"/>
              <a:t>.</a:t>
            </a:r>
            <a:endParaRPr lang="fi-FI" dirty="0"/>
          </a:p>
        </p:txBody>
      </p:sp>
    </p:spTree>
    <p:extLst>
      <p:ext uri="{BB962C8B-B14F-4D97-AF65-F5344CB8AC3E}">
        <p14:creationId xmlns:p14="http://schemas.microsoft.com/office/powerpoint/2010/main" val="4884472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a:t>Yhteisöjä ovat esim. seurakunnat, kuntayhtymät, osakeyhtiöt, osuuskunnat ja yhdistykset. Oikeushenkilön kotipaikka määräytyy yleensä sääntöjen, yhtiöjärjestyksen, perussopimuksen tai vastaavan perusteella</a:t>
            </a:r>
            <a:r>
              <a:rPr lang="fi-FI" dirty="0" smtClean="0"/>
              <a:t>.</a:t>
            </a:r>
          </a:p>
          <a:p>
            <a:r>
              <a:rPr lang="fi-FI" b="1" dirty="0"/>
              <a:t>Kuntayhtymän viranomaisen</a:t>
            </a:r>
            <a:r>
              <a:rPr lang="fi-FI" dirty="0"/>
              <a:t> päätöksestä oikaisuvaatimuksen voi tehdä asianosainen, kuntayhtymän jäsenkunta ja sen jäsen</a:t>
            </a:r>
          </a:p>
        </p:txBody>
      </p:sp>
    </p:spTree>
    <p:extLst>
      <p:ext uri="{BB962C8B-B14F-4D97-AF65-F5344CB8AC3E}">
        <p14:creationId xmlns:p14="http://schemas.microsoft.com/office/powerpoint/2010/main" val="4854751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MITEN OIKAISUVAATIMUS TEHDÄÄN?</a:t>
            </a:r>
            <a:endParaRPr lang="fi-FI" dirty="0"/>
          </a:p>
        </p:txBody>
      </p:sp>
      <p:sp>
        <p:nvSpPr>
          <p:cNvPr id="3" name="Sisällön paikkamerkki 2"/>
          <p:cNvSpPr>
            <a:spLocks noGrp="1"/>
          </p:cNvSpPr>
          <p:nvPr>
            <p:ph idx="1"/>
          </p:nvPr>
        </p:nvSpPr>
        <p:spPr/>
        <p:txBody>
          <a:bodyPr/>
          <a:lstStyle/>
          <a:p>
            <a:r>
              <a:rPr lang="fi-FI" dirty="0"/>
              <a:t>Oikaisuvaatimus on tehtävä </a:t>
            </a:r>
            <a:r>
              <a:rPr lang="fi-FI" b="1" dirty="0"/>
              <a:t>14 päivän kuluessa päätöksen tiedoksisaannista</a:t>
            </a:r>
            <a:r>
              <a:rPr lang="fi-FI" dirty="0"/>
              <a:t>.</a:t>
            </a:r>
          </a:p>
          <a:p>
            <a:r>
              <a:rPr lang="fi-FI" b="1" dirty="0"/>
              <a:t>Asianosaiselle</a:t>
            </a:r>
            <a:r>
              <a:rPr lang="fi-FI" dirty="0"/>
              <a:t> </a:t>
            </a:r>
            <a:r>
              <a:rPr lang="fi-FI" b="1" dirty="0"/>
              <a:t>lähetetään päätöstä koskeva pöytäkirjanote oikaisuvaatimusohjeineen tiedoksi kirjeellä.</a:t>
            </a:r>
            <a:r>
              <a:rPr lang="fi-FI" dirty="0"/>
              <a:t> Kirjeen katsotaan tulleen tiedoksi seitsemän päivän kuluttua lähettämisestä, jollei muuta näytetä.</a:t>
            </a:r>
          </a:p>
          <a:p>
            <a:endParaRPr lang="fi-FI" dirty="0"/>
          </a:p>
        </p:txBody>
      </p:sp>
    </p:spTree>
    <p:extLst>
      <p:ext uri="{BB962C8B-B14F-4D97-AF65-F5344CB8AC3E}">
        <p14:creationId xmlns:p14="http://schemas.microsoft.com/office/powerpoint/2010/main" val="31666906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TIEDOKSISAANTI</a:t>
            </a:r>
            <a:endParaRPr lang="fi-FI" dirty="0"/>
          </a:p>
        </p:txBody>
      </p:sp>
      <p:sp>
        <p:nvSpPr>
          <p:cNvPr id="3" name="Sisällön paikkamerkki 2"/>
          <p:cNvSpPr>
            <a:spLocks noGrp="1"/>
          </p:cNvSpPr>
          <p:nvPr>
            <p:ph idx="1"/>
          </p:nvPr>
        </p:nvSpPr>
        <p:spPr/>
        <p:txBody>
          <a:bodyPr>
            <a:normAutofit lnSpcReduction="10000"/>
          </a:bodyPr>
          <a:lstStyle/>
          <a:p>
            <a:r>
              <a:rPr lang="fi-FI" dirty="0"/>
              <a:t>Hallintolain mukaista </a:t>
            </a:r>
            <a:r>
              <a:rPr lang="fi-FI" i="1" dirty="0"/>
              <a:t>todisteellista tiedoksiantoa</a:t>
            </a:r>
            <a:r>
              <a:rPr lang="fi-FI" dirty="0"/>
              <a:t> voidaan myös käyttää. Tiedoksiannon saajan</a:t>
            </a:r>
            <a:r>
              <a:rPr lang="fi-FI" b="1" dirty="0"/>
              <a:t> suostumuksella</a:t>
            </a:r>
            <a:r>
              <a:rPr lang="fi-FI" dirty="0"/>
              <a:t> päätös voidaan antaa tiedoksi sähköisesti siten kuin sähköisestä asioinnista viranomaistoiminnassa annetussa laissa säädetään. </a:t>
            </a:r>
            <a:r>
              <a:rPr lang="fi-FI" i="1" dirty="0"/>
              <a:t>Tavallisessa sähköisessä tiedoksiannossa </a:t>
            </a:r>
            <a:r>
              <a:rPr lang="fi-FI" dirty="0"/>
              <a:t>tiedoksisaannin katsotaan tapahtuneen kolmantena päivänä viestin lähettämisestä, jollei muuta näytetä.</a:t>
            </a:r>
          </a:p>
          <a:p>
            <a:r>
              <a:rPr lang="fi-FI" b="1" dirty="0"/>
              <a:t>Kunnan jäsenen</a:t>
            </a:r>
            <a:r>
              <a:rPr lang="fi-FI" dirty="0"/>
              <a:t> katsotaan saaneen päätöksestä tiedon seitsemän päivän kuluttua siitä, kun </a:t>
            </a:r>
            <a:r>
              <a:rPr lang="fi-FI" b="1" dirty="0"/>
              <a:t>pöytäkirja on nähtävänä yleisessä tietoverkossa.</a:t>
            </a:r>
            <a:endParaRPr lang="fi-FI" dirty="0"/>
          </a:p>
          <a:p>
            <a:endParaRPr lang="fi-FI" dirty="0"/>
          </a:p>
        </p:txBody>
      </p:sp>
    </p:spTree>
    <p:extLst>
      <p:ext uri="{BB962C8B-B14F-4D97-AF65-F5344CB8AC3E}">
        <p14:creationId xmlns:p14="http://schemas.microsoft.com/office/powerpoint/2010/main" val="29953172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MÄÄRÄAJAN LASKEMINEN</a:t>
            </a:r>
            <a:endParaRPr lang="fi-FI" dirty="0"/>
          </a:p>
        </p:txBody>
      </p:sp>
      <p:sp>
        <p:nvSpPr>
          <p:cNvPr id="3" name="Sisällön paikkamerkki 2"/>
          <p:cNvSpPr>
            <a:spLocks noGrp="1"/>
          </p:cNvSpPr>
          <p:nvPr>
            <p:ph idx="1"/>
          </p:nvPr>
        </p:nvSpPr>
        <p:spPr/>
        <p:txBody>
          <a:bodyPr>
            <a:normAutofit fontScale="92500"/>
          </a:bodyPr>
          <a:lstStyle/>
          <a:p>
            <a:r>
              <a:rPr lang="fi-FI" dirty="0"/>
              <a:t>Muutoksenhakuajan laskemiseen sovelletaan lakia säädettyjen määräaikain laskemisesta. Seuraavat määräaikalain säännökset on otettava huomioon:</a:t>
            </a:r>
          </a:p>
          <a:p>
            <a:r>
              <a:rPr lang="fi-FI" dirty="0"/>
              <a:t>sitä päivää, josta muutoksenhakuaika lasketaan alkavaksi, ei lueta määräaikaan,</a:t>
            </a:r>
          </a:p>
          <a:p>
            <a:r>
              <a:rPr lang="fi-FI" dirty="0"/>
              <a:t>jos määräajan viimeinen päivä on pyhäpäivä, itsenäisyyspäivä, vapunpäivä, joulu- tai juhannusaatto tai arkilauantai, muutoksenhakemuksen saa tehdä ensimmäisenä arkipäivänä tämän jälkeen ja</a:t>
            </a:r>
          </a:p>
          <a:p>
            <a:r>
              <a:rPr lang="fi-FI" dirty="0"/>
              <a:t>muutoksenhakemus on tehtävä viimeistään määräajan viimeisenä päivänä ennen viraston aukioloajan päättymistä.</a:t>
            </a:r>
          </a:p>
          <a:p>
            <a:endParaRPr lang="fi-FI" dirty="0"/>
          </a:p>
        </p:txBody>
      </p:sp>
    </p:spTree>
    <p:extLst>
      <p:ext uri="{BB962C8B-B14F-4D97-AF65-F5344CB8AC3E}">
        <p14:creationId xmlns:p14="http://schemas.microsoft.com/office/powerpoint/2010/main" val="24503125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OIKAISUVAATIMUKSEN KÄSITTELY</a:t>
            </a:r>
            <a:endParaRPr lang="fi-FI" dirty="0"/>
          </a:p>
        </p:txBody>
      </p:sp>
      <p:sp>
        <p:nvSpPr>
          <p:cNvPr id="3" name="Sisällön paikkamerkki 2"/>
          <p:cNvSpPr>
            <a:spLocks noGrp="1"/>
          </p:cNvSpPr>
          <p:nvPr>
            <p:ph idx="1"/>
          </p:nvPr>
        </p:nvSpPr>
        <p:spPr/>
        <p:txBody>
          <a:bodyPr/>
          <a:lstStyle/>
          <a:p>
            <a:r>
              <a:rPr lang="fi-FI" dirty="0"/>
              <a:t>Oikaisuvaatimuksen käsittelyssä sovelletaan kuntalakia ja lisäksi hallintolain säännöksiä toissijaisina ja täydentävinä. </a:t>
            </a:r>
            <a:endParaRPr lang="fi-FI" dirty="0" smtClean="0"/>
          </a:p>
          <a:p>
            <a:r>
              <a:rPr lang="fi-FI" b="1" dirty="0" smtClean="0"/>
              <a:t>Oikaisuvaatimus </a:t>
            </a:r>
            <a:r>
              <a:rPr lang="fi-FI" b="1" dirty="0"/>
              <a:t>on käsiteltävä viivytyksettä, </a:t>
            </a:r>
            <a:r>
              <a:rPr lang="fi-FI" dirty="0"/>
              <a:t>mikä tarkoittaa yleensä sitä, että asia on valmistelun jälkeen pyrittävä ottamaan toimielimen seuraavaan kokoukseen.</a:t>
            </a:r>
          </a:p>
        </p:txBody>
      </p:sp>
    </p:spTree>
    <p:extLst>
      <p:ext uri="{BB962C8B-B14F-4D97-AF65-F5344CB8AC3E}">
        <p14:creationId xmlns:p14="http://schemas.microsoft.com/office/powerpoint/2010/main" val="9277454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b="1" dirty="0"/>
              <a:t>Oikaisuvaatimus jätetään tutkimatta</a:t>
            </a:r>
            <a:r>
              <a:rPr lang="fi-FI" dirty="0"/>
              <a:t> seuraavissa tilanteissa:</a:t>
            </a:r>
          </a:p>
          <a:p>
            <a:r>
              <a:rPr lang="fi-FI" dirty="0"/>
              <a:t>jos päätös, johon oikaisua hae­taan, koskee vain asian val­mis­telua tai täytän­töönpanoa,</a:t>
            </a:r>
          </a:p>
          <a:p>
            <a:r>
              <a:rPr lang="fi-FI" dirty="0"/>
              <a:t>jos oikaisuvaatimuksen tekijä ei ole asianosainen eikä kunnan jäsen tai</a:t>
            </a:r>
          </a:p>
          <a:p>
            <a:r>
              <a:rPr lang="fi-FI" dirty="0"/>
              <a:t>jos oikaisuvaatimusaikaa ei ole nou­da­tettu.</a:t>
            </a:r>
          </a:p>
          <a:p>
            <a:endParaRPr lang="fi-FI" dirty="0"/>
          </a:p>
        </p:txBody>
      </p:sp>
    </p:spTree>
    <p:extLst>
      <p:ext uri="{BB962C8B-B14F-4D97-AF65-F5344CB8AC3E}">
        <p14:creationId xmlns:p14="http://schemas.microsoft.com/office/powerpoint/2010/main" val="10998252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SEN JÄLKEEN KUNNALLISVALITUS….</a:t>
            </a:r>
            <a:endParaRPr lang="fi-FI" dirty="0"/>
          </a:p>
        </p:txBody>
      </p:sp>
      <p:sp>
        <p:nvSpPr>
          <p:cNvPr id="3" name="Sisällön paikkamerkki 2"/>
          <p:cNvSpPr>
            <a:spLocks noGrp="1"/>
          </p:cNvSpPr>
          <p:nvPr>
            <p:ph idx="1"/>
          </p:nvPr>
        </p:nvSpPr>
        <p:spPr/>
        <p:txBody>
          <a:bodyPr/>
          <a:lstStyle/>
          <a:p>
            <a:r>
              <a:rPr lang="fi-FI" dirty="0"/>
              <a:t>Tutkimatta jättämispäätökseen liitetään </a:t>
            </a:r>
            <a:r>
              <a:rPr lang="fi-FI" b="1" dirty="0"/>
              <a:t>kunnallisvalitusosoitus,</a:t>
            </a:r>
            <a:r>
              <a:rPr lang="fi-FI" dirty="0"/>
              <a:t> koska on kysymys kunnan viranomaisen lopullisesta kannanotosta, ei valmistelusta tai täytäntöönpanosta. Valittaja saa tässä tilanteessa hallinto-oikeuden tutkittavaksi vain sen, onko kunnan viranomaisella ollut lailliset perusteet jättää oikaisuvaatimus tutkimatta. Jos valitus hyväksytään, asia palautuu oikaisuvaatimusviranomaiselle, jonka tulee tällöin ottaa oikaisuvaatimus käsiteltäväksi.</a:t>
            </a:r>
          </a:p>
        </p:txBody>
      </p:sp>
    </p:spTree>
    <p:extLst>
      <p:ext uri="{BB962C8B-B14F-4D97-AF65-F5344CB8AC3E}">
        <p14:creationId xmlns:p14="http://schemas.microsoft.com/office/powerpoint/2010/main" val="2591629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b="1" dirty="0"/>
              <a:t>Asianosaisen kuulemisessa </a:t>
            </a:r>
            <a:r>
              <a:rPr lang="fi-FI" dirty="0"/>
              <a:t>noudatetaan hallintolain 34 §:</a:t>
            </a:r>
            <a:r>
              <a:rPr lang="fi-FI" dirty="0" err="1"/>
              <a:t>ää</a:t>
            </a:r>
            <a:r>
              <a:rPr lang="fi-FI" dirty="0"/>
              <a:t>. </a:t>
            </a:r>
            <a:r>
              <a:rPr lang="fi-FI"/>
              <a:t>Asianosaiselle on varattava tilaisuus tulla kuulluksi, jos oikaisuvaatimuksessa vaaditaan päätöksen oikaisemista hänen vahingokseen, eikä vaatimusta jätetä tutkimatta tai heti perusteettomana hylätä.</a:t>
            </a:r>
          </a:p>
        </p:txBody>
      </p:sp>
    </p:spTree>
    <p:extLst>
      <p:ext uri="{BB962C8B-B14F-4D97-AF65-F5344CB8AC3E}">
        <p14:creationId xmlns:p14="http://schemas.microsoft.com/office/powerpoint/2010/main" val="41909830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a:t>Oikaisuvaatimus voidaan </a:t>
            </a:r>
            <a:r>
              <a:rPr lang="fi-FI" b="1" dirty="0"/>
              <a:t>hylätä</a:t>
            </a:r>
            <a:r>
              <a:rPr lang="fi-FI" dirty="0"/>
              <a:t>, jos päätöksessä ei todeta laillisuusvirheitä. Jos oikaisuvaatimus </a:t>
            </a:r>
            <a:r>
              <a:rPr lang="fi-FI" b="1" dirty="0"/>
              <a:t>hyväksytään</a:t>
            </a:r>
            <a:r>
              <a:rPr lang="fi-FI" dirty="0"/>
              <a:t> laillisuus- tai tarkoituksenmukaisuusperusteella, alkuperäinen päätös joko kumotaan tai sen tilalle tehdään uusi päätös. Silloin kun alkuperäisen päätöksen on tehnyt toinen viranomainen, asiaa ei oikaisuvaatimuksen johdosta yleensä palauteta uudelleen käsiteltäväksi, vaikka tähän ei liene varsinaista estettä</a:t>
            </a:r>
          </a:p>
        </p:txBody>
      </p:sp>
    </p:spTree>
    <p:extLst>
      <p:ext uri="{BB962C8B-B14F-4D97-AF65-F5344CB8AC3E}">
        <p14:creationId xmlns:p14="http://schemas.microsoft.com/office/powerpoint/2010/main" val="1799127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Kunnan perustuslakiin perustuvat tehtävät</a:t>
            </a:r>
            <a:endParaRPr lang="fi-FI" dirty="0"/>
          </a:p>
        </p:txBody>
      </p:sp>
      <p:sp>
        <p:nvSpPr>
          <p:cNvPr id="3" name="Sisällön paikkamerkki 2"/>
          <p:cNvSpPr>
            <a:spLocks noGrp="1"/>
          </p:cNvSpPr>
          <p:nvPr>
            <p:ph idx="1"/>
          </p:nvPr>
        </p:nvSpPr>
        <p:spPr/>
        <p:txBody>
          <a:bodyPr/>
          <a:lstStyle/>
          <a:p>
            <a:r>
              <a:rPr lang="fi-FI" dirty="0" smtClean="0"/>
              <a:t>KUNNAT MUODOSTAVAT OSAN JULKISTA VALTAA JONKA VELVOLLISUUTENA ON TURVATA  PERUS- JA IHMISOIKEUKSIEN TOTEUTUMINEN  (</a:t>
            </a:r>
            <a:r>
              <a:rPr lang="fi-FI" dirty="0" err="1" smtClean="0"/>
              <a:t>PeL</a:t>
            </a:r>
            <a:r>
              <a:rPr lang="fi-FI" dirty="0" smtClean="0"/>
              <a:t> 22§)</a:t>
            </a:r>
          </a:p>
          <a:p>
            <a:endParaRPr lang="fi-FI" dirty="0"/>
          </a:p>
          <a:p>
            <a:r>
              <a:rPr lang="fi-FI" dirty="0" smtClean="0"/>
              <a:t>Kunnan huolehdittava , että perusoikeudet, kuten myös hyvän hallinnon vaatimukset, kielelliset oikeudet, avoimuus, osallistumis- ja vaikuttamisoikeudet </a:t>
            </a:r>
            <a:r>
              <a:rPr lang="fi-FI" dirty="0" err="1" smtClean="0"/>
              <a:t>ym</a:t>
            </a:r>
            <a:r>
              <a:rPr lang="fi-FI" dirty="0" smtClean="0"/>
              <a:t> toteutuvat kunnassa</a:t>
            </a:r>
            <a:endParaRPr lang="fi-FI" dirty="0"/>
          </a:p>
        </p:txBody>
      </p:sp>
    </p:spTree>
    <p:extLst>
      <p:ext uri="{BB962C8B-B14F-4D97-AF65-F5344CB8AC3E}">
        <p14:creationId xmlns:p14="http://schemas.microsoft.com/office/powerpoint/2010/main" val="265473579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ESTEELLISYYS OIKAISUVAATIMUKSEN KÄSITTELYSSÄ</a:t>
            </a:r>
            <a:endParaRPr lang="fi-FI" dirty="0"/>
          </a:p>
        </p:txBody>
      </p:sp>
      <p:sp>
        <p:nvSpPr>
          <p:cNvPr id="3" name="Sisällön paikkamerkki 2"/>
          <p:cNvSpPr>
            <a:spLocks noGrp="1"/>
          </p:cNvSpPr>
          <p:nvPr>
            <p:ph idx="1"/>
          </p:nvPr>
        </p:nvSpPr>
        <p:spPr/>
        <p:txBody>
          <a:bodyPr>
            <a:normAutofit fontScale="92500"/>
          </a:bodyPr>
          <a:lstStyle/>
          <a:p>
            <a:r>
              <a:rPr lang="fi-FI" dirty="0" smtClean="0"/>
              <a:t>Kunnallishallinnossa </a:t>
            </a:r>
            <a:r>
              <a:rPr lang="fi-FI" dirty="0"/>
              <a:t>ei sovelleta ns. toisen asteen jääviä, joten osallistuminen saman asian käsittelyyn sen eri vaiheissa ei aiheuta esteellisyyttä. Oikaisuvaatimuksella jatketaan saman asian käsittelyä hallintoasiana eikä oikaisuvaatimuksen käsittelyä pidetä lainkäyttönä. </a:t>
            </a:r>
            <a:r>
              <a:rPr lang="fi-FI" b="1" dirty="0"/>
              <a:t>Jos päätös on oikaisuvaatimuksella saatettu toimielimen käsiteltäväksi, asiaa aiemmin käsitellyttä luottamushenkilöä tai viranhaltijaa ei pidetä esteellisenä. </a:t>
            </a:r>
            <a:endParaRPr lang="fi-FI" dirty="0"/>
          </a:p>
          <a:p>
            <a:r>
              <a:rPr lang="fi-FI" dirty="0"/>
              <a:t>Asiassa aiemmin päätöksen tehnyt viranhaltija voi yleensä osallistua oikaisuvaatimuksen käsittelyyn ja toimia esittelijänä (KHO 1.3.2001 T 344 ja 8.6.2000 T 1894).</a:t>
            </a:r>
          </a:p>
          <a:p>
            <a:endParaRPr lang="fi-FI" dirty="0"/>
          </a:p>
        </p:txBody>
      </p:sp>
    </p:spTree>
    <p:extLst>
      <p:ext uri="{BB962C8B-B14F-4D97-AF65-F5344CB8AC3E}">
        <p14:creationId xmlns:p14="http://schemas.microsoft.com/office/powerpoint/2010/main" val="42903796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Asiavirheen korjaaminen</a:t>
            </a:r>
            <a:endParaRPr lang="fi-FI" dirty="0"/>
          </a:p>
        </p:txBody>
      </p:sp>
      <p:sp>
        <p:nvSpPr>
          <p:cNvPr id="3" name="Sisällön paikkamerkki 2"/>
          <p:cNvSpPr>
            <a:spLocks noGrp="1"/>
          </p:cNvSpPr>
          <p:nvPr>
            <p:ph idx="1"/>
          </p:nvPr>
        </p:nvSpPr>
        <p:spPr/>
        <p:txBody>
          <a:bodyPr/>
          <a:lstStyle/>
          <a:p>
            <a:r>
              <a:rPr lang="fi-FI" dirty="0"/>
              <a:t>Päätöksen tehnyt viranomainen voi oikaista virheelli­sen päätöksensä myös hallintolaissa säädetyillä edellytyksillä. Hallintolain asiavirheen ja kirjoitusvirheen korjaamis­menet­telyt poikke­avat kuntalain oi­kaisuvaati­mus­menette­lystä m</a:t>
            </a:r>
          </a:p>
        </p:txBody>
      </p:sp>
    </p:spTree>
    <p:extLst>
      <p:ext uri="{BB962C8B-B14F-4D97-AF65-F5344CB8AC3E}">
        <p14:creationId xmlns:p14="http://schemas.microsoft.com/office/powerpoint/2010/main" val="24311711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ASIAVIRHEEN KORJAAMINEN / OIKAISUVAATIMUS: Mitä eroa?</a:t>
            </a:r>
            <a:endParaRPr lang="fi-FI" dirty="0"/>
          </a:p>
        </p:txBody>
      </p:sp>
      <p:sp>
        <p:nvSpPr>
          <p:cNvPr id="3" name="Sisällön paikkamerkki 2"/>
          <p:cNvSpPr>
            <a:spLocks noGrp="1"/>
          </p:cNvSpPr>
          <p:nvPr>
            <p:ph idx="1"/>
          </p:nvPr>
        </p:nvSpPr>
        <p:spPr/>
        <p:txBody>
          <a:bodyPr>
            <a:normAutofit fontScale="92500"/>
          </a:bodyPr>
          <a:lstStyle/>
          <a:p>
            <a:r>
              <a:rPr lang="fi-FI" dirty="0" smtClean="0"/>
              <a:t>Korjaamismenettely </a:t>
            </a:r>
            <a:r>
              <a:rPr lang="fi-FI" dirty="0"/>
              <a:t>ei ole muutoksenhaun edellytys.</a:t>
            </a:r>
          </a:p>
          <a:p>
            <a:r>
              <a:rPr lang="fi-FI" dirty="0"/>
              <a:t>Korjaamisvaatimuksen tekemiselle on viiden vuoden määräaika.</a:t>
            </a:r>
          </a:p>
          <a:p>
            <a:r>
              <a:rPr lang="fi-FI" dirty="0"/>
              <a:t>Korjaaminen voi tapahtua myös viranomaisen aloit­teesta.</a:t>
            </a:r>
          </a:p>
          <a:p>
            <a:r>
              <a:rPr lang="fi-FI" dirty="0"/>
              <a:t>Viranomaisella ei ole ehdotonta velvollisuutta korjata asia­virhet­tä, mutta lähtökohtana on, että viranomainen korjaa selvät virheet.</a:t>
            </a:r>
          </a:p>
          <a:p>
            <a:r>
              <a:rPr lang="fi-FI" dirty="0"/>
              <a:t>Asiavirhettä ei saa korjata asianosaisen vahingoksi ilman asianosaisen s­uos­tu­musta, ellei virhe ole ilmeinen eikä ole aiheutunut asianosaisen omasta menettelystä</a:t>
            </a:r>
          </a:p>
          <a:p>
            <a:endParaRPr lang="fi-FI" dirty="0"/>
          </a:p>
        </p:txBody>
      </p:sp>
    </p:spTree>
    <p:extLst>
      <p:ext uri="{BB962C8B-B14F-4D97-AF65-F5344CB8AC3E}">
        <p14:creationId xmlns:p14="http://schemas.microsoft.com/office/powerpoint/2010/main" val="29326401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paritehtävä</a:t>
            </a:r>
            <a:endParaRPr lang="fi-FI" dirty="0"/>
          </a:p>
        </p:txBody>
      </p:sp>
      <p:sp>
        <p:nvSpPr>
          <p:cNvPr id="3" name="Sisällön paikkamerkki 2"/>
          <p:cNvSpPr>
            <a:spLocks noGrp="1"/>
          </p:cNvSpPr>
          <p:nvPr>
            <p:ph idx="1"/>
          </p:nvPr>
        </p:nvSpPr>
        <p:spPr/>
        <p:txBody>
          <a:bodyPr/>
          <a:lstStyle/>
          <a:p>
            <a:r>
              <a:rPr lang="fi-FI" dirty="0" smtClean="0"/>
              <a:t>Mene kotikuntasi tai Rovaniemen kaupungin kotisivuille</a:t>
            </a:r>
          </a:p>
          <a:p>
            <a:r>
              <a:rPr lang="fi-FI" dirty="0" smtClean="0"/>
              <a:t>Etsi kokouspöytäkirjat ja esityslistat</a:t>
            </a:r>
          </a:p>
          <a:p>
            <a:r>
              <a:rPr lang="fi-FI" dirty="0" smtClean="0"/>
              <a:t>Kirjaa ylös kokouspäivä ja yksi asia jonkun lautakunnan käsiteltävänä olleesta asiasta</a:t>
            </a:r>
          </a:p>
          <a:p>
            <a:endParaRPr lang="fi-FI" dirty="0"/>
          </a:p>
          <a:p>
            <a:r>
              <a:rPr lang="fi-FI" dirty="0" smtClean="0"/>
              <a:t>Kirjaa ylös yksi valtuuston käsittelemä asia</a:t>
            </a:r>
          </a:p>
          <a:p>
            <a:endParaRPr lang="fi-FI" dirty="0"/>
          </a:p>
          <a:p>
            <a:r>
              <a:rPr lang="fi-FI" dirty="0" smtClean="0"/>
              <a:t>Mitä muuta tietoa löydät? Ketä toimii esim. </a:t>
            </a:r>
            <a:r>
              <a:rPr lang="fi-FI" smtClean="0"/>
              <a:t>merkittävimmissä luottamustehtävissä? </a:t>
            </a:r>
            <a:endParaRPr lang="fi-FI" dirty="0"/>
          </a:p>
        </p:txBody>
      </p:sp>
    </p:spTree>
    <p:extLst>
      <p:ext uri="{BB962C8B-B14F-4D97-AF65-F5344CB8AC3E}">
        <p14:creationId xmlns:p14="http://schemas.microsoft.com/office/powerpoint/2010/main" val="2188057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Kunnan lakisääteiset tehtävät</a:t>
            </a:r>
            <a:endParaRPr lang="fi-FI" dirty="0"/>
          </a:p>
        </p:txBody>
      </p:sp>
      <p:sp>
        <p:nvSpPr>
          <p:cNvPr id="3" name="Sisällön paikkamerkki 2"/>
          <p:cNvSpPr>
            <a:spLocks noGrp="1"/>
          </p:cNvSpPr>
          <p:nvPr>
            <p:ph idx="1"/>
          </p:nvPr>
        </p:nvSpPr>
        <p:spPr/>
        <p:txBody>
          <a:bodyPr/>
          <a:lstStyle/>
          <a:p>
            <a:r>
              <a:rPr lang="fi-FI" dirty="0" smtClean="0"/>
              <a:t>Kunnille asetettavista tehtävistä on säädettävä lailla (</a:t>
            </a:r>
            <a:r>
              <a:rPr lang="fi-FI" dirty="0" err="1" smtClean="0"/>
              <a:t>PeL</a:t>
            </a:r>
            <a:r>
              <a:rPr lang="fi-FI" dirty="0" smtClean="0"/>
              <a:t> 12 §)</a:t>
            </a:r>
          </a:p>
          <a:p>
            <a:pPr marL="114300" indent="0">
              <a:buNone/>
            </a:pPr>
            <a:endParaRPr lang="fi-FI" dirty="0" smtClean="0"/>
          </a:p>
          <a:p>
            <a:r>
              <a:rPr lang="fi-FI" dirty="0" smtClean="0"/>
              <a:t>Kunnalla on velvollisuus järjestää sille laissa säädetyt tehtävät (</a:t>
            </a:r>
            <a:r>
              <a:rPr lang="fi-FI" dirty="0" err="1" smtClean="0"/>
              <a:t>KuntaL</a:t>
            </a:r>
            <a:r>
              <a:rPr lang="fi-FI" dirty="0" smtClean="0"/>
              <a:t> 7 §)</a:t>
            </a:r>
          </a:p>
          <a:p>
            <a:pPr lvl="1"/>
            <a:r>
              <a:rPr lang="fi-FI" dirty="0" smtClean="0"/>
              <a:t>Kunta voi järjestää  laissa määrätyt tehtävät itse tai sopia </a:t>
            </a:r>
            <a:r>
              <a:rPr lang="fi-FI" dirty="0" err="1" smtClean="0"/>
              <a:t>järestämisvastuun</a:t>
            </a:r>
            <a:r>
              <a:rPr lang="fi-FI" dirty="0" smtClean="0"/>
              <a:t> siirtämisestä toiselle kunnalle tai kuntayhtymälle</a:t>
            </a:r>
            <a:endParaRPr lang="fi-FI" dirty="0"/>
          </a:p>
        </p:txBody>
      </p:sp>
    </p:spTree>
    <p:extLst>
      <p:ext uri="{BB962C8B-B14F-4D97-AF65-F5344CB8AC3E}">
        <p14:creationId xmlns:p14="http://schemas.microsoft.com/office/powerpoint/2010/main" val="35052611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Lakisääteiset tehtävät</a:t>
            </a:r>
            <a:endParaRPr lang="fi-FI" dirty="0"/>
          </a:p>
        </p:txBody>
      </p:sp>
      <p:sp>
        <p:nvSpPr>
          <p:cNvPr id="3" name="Sisällön paikkamerkki 2"/>
          <p:cNvSpPr>
            <a:spLocks noGrp="1"/>
          </p:cNvSpPr>
          <p:nvPr>
            <p:ph idx="1"/>
          </p:nvPr>
        </p:nvSpPr>
        <p:spPr/>
        <p:txBody>
          <a:bodyPr>
            <a:normAutofit lnSpcReduction="10000"/>
          </a:bodyPr>
          <a:lstStyle/>
          <a:p>
            <a:pPr marL="114300" indent="0">
              <a:buNone/>
            </a:pPr>
            <a:r>
              <a:rPr lang="fi-FI" dirty="0" smtClean="0"/>
              <a:t>1. PERUSPALVELUT	</a:t>
            </a:r>
          </a:p>
          <a:p>
            <a:pPr marL="114300" indent="0">
              <a:buNone/>
            </a:pPr>
            <a:r>
              <a:rPr lang="fi-FI" dirty="0"/>
              <a:t>	</a:t>
            </a:r>
            <a:r>
              <a:rPr lang="fi-FI" dirty="0" smtClean="0"/>
              <a:t>= SOSIAALI-, TERVEYS- JAPERUSOPETUSPALVELUT</a:t>
            </a:r>
          </a:p>
          <a:p>
            <a:pPr marL="114300" indent="0">
              <a:buNone/>
            </a:pPr>
            <a:r>
              <a:rPr lang="fi-FI" dirty="0"/>
              <a:t>	</a:t>
            </a:r>
            <a:r>
              <a:rPr lang="fi-FI" dirty="0" smtClean="0"/>
              <a:t>= KUNNAN TURVATTAVA LAKISÄÄTEISET 		  PERUSTPALVELUT</a:t>
            </a:r>
          </a:p>
          <a:p>
            <a:pPr marL="114300" indent="0">
              <a:buNone/>
            </a:pPr>
            <a:endParaRPr lang="fi-FI" dirty="0" smtClean="0"/>
          </a:p>
          <a:p>
            <a:pPr marL="114300" indent="0">
              <a:buNone/>
            </a:pPr>
            <a:r>
              <a:rPr lang="fi-FI" dirty="0" smtClean="0"/>
              <a:t>2. HALLNNOLLINEN SÄÄNTELY JA OHJAUS</a:t>
            </a:r>
          </a:p>
          <a:p>
            <a:pPr marL="114300" indent="0">
              <a:buNone/>
            </a:pPr>
            <a:r>
              <a:rPr lang="fi-FI" dirty="0"/>
              <a:t>	</a:t>
            </a:r>
            <a:r>
              <a:rPr lang="fi-FI" dirty="0" smtClean="0"/>
              <a:t>= MAANKÄYTÖN SUUNNITTELU</a:t>
            </a:r>
          </a:p>
          <a:p>
            <a:pPr marL="114300" indent="0">
              <a:buNone/>
            </a:pPr>
            <a:endParaRPr lang="fi-FI" dirty="0" smtClean="0"/>
          </a:p>
          <a:p>
            <a:pPr marL="114300" indent="0">
              <a:buNone/>
            </a:pPr>
            <a:r>
              <a:rPr lang="fi-FI" dirty="0" smtClean="0"/>
              <a:t>3. YHDYSKUNTA- JA INFRASTRUKTUURIPALVELUT</a:t>
            </a:r>
          </a:p>
          <a:p>
            <a:pPr marL="114300" indent="0">
              <a:buNone/>
            </a:pPr>
            <a:r>
              <a:rPr lang="fi-FI" dirty="0"/>
              <a:t>	</a:t>
            </a:r>
            <a:r>
              <a:rPr lang="fi-FI" dirty="0" smtClean="0"/>
              <a:t>= VESI, ENERGIA, JÄTEHUOLTO, KADUT, 	JOUKKOLIIKENNE…</a:t>
            </a:r>
            <a:endParaRPr lang="fi-FI" dirty="0"/>
          </a:p>
        </p:txBody>
      </p:sp>
    </p:spTree>
    <p:extLst>
      <p:ext uri="{BB962C8B-B14F-4D97-AF65-F5344CB8AC3E}">
        <p14:creationId xmlns:p14="http://schemas.microsoft.com/office/powerpoint/2010/main" val="7828110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KUNNAN SOPIMUSPERUSTEISET TEHTÄVÄT</a:t>
            </a:r>
            <a:endParaRPr lang="fi-FI" dirty="0"/>
          </a:p>
        </p:txBody>
      </p:sp>
      <p:sp>
        <p:nvSpPr>
          <p:cNvPr id="3" name="Sisällön paikkamerkki 2"/>
          <p:cNvSpPr>
            <a:spLocks noGrp="1"/>
          </p:cNvSpPr>
          <p:nvPr>
            <p:ph idx="1"/>
          </p:nvPr>
        </p:nvSpPr>
        <p:spPr/>
        <p:txBody>
          <a:bodyPr/>
          <a:lstStyle/>
          <a:p>
            <a:r>
              <a:rPr lang="fi-FI" dirty="0" smtClean="0"/>
              <a:t>KUNTA VOI OTTAA SOPIMUKSEN NOJALLA MUITAKIN TEHTÄVIÄ KUIN ITSEHALLINTOONSA PERUSTUVIA</a:t>
            </a:r>
          </a:p>
          <a:p>
            <a:pPr lvl="1"/>
            <a:r>
              <a:rPr lang="fi-FI" dirty="0" smtClean="0"/>
              <a:t>TEHDÄÄN HALLINTOSOPIMUS</a:t>
            </a:r>
          </a:p>
          <a:p>
            <a:pPr lvl="1"/>
            <a:r>
              <a:rPr lang="fi-FI" dirty="0" smtClean="0"/>
              <a:t>VOI OTTAA ESIM. VALTION VIRANOMAISELLE KUULUVIATEHTÄVIÄ</a:t>
            </a:r>
          </a:p>
          <a:p>
            <a:pPr lvl="1"/>
            <a:endParaRPr lang="fi-FI" dirty="0"/>
          </a:p>
          <a:p>
            <a:pPr marL="411480" lvl="1" indent="0">
              <a:buNone/>
            </a:pPr>
            <a:endParaRPr lang="fi-FI" dirty="0"/>
          </a:p>
        </p:txBody>
      </p:sp>
    </p:spTree>
    <p:extLst>
      <p:ext uri="{BB962C8B-B14F-4D97-AF65-F5344CB8AC3E}">
        <p14:creationId xmlns:p14="http://schemas.microsoft.com/office/powerpoint/2010/main" val="27768961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PÄÄTÖKSENTEKO JA TOIMIELIMET</a:t>
            </a:r>
            <a:endParaRPr lang="fi-FI" dirty="0"/>
          </a:p>
        </p:txBody>
      </p:sp>
      <p:sp>
        <p:nvSpPr>
          <p:cNvPr id="3" name="Sisällön paikkamerkki 2"/>
          <p:cNvSpPr>
            <a:spLocks noGrp="1"/>
          </p:cNvSpPr>
          <p:nvPr>
            <p:ph idx="1"/>
          </p:nvPr>
        </p:nvSpPr>
        <p:spPr/>
        <p:txBody>
          <a:bodyPr/>
          <a:lstStyle/>
          <a:p>
            <a:r>
              <a:rPr lang="fi-FI" dirty="0" smtClean="0"/>
              <a:t>VALTUUSTO </a:t>
            </a:r>
          </a:p>
          <a:p>
            <a:r>
              <a:rPr lang="fi-FI" dirty="0" smtClean="0"/>
              <a:t>LAUTAKUNNAT, JOHTOKUNNAT…</a:t>
            </a:r>
          </a:p>
          <a:p>
            <a:r>
              <a:rPr lang="fi-FI" dirty="0" smtClean="0"/>
              <a:t>KAUPUNGINHALLITUS</a:t>
            </a:r>
          </a:p>
          <a:p>
            <a:r>
              <a:rPr lang="fi-FI" dirty="0" smtClean="0"/>
              <a:t>KAUPUNGINJOHTAJA / PORMESTARI</a:t>
            </a:r>
          </a:p>
          <a:p>
            <a:pPr marL="114300" indent="0">
              <a:buNone/>
            </a:pPr>
            <a:endParaRPr lang="fi-FI" dirty="0"/>
          </a:p>
        </p:txBody>
      </p:sp>
    </p:spTree>
    <p:extLst>
      <p:ext uri="{BB962C8B-B14F-4D97-AF65-F5344CB8AC3E}">
        <p14:creationId xmlns:p14="http://schemas.microsoft.com/office/powerpoint/2010/main" val="9939652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valtuusto</a:t>
            </a:r>
            <a:endParaRPr lang="fi-FI" dirty="0"/>
          </a:p>
        </p:txBody>
      </p:sp>
      <p:sp>
        <p:nvSpPr>
          <p:cNvPr id="3" name="Sisällön paikkamerkki 2"/>
          <p:cNvSpPr>
            <a:spLocks noGrp="1"/>
          </p:cNvSpPr>
          <p:nvPr>
            <p:ph idx="1"/>
          </p:nvPr>
        </p:nvSpPr>
        <p:spPr/>
        <p:txBody>
          <a:bodyPr/>
          <a:lstStyle/>
          <a:p>
            <a:r>
              <a:rPr lang="fi-FI" dirty="0"/>
              <a:t>kaupungin hallinnossa ylintä päätösvaltaa käyttää kaupunginvaltuusto. </a:t>
            </a:r>
            <a:endParaRPr lang="fi-FI" dirty="0" smtClean="0"/>
          </a:p>
          <a:p>
            <a:r>
              <a:rPr lang="fi-FI" dirty="0" smtClean="0"/>
              <a:t>Valtuusto </a:t>
            </a:r>
            <a:r>
              <a:rPr lang="fi-FI" dirty="0"/>
              <a:t>valvoo kaupungin toimielinten toiminnan lain- ja tarkoituksenmukaisuutta. </a:t>
            </a:r>
            <a:endParaRPr lang="fi-FI" dirty="0" smtClean="0"/>
          </a:p>
          <a:p>
            <a:r>
              <a:rPr lang="fi-FI" dirty="0" smtClean="0"/>
              <a:t>Lisäksi </a:t>
            </a:r>
            <a:r>
              <a:rPr lang="fi-FI" dirty="0"/>
              <a:t>se hoitaa kaupungin hallinnon järjestämisen, käyttää kaupungin taloudellista valtaa ja ilmaisee sen </a:t>
            </a:r>
            <a:r>
              <a:rPr lang="fi-FI" dirty="0" smtClean="0"/>
              <a:t>mielipiteen </a:t>
            </a:r>
            <a:r>
              <a:rPr lang="fi-FI" dirty="0"/>
              <a:t>ja valitsee toimielinten jäsenet. </a:t>
            </a:r>
          </a:p>
        </p:txBody>
      </p:sp>
    </p:spTree>
    <p:extLst>
      <p:ext uri="{BB962C8B-B14F-4D97-AF65-F5344CB8AC3E}">
        <p14:creationId xmlns:p14="http://schemas.microsoft.com/office/powerpoint/2010/main" val="25305862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teekki">
  <a:themeElements>
    <a:clrScheme name="Apteekki">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teekki">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teekki">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2307</TotalTime>
  <Words>1339</Words>
  <Application>Microsoft Office PowerPoint</Application>
  <PresentationFormat>Näytössä katseltava diaesitys (4:3)</PresentationFormat>
  <Paragraphs>184</Paragraphs>
  <Slides>43</Slides>
  <Notes>0</Notes>
  <HiddenSlides>0</HiddenSlides>
  <MMClips>0</MMClips>
  <ScaleCrop>false</ScaleCrop>
  <HeadingPairs>
    <vt:vector size="4" baseType="variant">
      <vt:variant>
        <vt:lpstr>Teema</vt:lpstr>
      </vt:variant>
      <vt:variant>
        <vt:i4>1</vt:i4>
      </vt:variant>
      <vt:variant>
        <vt:lpstr>Dian otsikot</vt:lpstr>
      </vt:variant>
      <vt:variant>
        <vt:i4>43</vt:i4>
      </vt:variant>
    </vt:vector>
  </HeadingPairs>
  <TitlesOfParts>
    <vt:vector size="44" baseType="lpstr">
      <vt:lpstr>Apteekki</vt:lpstr>
      <vt:lpstr>Kunnallinen päätöksenteko</vt:lpstr>
      <vt:lpstr>KUNTA</vt:lpstr>
      <vt:lpstr>Kunnan toiminnan tavoitteet</vt:lpstr>
      <vt:lpstr>Kunnan perustuslakiin perustuvat tehtävät</vt:lpstr>
      <vt:lpstr>Kunnan lakisääteiset tehtävät</vt:lpstr>
      <vt:lpstr>Lakisääteiset tehtävät</vt:lpstr>
      <vt:lpstr>KUNNAN SOPIMUSPERUSTEISET TEHTÄVÄT</vt:lpstr>
      <vt:lpstr>PÄÄTÖKSENTEKO JA TOIMIELIMET</vt:lpstr>
      <vt:lpstr>valtuusto</vt:lpstr>
      <vt:lpstr>Kaupungin/kunnanhallitus</vt:lpstr>
      <vt:lpstr>kunnanjohtaja</vt:lpstr>
      <vt:lpstr>lautakunnat</vt:lpstr>
      <vt:lpstr>Säädöspohja päätöksenteossa</vt:lpstr>
      <vt:lpstr>VALTUUTETUN ESTEELLISYYS</vt:lpstr>
      <vt:lpstr>Muun luottamushenkilön esteellisyys</vt:lpstr>
      <vt:lpstr>Hl:N MUKAINEN ESTEELLISYYS</vt:lpstr>
      <vt:lpstr>OSALLISTUMISOIKEUS</vt:lpstr>
      <vt:lpstr>OSALLISTUMIS- JA VAIKUTTAMISMAHDOLLISUUDET </vt:lpstr>
      <vt:lpstr>Uusi kuntalaki </vt:lpstr>
      <vt:lpstr>PowerPoint-esitys</vt:lpstr>
      <vt:lpstr>Mikä muuttuu?</vt:lpstr>
      <vt:lpstr>PowerPoint-esitys</vt:lpstr>
      <vt:lpstr>PowerPoint-esitys</vt:lpstr>
      <vt:lpstr>PowerPoint-esitys</vt:lpstr>
      <vt:lpstr>PowerPoint-esitys</vt:lpstr>
      <vt:lpstr>PowerPoint-esitys</vt:lpstr>
      <vt:lpstr>PowerPoint-esitys</vt:lpstr>
      <vt:lpstr>PowerPoint-esitys</vt:lpstr>
      <vt:lpstr>PowerPoint-esitys</vt:lpstr>
      <vt:lpstr>KUKA VOI TEHDÄ OIKAISUVAATIMUKSEN?</vt:lpstr>
      <vt:lpstr>PowerPoint-esitys</vt:lpstr>
      <vt:lpstr>MITEN OIKAISUVAATIMUS TEHDÄÄN?</vt:lpstr>
      <vt:lpstr>TIEDOKSISAANTI</vt:lpstr>
      <vt:lpstr>MÄÄRÄAJAN LASKEMINEN</vt:lpstr>
      <vt:lpstr>OIKAISUVAATIMUKSEN KÄSITTELY</vt:lpstr>
      <vt:lpstr>PowerPoint-esitys</vt:lpstr>
      <vt:lpstr>SEN JÄLKEEN KUNNALLISVALITUS….</vt:lpstr>
      <vt:lpstr>PowerPoint-esitys</vt:lpstr>
      <vt:lpstr>PowerPoint-esitys</vt:lpstr>
      <vt:lpstr>ESTEELLISYYS OIKAISUVAATIMUKSEN KÄSITTELYSSÄ</vt:lpstr>
      <vt:lpstr>Asiavirheen korjaaminen</vt:lpstr>
      <vt:lpstr>ASIAVIRHEEN KORJAAMINEN / OIKAISUVAATIMUS: Mitä eroa?</vt:lpstr>
      <vt:lpstr>paritehtävä</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Kunnallinen päätöksenteko</dc:title>
  <dc:creator>Sanna Luoma</dc:creator>
  <cp:lastModifiedBy>Sanna Luoma</cp:lastModifiedBy>
  <cp:revision>31</cp:revision>
  <dcterms:created xsi:type="dcterms:W3CDTF">2017-10-03T13:14:24Z</dcterms:created>
  <dcterms:modified xsi:type="dcterms:W3CDTF">2017-10-21T09:49:01Z</dcterms:modified>
</cp:coreProperties>
</file>