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</p:sldIdLst>
  <p:sldSz cy="5143500" cx="9144000"/>
  <p:notesSz cx="6858000" cy="9144000"/>
  <p:embeddedFontLst>
    <p:embeddedFont>
      <p:font typeface="Source Code Pro"/>
      <p:regular r:id="rId14"/>
      <p:bold r:id="rId15"/>
      <p:italic r:id="rId16"/>
      <p:boldItalic r:id="rId17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font" Target="fonts/SourceCodePro-bold.fntdata"/><Relationship Id="rId14" Type="http://schemas.openxmlformats.org/officeDocument/2006/relationships/font" Target="fonts/SourceCodePro-regular.fntdata"/><Relationship Id="rId17" Type="http://schemas.openxmlformats.org/officeDocument/2006/relationships/font" Target="fonts/SourceCodePro-boldItalic.fntdata"/><Relationship Id="rId16" Type="http://schemas.openxmlformats.org/officeDocument/2006/relationships/font" Target="fonts/SourceCodePro-italic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bc999a49f3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bc999a49f3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gba97d9f541_0_5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3" name="Google Shape;63;gba97d9f541_0_5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gba97d9f541_0_10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9" name="Google Shape;69;gba97d9f541_0_10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gba97d9f541_0_15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7" name="Google Shape;77;gba97d9f541_0_15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gba97d9f541_0_16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2" name="Google Shape;82;gba97d9f541_0_16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gba97d9f541_0_16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7" name="Google Shape;87;gba97d9f541_0_16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gba97d9f541_0_16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2" name="Google Shape;92;gba97d9f541_0_16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25"/>
            <a:ext cx="4572000" cy="51435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>
                <a:solidFill>
                  <a:schemeClr val="dk1"/>
                </a:solidFill>
              </a:defRPr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>
                <a:solidFill>
                  <a:schemeClr val="dk1"/>
                </a:solidFill>
              </a:defRPr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■"/>
              <a:defRPr>
                <a:solidFill>
                  <a:schemeClr val="dk1"/>
                </a:solidFill>
              </a:defRPr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  <a:defRPr>
                <a:solidFill>
                  <a:schemeClr val="dk1"/>
                </a:solidFill>
              </a:defRPr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>
                <a:solidFill>
                  <a:schemeClr val="dk1"/>
                </a:solidFill>
              </a:defRPr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■"/>
              <a:defRPr>
                <a:solidFill>
                  <a:schemeClr val="dk1"/>
                </a:solidFill>
              </a:defRPr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  <a:defRPr>
                <a:solidFill>
                  <a:schemeClr val="dk1"/>
                </a:solidFill>
              </a:defRPr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>
                <a:solidFill>
                  <a:schemeClr val="dk1"/>
                </a:solidFill>
              </a:defRPr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■"/>
              <a:defRPr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dark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Char char="●"/>
              <a:defRPr sz="1800">
                <a:solidFill>
                  <a:schemeClr val="lt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Char char="○"/>
              <a:defRPr>
                <a:solidFill>
                  <a:schemeClr val="lt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Char char="■"/>
              <a:defRPr>
                <a:solidFill>
                  <a:schemeClr val="lt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Char char="●"/>
              <a:defRPr>
                <a:solidFill>
                  <a:schemeClr val="lt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Char char="○"/>
              <a:defRPr>
                <a:solidFill>
                  <a:schemeClr val="lt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Char char="■"/>
              <a:defRPr>
                <a:solidFill>
                  <a:schemeClr val="lt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Char char="●"/>
              <a:defRPr>
                <a:solidFill>
                  <a:schemeClr val="lt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Char char="○"/>
              <a:defRPr>
                <a:solidFill>
                  <a:schemeClr val="lt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Char char="■"/>
              <a:defRPr>
                <a:solidFill>
                  <a:schemeClr val="lt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lt2"/>
                </a:solidFill>
              </a:defRPr>
            </a:lvl1pPr>
            <a:lvl2pPr lvl="1" algn="r">
              <a:buNone/>
              <a:defRPr sz="1000">
                <a:solidFill>
                  <a:schemeClr val="lt2"/>
                </a:solidFill>
              </a:defRPr>
            </a:lvl2pPr>
            <a:lvl3pPr lvl="2" algn="r">
              <a:buNone/>
              <a:defRPr sz="1000">
                <a:solidFill>
                  <a:schemeClr val="lt2"/>
                </a:solidFill>
              </a:defRPr>
            </a:lvl3pPr>
            <a:lvl4pPr lvl="3" algn="r">
              <a:buNone/>
              <a:defRPr sz="1000">
                <a:solidFill>
                  <a:schemeClr val="lt2"/>
                </a:solidFill>
              </a:defRPr>
            </a:lvl4pPr>
            <a:lvl5pPr lvl="4" algn="r">
              <a:buNone/>
              <a:defRPr sz="1000">
                <a:solidFill>
                  <a:schemeClr val="lt2"/>
                </a:solidFill>
              </a:defRPr>
            </a:lvl5pPr>
            <a:lvl6pPr lvl="5" algn="r">
              <a:buNone/>
              <a:defRPr sz="1000">
                <a:solidFill>
                  <a:schemeClr val="lt2"/>
                </a:solidFill>
              </a:defRPr>
            </a:lvl6pPr>
            <a:lvl7pPr lvl="6" algn="r">
              <a:buNone/>
              <a:defRPr sz="1000">
                <a:solidFill>
                  <a:schemeClr val="lt2"/>
                </a:solidFill>
              </a:defRPr>
            </a:lvl7pPr>
            <a:lvl8pPr lvl="7" algn="r">
              <a:buNone/>
              <a:defRPr sz="1000">
                <a:solidFill>
                  <a:schemeClr val="lt2"/>
                </a:solidFill>
              </a:defRPr>
            </a:lvl8pPr>
            <a:lvl9pPr lvl="8" algn="r">
              <a:buNone/>
              <a:defRPr sz="1000">
                <a:solidFill>
                  <a:schemeClr val="lt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12.2. Tyylin erittely</a:t>
            </a:r>
            <a:endParaRPr/>
          </a:p>
        </p:txBody>
      </p:sp>
      <p:sp>
        <p:nvSpPr>
          <p:cNvPr id="55" name="Google Shape;55;p13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Tarkastetaan t. 1 s.19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1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Tyylin ja sävyn tunnistus</a:t>
            </a:r>
            <a:endParaRPr/>
          </a:p>
        </p:txBody>
      </p:sp>
      <p:sp>
        <p:nvSpPr>
          <p:cNvPr id="66" name="Google Shape;66;p15"/>
          <p:cNvSpPr txBox="1"/>
          <p:nvPr>
            <p:ph idx="1" type="body"/>
          </p:nvPr>
        </p:nvSpPr>
        <p:spPr>
          <a:xfrm>
            <a:off x="311700" y="1152475"/>
            <a:ext cx="8520600" cy="384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31494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20"/>
              <a:buChar char="●"/>
            </a:pPr>
            <a:r>
              <a:rPr lang="fi" sz="1620">
                <a:solidFill>
                  <a:srgbClr val="FFFFFF"/>
                </a:solidFill>
              </a:rPr>
              <a:t>Tyyli ja sävy valitaan tekstin päämäärää, julkaisu- tai käyttökontekstia ja kohderyhmää ajatellen. Myös aihe vaikuttaa tyyliin.</a:t>
            </a:r>
            <a:endParaRPr sz="1620">
              <a:solidFill>
                <a:srgbClr val="FFFFFF"/>
              </a:solidFill>
            </a:endParaRPr>
          </a:p>
          <a:p>
            <a:pPr indent="-331494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20"/>
              <a:buChar char="●"/>
            </a:pPr>
            <a:r>
              <a:rPr lang="fi" sz="1620">
                <a:solidFill>
                  <a:srgbClr val="FFFFFF"/>
                </a:solidFill>
              </a:rPr>
              <a:t>Kirjoittajalla voi myös olla oma leimallinen ja vakiintunut tyylinsä, tai hän pohtii lukijan näkökulmaa tyyliä valitessaan.</a:t>
            </a:r>
            <a:endParaRPr sz="1620">
              <a:solidFill>
                <a:srgbClr val="FFFFFF"/>
              </a:solidFill>
            </a:endParaRPr>
          </a:p>
          <a:p>
            <a:pPr indent="-331494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20"/>
              <a:buChar char="●"/>
            </a:pPr>
            <a:r>
              <a:rPr lang="fi" sz="1620">
                <a:solidFill>
                  <a:srgbClr val="FFFFFF"/>
                </a:solidFill>
              </a:rPr>
              <a:t>Tyyli säilyy yleensä melko yhtenäisenä läpi tekstin, tosin joskus teksti voi yllättää myös tyylinvaihdoksella. </a:t>
            </a:r>
            <a:endParaRPr sz="1620">
              <a:solidFill>
                <a:srgbClr val="FFFFFF"/>
              </a:solidFill>
            </a:endParaRPr>
          </a:p>
          <a:p>
            <a:pPr indent="-331494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20"/>
              <a:buChar char="●"/>
            </a:pPr>
            <a:r>
              <a:rPr lang="fi" sz="1620">
                <a:solidFill>
                  <a:srgbClr val="FFFFFF"/>
                </a:solidFill>
              </a:rPr>
              <a:t>Tyyli muodostuu kielellisistä keinoista (retoriset valinnat), rakenteesta, kontekstista jne.</a:t>
            </a:r>
            <a:endParaRPr sz="1620">
              <a:solidFill>
                <a:srgbClr val="FFFFFF"/>
              </a:solidFill>
            </a:endParaRPr>
          </a:p>
          <a:p>
            <a:pPr indent="-331494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20"/>
              <a:buChar char="●"/>
            </a:pPr>
            <a:r>
              <a:rPr lang="fi" sz="1620">
                <a:solidFill>
                  <a:srgbClr val="FFFFFF"/>
                </a:solidFill>
              </a:rPr>
              <a:t>Tyylianalyysi lähtee liikkeelle sävyn löytämisestä: onko kyseessä juhlava puhe vai humoristinen novelli? </a:t>
            </a:r>
            <a:endParaRPr sz="1620">
              <a:solidFill>
                <a:srgbClr val="FFFFFF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sz="600"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2" name="Google Shape;72;p16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  <p:pic>
        <p:nvPicPr>
          <p:cNvPr id="73" name="Google Shape;73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41561" y="0"/>
            <a:ext cx="8860879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74" name="Google Shape;74;p16"/>
          <p:cNvSpPr txBox="1"/>
          <p:nvPr/>
        </p:nvSpPr>
        <p:spPr>
          <a:xfrm>
            <a:off x="10437025" y="1671650"/>
            <a:ext cx="6172200" cy="720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Source Code Pro"/>
              <a:ea typeface="Source Code Pro"/>
              <a:cs typeface="Source Code Pro"/>
              <a:sym typeface="Source Code Pro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7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Lukekaa Jyrki Lehtolan kolumni ja sen tyylimerkinnät Jukola 5 s. 22-23.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8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Jukola 5 s. 23 t. 1</a:t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Yksi kuva, kaksi tekstiä (eri tekstilajit, eri sävyt)</a:t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9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Jukola 5 s. 24 t. 2</a:t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0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Jukola 5 s. 25 t. 4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Dark">
  <a:themeElements>
    <a:clrScheme name="Simple Dark">
      <a:dk1>
        <a:srgbClr val="FFFFFF"/>
      </a:dk1>
      <a:lt1>
        <a:srgbClr val="212121"/>
      </a:lt1>
      <a:dk2>
        <a:srgbClr val="303030"/>
      </a:dk2>
      <a:lt2>
        <a:srgbClr val="ADADAD"/>
      </a:lt2>
      <a:accent1>
        <a:srgbClr val="009688"/>
      </a:accent1>
      <a:accent2>
        <a:srgbClr val="EEEEEE"/>
      </a:accent2>
      <a:accent3>
        <a:srgbClr val="78909C"/>
      </a:accent3>
      <a:accent4>
        <a:srgbClr val="FFAB40"/>
      </a:accent4>
      <a:accent5>
        <a:srgbClr val="4DD0E1"/>
      </a:accent5>
      <a:accent6>
        <a:srgbClr val="EEFF41"/>
      </a:accent6>
      <a:hlink>
        <a:srgbClr val="4DD0E1"/>
      </a:hlink>
      <a:folHlink>
        <a:srgbClr val="4DD0E1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