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D50C3A4-98A3-4AF8-9E41-2560091F7FFC}">
  <a:tblStyle styleId="{0D50C3A4-98A3-4AF8-9E41-2560091F7FF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ba84c46b74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ba84c46b74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ba84c46b74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ba84c46b74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a84c46b74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a84c46b7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ba84c46b7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ba84c46b7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ba84c46b7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ba84c46b7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ba84c46b74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ba84c46b74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ba84c46b74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ba84c46b74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a84c46b74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ba84c46b74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ba84c46b74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ba84c46b74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ba84c46b74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ba84c46b74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10.2. Tekstit elävät kontekstissa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Ryhmiin jakautuminen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20 t. 2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19 t. 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Tavoitteet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fi" sz="1625">
                <a:solidFill>
                  <a:srgbClr val="FFFFFF"/>
                </a:solidFill>
              </a:rPr>
              <a:t>Opiskelija oppii tarkastelemaan tekstejä ja niiden konteksteja. Opiskelija harjaantuu erittelemään, tulkitsemaan ja tuottamaan erityylisiä ja -lajisia tekstejä.</a:t>
            </a:r>
            <a:endParaRPr sz="1625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fi" sz="1625">
                <a:solidFill>
                  <a:srgbClr val="FFFFFF"/>
                </a:solidFill>
              </a:rPr>
              <a:t>Tavoitteet</a:t>
            </a:r>
            <a:endParaRPr sz="1625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fi" sz="1625">
                <a:solidFill>
                  <a:srgbClr val="FFFFFF"/>
                </a:solidFill>
              </a:rPr>
              <a:t>Kurssin tavoitteena on, että opiskelija</a:t>
            </a:r>
            <a:endParaRPr sz="1625">
              <a:solidFill>
                <a:srgbClr val="FFFFFF"/>
              </a:solidFill>
            </a:endParaRPr>
          </a:p>
          <a:p>
            <a:pPr indent="-331787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1625"/>
              <a:buChar char="●"/>
            </a:pPr>
            <a:r>
              <a:rPr lang="fi" sz="1625">
                <a:solidFill>
                  <a:srgbClr val="FFFFFF"/>
                </a:solidFill>
              </a:rPr>
              <a:t>oppii tarkastelemaan tekstejä niiden maantieteellisissä, kielellisissä, ajallisissa ja kulttuurisissa konteksteissa ja suhteessa muihin teksteihin</a:t>
            </a:r>
            <a:endParaRPr sz="1625">
              <a:solidFill>
                <a:srgbClr val="FFFFFF"/>
              </a:solidFill>
            </a:endParaRPr>
          </a:p>
          <a:p>
            <a:pPr indent="-331787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5"/>
              <a:buChar char="●"/>
            </a:pPr>
            <a:r>
              <a:rPr lang="fi" sz="1625">
                <a:solidFill>
                  <a:srgbClr val="FFFFFF"/>
                </a:solidFill>
              </a:rPr>
              <a:t>oppii erittelemään tekstien tyylipiirteitä</a:t>
            </a:r>
            <a:endParaRPr sz="1625">
              <a:solidFill>
                <a:srgbClr val="FFFFFF"/>
              </a:solidFill>
            </a:endParaRPr>
          </a:p>
          <a:p>
            <a:pPr indent="-331787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5"/>
              <a:buChar char="●"/>
            </a:pPr>
            <a:r>
              <a:rPr lang="fi" sz="1625">
                <a:solidFill>
                  <a:srgbClr val="FFFFFF"/>
                </a:solidFill>
              </a:rPr>
              <a:t>kehittää ja laajentaa omia suullisia ja kirjallisia ilmaisutapojaan</a:t>
            </a:r>
            <a:endParaRPr sz="1625">
              <a:solidFill>
                <a:srgbClr val="FFFFFF"/>
              </a:solidFill>
            </a:endParaRPr>
          </a:p>
          <a:p>
            <a:pPr indent="-331787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5"/>
              <a:buChar char="●"/>
            </a:pPr>
            <a:r>
              <a:rPr lang="fi" sz="1625">
                <a:solidFill>
                  <a:srgbClr val="FFFFFF"/>
                </a:solidFill>
              </a:rPr>
              <a:t>tuntee suomalaisen kaunokirjallisuuden ja maailmankirjallisuuden keskeisiä teoksia sekä teemoja ja osaa sijoittaa ne kulttuurikontekstiinsa.</a:t>
            </a:r>
            <a:endParaRPr sz="1625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Keskeiset sisällöt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tekstien tarkastelua ihmiskuvan, maailmankuvan, arvo- ja aatemaailman ilmentäjinä sekä tekstin ilmestymisajankohdan että nykyajan kontekstissa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tyylin vaikutus tekstiin ja kielenhuoltoa tyylin näkökulmasta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suomalaisen ja maailmankirjallisuuden keskeisiä teoksia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kirjallisuusaiheisia kirjoitus- ja puhetehtäviä, esimerkiksi puheenvuoro, draama, essee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i">
                <a:solidFill>
                  <a:srgbClr val="FFFFFF"/>
                </a:solidFill>
              </a:rPr>
              <a:t>Arvioitavat työt (Mirva): lukupiiri, lukutaidon koe ja kirjoitustaidon koe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Valitkaa kirja Jukolan kirjalistasta, jonka luette kurssin aikana.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Kirja pitää olla luettuna VK11 mennessä!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8" name="Google Shape;78;p17"/>
          <p:cNvGraphicFramePr/>
          <p:nvPr/>
        </p:nvGraphicFramePr>
        <p:xfrm>
          <a:off x="1078750" y="198100"/>
          <a:ext cx="3000000" cy="3000000"/>
        </p:xfrm>
        <a:graphic>
          <a:graphicData uri="http://schemas.openxmlformats.org/drawingml/2006/table">
            <a:tbl>
              <a:tblPr>
                <a:solidFill>
                  <a:srgbClr val="FFFFFF"/>
                </a:solidFill>
                <a:tableStyleId>{0D50C3A4-98A3-4AF8-9E41-2560091F7FFC}</a:tableStyleId>
              </a:tblPr>
              <a:tblGrid>
                <a:gridCol w="1170500"/>
                <a:gridCol w="6246625"/>
              </a:tblGrid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Päivämäärä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Tunnin aihe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 10.2.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Aloitus + Tekstit elävät kontekstissa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 12.2.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Tyylin erittely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 16.2.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Myytit kulttuurin perustaja (Antiikki)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 17.2.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Kirjallisuus puhuu yhteisöstä (Keskiaika)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 19.2.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Karnevaali vapauttaa valtasuhteista (renessanssi)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 23.2.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Ajatteleva ja oppiva ihminen (valistus)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 24.2.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Ainutlaatuinen ja tunteva minä (romantiikka)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504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 26.2.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Kansallistunne ja kansalliset kertomukset (kansallisromantiikka) + heipat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Tekstit elävät kontekstissa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Konteksti</a:t>
            </a:r>
            <a:endParaRPr/>
          </a:p>
        </p:txBody>
      </p:sp>
      <p:sp>
        <p:nvSpPr>
          <p:cNvPr id="89" name="Google Shape;89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Tekstilaji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fi">
                <a:solidFill>
                  <a:srgbClr val="FFFFFF"/>
                </a:solidFill>
              </a:rPr>
              <a:t>Mitkä ovat kyseisen tekstilajin ominaispiirteet?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Julkaisuajankohta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fi">
                <a:solidFill>
                  <a:srgbClr val="FFFFFF"/>
                </a:solidFill>
              </a:rPr>
              <a:t>Milloin on julkaistu, mikä on olennaista kyseisessa ajankohdassa? Aiheet, tyyli ym.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Tekstin suhde muihin teksteihin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fi">
                <a:solidFill>
                  <a:srgbClr val="FFFFFF"/>
                </a:solidFill>
              </a:rPr>
              <a:t>Intertekstuaalisuus, alluusiot, saman tekstilajin muut tekstit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Julkaisupaikka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fi">
                <a:solidFill>
                  <a:srgbClr val="FFFFFF"/>
                </a:solidFill>
              </a:rPr>
              <a:t>Sisältö, rakenne, tyyli → ilmaisutapa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Lukijakunta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Tekstin kirjoittajan tausta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Maantieteellinen konteksti, kulttuurinen konteksti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Mitä kirjallisuuden klassikoita tiedät?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fi" sz="2044"/>
              <a:t>Klassikko = aikansa puhutteleva teos, joka puhuttelee myös nykypäivänä.</a:t>
            </a:r>
            <a:endParaRPr i="1" sz="2044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Klassikot ja kaanon</a:t>
            </a:r>
            <a:endParaRPr/>
          </a:p>
        </p:txBody>
      </p:sp>
      <p:sp>
        <p:nvSpPr>
          <p:cNvPr id="100" name="Google Shape;10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Klassikoiden kääntöpuoli: aikansa klassikot jättävät helposti varjoonsa monia hyviä teoksia.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Poikkeuksellisen hyvien kirjailijoiden ja teoksien kokonaisuutta kutsutaan kaanoniksi. Nämä teokset ovat kanonisoitu.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Suomen kielen ja kirjallisuuden koulukirjoissa yleensä toistetaan kaanonia.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i">
                <a:solidFill>
                  <a:srgbClr val="FFFFFF"/>
                </a:solidFill>
              </a:rPr>
              <a:t>Mitä teoksia te olette lukeneet koulussa?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