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e0788968e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e0788968e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e0788968e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be0788968e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bd501e6de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bd501e6d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bd501e6de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bd501e6de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bd501e6de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bd501e6de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d501e6de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d501e6de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23.2. Runon puhuja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Emilian puhe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Tarkastetaan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t. 1ab (s. 52)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t. 2 (s. 52)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t.1 (s. 57)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t. 2 (s. 57)</a:t>
            </a:r>
            <a:endParaRPr/>
          </a:p>
        </p:txBody>
      </p:sp>
      <p:sp>
        <p:nvSpPr>
          <p:cNvPr id="146" name="Google Shape;146;p15"/>
          <p:cNvSpPr txBox="1"/>
          <p:nvPr/>
        </p:nvSpPr>
        <p:spPr>
          <a:xfrm>
            <a:off x="4082675" y="2828925"/>
            <a:ext cx="4704000" cy="12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Muistellaan, mitä tarkoittavat säe, säkeistö, säkeenylitys, moderni runo ja perinteinen runo.</a:t>
            </a:r>
            <a:endParaRPr sz="2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Runon puhuja</a:t>
            </a:r>
            <a:endParaRPr/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543950" y="1177925"/>
            <a:ext cx="4597200" cy="404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Runon “kertoja”, eli äänessä oleva “jokin” runossa.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Runon sisällöstä on mahdollista saada kuva runon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puhujasta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puhetilanteesta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puheen sävystä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puhuteltavasta (?)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/>
              <a:t>puhekumppanista.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Puhuja voi olla myös persoonaton, jäädä epäselväksi, aineettomaksi.</a:t>
            </a:r>
            <a:endParaRPr sz="18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000"/>
              <a:t>Kari Hotakainen 1987: Häväistyskirjoitus--------------------------</a:t>
            </a:r>
            <a:r>
              <a:rPr lang="fi" sz="100"/>
              <a:t>-</a:t>
            </a:r>
            <a:r>
              <a:rPr lang="fi" sz="1100"/>
              <a:t>&gt;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 sz="1800"/>
              <a:t> </a:t>
            </a:r>
            <a:endParaRPr sz="1800"/>
          </a:p>
        </p:txBody>
      </p:sp>
      <p:sp>
        <p:nvSpPr>
          <p:cNvPr id="153" name="Google Shape;153;p16"/>
          <p:cNvSpPr txBox="1"/>
          <p:nvPr/>
        </p:nvSpPr>
        <p:spPr>
          <a:xfrm>
            <a:off x="5368750" y="92875"/>
            <a:ext cx="3493500" cy="49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Häväistyskirjoitus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Olet hiiri leijonan korvassa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Olet keskellä tietä betoniporsas.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Sanansyöjä: mölymaha!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Asiallinen sivustakatsoja: yhdestä puusta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veistetty muovikoivu!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Olet jäniksenkäpälä lottopallossa.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Olet hyttysen paska Mikkelin Minimaassa.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Kohtelias kakkosnelonen!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Sisäsiisti seiväs!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Vätys: ketjulapio!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Tönkkötikku: rautalangasta väännetty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rautalanka!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Mikset elä jo!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Oi!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Mikset elä jo!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Runon puhuja</a:t>
            </a:r>
            <a:endParaRPr/>
          </a:p>
        </p:txBody>
      </p:sp>
      <p:sp>
        <p:nvSpPr>
          <p:cNvPr id="159" name="Google Shape;159;p17"/>
          <p:cNvSpPr txBox="1"/>
          <p:nvPr>
            <p:ph idx="1" type="body"/>
          </p:nvPr>
        </p:nvSpPr>
        <p:spPr>
          <a:xfrm>
            <a:off x="683025" y="973100"/>
            <a:ext cx="3593400" cy="36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Jos runossa käytetään minä-muotoa, eli yksikön ensimmäisen persoonan pronominia, omistusliitettä tai verbimuotoa, puhutaan </a:t>
            </a:r>
            <a:r>
              <a:rPr b="1" lang="fi" sz="1800"/>
              <a:t>lyyrisestä minästä</a:t>
            </a:r>
            <a:r>
              <a:rPr lang="fi" sz="1800"/>
              <a:t> tai </a:t>
            </a:r>
            <a:r>
              <a:rPr b="1" lang="fi" sz="1800"/>
              <a:t>runon minästä</a:t>
            </a:r>
            <a:r>
              <a:rPr lang="fi" sz="1800"/>
              <a:t>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Moniäänisessä runossa tuodaan esille monen eri puhujan näkökulmat. Näkökulman muutos = asennonvaihto.</a:t>
            </a:r>
            <a:endParaRPr sz="1800"/>
          </a:p>
        </p:txBody>
      </p:sp>
      <p:sp>
        <p:nvSpPr>
          <p:cNvPr id="160" name="Google Shape;160;p17"/>
          <p:cNvSpPr txBox="1"/>
          <p:nvPr/>
        </p:nvSpPr>
        <p:spPr>
          <a:xfrm>
            <a:off x="5027450" y="393750"/>
            <a:ext cx="3664200" cy="49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V.A. Koskenniemi: Iltalaulu merellä (1. säkeistö)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seurannut tähteä monta, monta,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pyrkinyt moneen satamaan,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kokenut kaipuuta pohjatonta,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kokenut onnen – unessa vaan,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kyntänyt kuohuista, kylmää merta,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olen harhannut usvaista ulappaa -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ah, kaikki tähdet pettävät kerta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ja kaikki ulapat upottaa!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Sanna Karlström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Poika vihelsi parvekkeelta kuin lintu,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ja pudotti tytölle avaimen,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kuin lintu kun seisoin mykän pensasaidan vieressä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ja toivoin että varjeltuisin rakkaudelta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Metalyyrinen runous</a:t>
            </a:r>
            <a:endParaRPr/>
          </a:p>
        </p:txBody>
      </p:sp>
      <p:sp>
        <p:nvSpPr>
          <p:cNvPr id="166" name="Google Shape;166;p18"/>
          <p:cNvSpPr txBox="1"/>
          <p:nvPr>
            <p:ph idx="1" type="body"/>
          </p:nvPr>
        </p:nvSpPr>
        <p:spPr>
          <a:xfrm>
            <a:off x="396025" y="1307850"/>
            <a:ext cx="3368400" cy="36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Runo, jossa viitataan runon kirjoittamiseen, rakentumiseen, lukijaan tai lukemistapahtumaan, tai jossa ohjataan lukijaa tiettyyn suuntaan. </a:t>
            </a:r>
            <a:endParaRPr sz="1700"/>
          </a:p>
        </p:txBody>
      </p:sp>
      <p:pic>
        <p:nvPicPr>
          <p:cNvPr id="167" name="Google Shape;16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2200" y="1107475"/>
            <a:ext cx="5266999" cy="292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8"/>
          <p:cNvSpPr txBox="1"/>
          <p:nvPr/>
        </p:nvSpPr>
        <p:spPr>
          <a:xfrm>
            <a:off x="5630575" y="2065525"/>
            <a:ext cx="570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Tehtävät 1 ja 2 s. 60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