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Montserrat"/>
      <p:regular r:id="rId15"/>
      <p:bold r:id="rId16"/>
      <p:italic r:id="rId17"/>
      <p:boldItalic r:id="rId18"/>
    </p:embeddedFont>
    <p:embeddedFont>
      <p:font typeface="Lat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.fntdata"/><Relationship Id="rId11" Type="http://schemas.openxmlformats.org/officeDocument/2006/relationships/slide" Target="slides/slide6.xml"/><Relationship Id="rId22" Type="http://schemas.openxmlformats.org/officeDocument/2006/relationships/font" Target="fonts/Lato-boldItalic.fntdata"/><Relationship Id="rId10" Type="http://schemas.openxmlformats.org/officeDocument/2006/relationships/slide" Target="slides/slide5.xml"/><Relationship Id="rId21" Type="http://schemas.openxmlformats.org/officeDocument/2006/relationships/font" Target="fonts/Lat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regular.fntdata"/><Relationship Id="rId14" Type="http://schemas.openxmlformats.org/officeDocument/2006/relationships/slide" Target="slides/slide9.xml"/><Relationship Id="rId17" Type="http://schemas.openxmlformats.org/officeDocument/2006/relationships/font" Target="fonts/Montserrat-italic.fntdata"/><Relationship Id="rId16" Type="http://schemas.openxmlformats.org/officeDocument/2006/relationships/font" Target="fonts/Montserrat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d17125419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d17125419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bd17125419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bd17125419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bd17125419_0_1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bd17125419_0_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bd17125419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bd17125419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bd17125419_0_1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bd17125419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bd17125419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bd17125419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bd17125419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bd17125419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bd17125419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bd17125419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24.2. Runon kieli</a:t>
            </a:r>
            <a:endParaRPr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102650" y="1736525"/>
            <a:ext cx="34683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Minkä metaforaksi voidaan meri ja pursi tulkita?</a:t>
            </a:r>
            <a:endParaRPr/>
          </a:p>
        </p:txBody>
      </p:sp>
      <p:sp>
        <p:nvSpPr>
          <p:cNvPr id="141" name="Google Shape;141;p14"/>
          <p:cNvSpPr txBox="1"/>
          <p:nvPr>
            <p:ph idx="1" type="body"/>
          </p:nvPr>
        </p:nvSpPr>
        <p:spPr>
          <a:xfrm>
            <a:off x="3798475" y="244825"/>
            <a:ext cx="5086500" cy="423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Iltalaulu merellä (Finnish)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Olen seurannut tähteä monta, monta,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olen pyrkinyt moneen satamaan,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olen kokenut kaipuuta pohjatonta,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olen kokenut onnen – unessa vaan,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olen kyntänyt kuohuista, kylmää merta,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olen harhannut usvaista ulappaa -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ah, kaikki tähdet pettävät kerta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ja kaikki ulapat upottaa!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Minä katselen aallon tummaa phjaa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ja hyrskyä harjalla aallokon -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vain meri ja myrsky mun purttani ohjaa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ja kaikki tähdet sokeat on.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Ylt' ympäri rauhaton ulappa pauhaa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ja lepoa vailla mun rintani lyö.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lang="fi" sz="1325"/>
              <a:t>Oi tähti, tähti, ken tiedät rauhaa,</a:t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sz="132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rPr lang="fi" sz="1325"/>
              <a:t>sua eikö jo ylleni sytytä yö?</a:t>
            </a:r>
            <a:endParaRPr sz="1325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4500" y="49975"/>
            <a:ext cx="7310965" cy="509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0" cy="4774991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16"/>
          <p:cNvSpPr txBox="1"/>
          <p:nvPr/>
        </p:nvSpPr>
        <p:spPr>
          <a:xfrm>
            <a:off x="6131250" y="574825"/>
            <a:ext cx="27537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">
                <a:latin typeface="Lato"/>
                <a:ea typeface="Lato"/>
                <a:cs typeface="Lato"/>
                <a:sym typeface="Lato"/>
              </a:rPr>
              <a:t>Rinnastus: välimatkan rinnastaminen henkiseen etäisyyteen.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Google Shape;15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873324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7"/>
          <p:cNvSpPr txBox="1"/>
          <p:nvPr/>
        </p:nvSpPr>
        <p:spPr>
          <a:xfrm>
            <a:off x="5255050" y="199300"/>
            <a:ext cx="3584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Motiivi= toistuva asia. 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Viereisessä Koskelaisen runossa yö. Yö tarkoittaa runossa ihmissuhteen vaiheita. Ihmissuhteeseen rinnastetaan sekä positiivisia että negatiivisia asioita.</a:t>
            </a:r>
            <a:endParaRPr sz="18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19000" y="152400"/>
            <a:ext cx="4563975" cy="483870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8"/>
          <p:cNvSpPr txBox="1"/>
          <p:nvPr/>
        </p:nvSpPr>
        <p:spPr>
          <a:xfrm>
            <a:off x="578100" y="370000"/>
            <a:ext cx="6554400" cy="76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65" name="Google Shape;165;p18"/>
          <p:cNvSpPr txBox="1"/>
          <p:nvPr/>
        </p:nvSpPr>
        <p:spPr>
          <a:xfrm>
            <a:off x="168450" y="210675"/>
            <a:ext cx="3209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Intertekstuaalisuus ja alluusiot. Esimerkiksi oheinen runo on alluusio tuttuun asiaan: Prinsessa Ruusunen -satuun.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Tehtävät 1 ja 2 s. 66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0"/>
          <p:cNvSpPr txBox="1"/>
          <p:nvPr>
            <p:ph type="title"/>
          </p:nvPr>
        </p:nvSpPr>
        <p:spPr>
          <a:xfrm>
            <a:off x="191200" y="802400"/>
            <a:ext cx="4301400" cy="3585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SYMBOLI: merkki, tuntomerkki, tunnus, vertauskuva.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Tavallisia symboleja ovat esimerkiksi sydän = rakkaus, musta = kuolema, syksy = kuolema, kevät = elämä. Talo voi olla symboli monelle asialle. Erilaiset värit ovat symboleja.</a:t>
            </a:r>
            <a:endParaRPr/>
          </a:p>
        </p:txBody>
      </p:sp>
      <p:sp>
        <p:nvSpPr>
          <p:cNvPr id="176" name="Google Shape;176;p20"/>
          <p:cNvSpPr txBox="1"/>
          <p:nvPr/>
        </p:nvSpPr>
        <p:spPr>
          <a:xfrm>
            <a:off x="4640625" y="290325"/>
            <a:ext cx="4301400" cy="19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23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ALLEGORIA: Vertauskuvallinen kokonaisuus, joka voidaan tulkita joko symbolisesti tai kirjaimellisesti. Allegoria ei avaudu ilman taustatietoa.</a:t>
            </a:r>
            <a:endParaRPr sz="2300"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Tehtävät 1 ja 2 s. 69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