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0" r:id="rId4"/>
    <p:sldMasterId id="2147483671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y="5143500" cx="9144000"/>
  <p:notesSz cx="6858000" cy="9144000"/>
  <p:embeddedFontLst>
    <p:embeddedFont>
      <p:font typeface="Source Code Pro"/>
      <p:regular r:id="rId16"/>
      <p:bold r:id="rId17"/>
      <p:italic r:id="rId18"/>
      <p:boldItalic r:id="rId19"/>
    </p:embeddedFont>
    <p:embeddedFont>
      <p:font typeface="Oswald"/>
      <p:regular r:id="rId20"/>
      <p:bold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Oswald-regular.fntdata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21" Type="http://schemas.openxmlformats.org/officeDocument/2006/relationships/font" Target="fonts/Oswald-bold.fntdata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3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font" Target="fonts/SourceCodePro-bold.fntdata"/><Relationship Id="rId16" Type="http://schemas.openxmlformats.org/officeDocument/2006/relationships/font" Target="fonts/SourceCodePro-regular.fntdata"/><Relationship Id="rId5" Type="http://schemas.openxmlformats.org/officeDocument/2006/relationships/slideMaster" Target="slideMasters/slideMaster2.xml"/><Relationship Id="rId19" Type="http://schemas.openxmlformats.org/officeDocument/2006/relationships/font" Target="fonts/SourceCodePro-boldItalic.fntdata"/><Relationship Id="rId6" Type="http://schemas.openxmlformats.org/officeDocument/2006/relationships/notesMaster" Target="notesMasters/notesMaster1.xml"/><Relationship Id="rId18" Type="http://schemas.openxmlformats.org/officeDocument/2006/relationships/font" Target="fonts/SourceCodePro-italic.fntdata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bbdc35bb5b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bbdc35bb5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b979a02a6a_0_28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b979a02a6a_0_28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b979a02a6a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b979a02a6a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b979a02a6a_0_10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b979a02a6a_0_10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b979a02a6a_0_2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b979a02a6a_0_2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b979a02a6a_0_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gb979a02a6a_0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ba56a7f911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Google Shape;146;gba56a7f91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be0a810b06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" name="Google Shape;151;gbe0a810b0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/>
          <p:nvPr/>
        </p:nvSpPr>
        <p:spPr>
          <a:xfrm rot="10800000">
            <a:off x="4226100" y="2933550"/>
            <a:ext cx="691800" cy="388500"/>
          </a:xfrm>
          <a:prstGeom prst="triangle">
            <a:avLst>
              <a:gd fmla="val 50000" name="adj"/>
            </a:avLst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14"/>
          <p:cNvSpPr/>
          <p:nvPr/>
        </p:nvSpPr>
        <p:spPr>
          <a:xfrm>
            <a:off x="-25" y="0"/>
            <a:ext cx="9144000" cy="31242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14"/>
          <p:cNvSpPr txBox="1"/>
          <p:nvPr>
            <p:ph type="ctrTitle"/>
          </p:nvPr>
        </p:nvSpPr>
        <p:spPr>
          <a:xfrm>
            <a:off x="411175" y="644300"/>
            <a:ext cx="8282400" cy="2109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8" name="Google Shape;58;p14"/>
          <p:cNvSpPr txBox="1"/>
          <p:nvPr>
            <p:ph idx="1" type="subTitle"/>
          </p:nvPr>
        </p:nvSpPr>
        <p:spPr>
          <a:xfrm>
            <a:off x="411175" y="3398250"/>
            <a:ext cx="8282400" cy="1260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Oswald"/>
              <a:buNone/>
              <a:defRPr sz="3600">
                <a:latin typeface="Oswald"/>
                <a:ea typeface="Oswald"/>
                <a:cs typeface="Oswald"/>
                <a:sym typeface="Oswald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Oswald"/>
              <a:buNone/>
              <a:defRPr sz="3600">
                <a:latin typeface="Oswald"/>
                <a:ea typeface="Oswald"/>
                <a:cs typeface="Oswald"/>
                <a:sym typeface="Oswald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Oswald"/>
              <a:buNone/>
              <a:defRPr sz="3600">
                <a:latin typeface="Oswald"/>
                <a:ea typeface="Oswald"/>
                <a:cs typeface="Oswald"/>
                <a:sym typeface="Oswald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Oswald"/>
              <a:buNone/>
              <a:defRPr sz="3600">
                <a:latin typeface="Oswald"/>
                <a:ea typeface="Oswald"/>
                <a:cs typeface="Oswald"/>
                <a:sym typeface="Oswald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Oswald"/>
              <a:buNone/>
              <a:defRPr sz="3600">
                <a:latin typeface="Oswald"/>
                <a:ea typeface="Oswald"/>
                <a:cs typeface="Oswald"/>
                <a:sym typeface="Oswald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Oswald"/>
              <a:buNone/>
              <a:defRPr sz="3600">
                <a:latin typeface="Oswald"/>
                <a:ea typeface="Oswald"/>
                <a:cs typeface="Oswald"/>
                <a:sym typeface="Oswald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Oswald"/>
              <a:buNone/>
              <a:defRPr sz="3600">
                <a:latin typeface="Oswald"/>
                <a:ea typeface="Oswald"/>
                <a:cs typeface="Oswald"/>
                <a:sym typeface="Oswald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Oswald"/>
              <a:buNone/>
              <a:defRPr sz="3600">
                <a:latin typeface="Oswald"/>
                <a:ea typeface="Oswald"/>
                <a:cs typeface="Oswald"/>
                <a:sym typeface="Oswald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Oswald"/>
              <a:buNone/>
              <a:defRPr sz="3600"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59" name="Google Shape;59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/>
          <p:nvPr/>
        </p:nvSpPr>
        <p:spPr>
          <a:xfrm>
            <a:off x="0" y="1567350"/>
            <a:ext cx="9144000" cy="20088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p15"/>
          <p:cNvSpPr txBox="1"/>
          <p:nvPr>
            <p:ph type="title"/>
          </p:nvPr>
        </p:nvSpPr>
        <p:spPr>
          <a:xfrm>
            <a:off x="430800" y="1889700"/>
            <a:ext cx="8282400" cy="15165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3" name="Google Shape;63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5" name="Google Shape;65;p16"/>
          <p:cNvCxnSpPr/>
          <p:nvPr/>
        </p:nvCxnSpPr>
        <p:spPr>
          <a:xfrm>
            <a:off x="429200" y="1275577"/>
            <a:ext cx="6141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lgDash"/>
            <a:round/>
            <a:headEnd len="sm" w="sm" type="none"/>
            <a:tailEnd len="sm" w="sm" type="none"/>
          </a:ln>
        </p:spPr>
      </p:cxnSp>
      <p:sp>
        <p:nvSpPr>
          <p:cNvPr id="66" name="Google Shape;66;p16"/>
          <p:cNvSpPr txBox="1"/>
          <p:nvPr>
            <p:ph type="title"/>
          </p:nvPr>
        </p:nvSpPr>
        <p:spPr>
          <a:xfrm>
            <a:off x="311700" y="372500"/>
            <a:ext cx="8520600" cy="73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67" name="Google Shape;67;p16"/>
          <p:cNvSpPr txBox="1"/>
          <p:nvPr>
            <p:ph idx="1" type="body"/>
          </p:nvPr>
        </p:nvSpPr>
        <p:spPr>
          <a:xfrm>
            <a:off x="311700" y="1468825"/>
            <a:ext cx="8520600" cy="309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68" name="Google Shape;68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0" name="Google Shape;70;p17"/>
          <p:cNvCxnSpPr/>
          <p:nvPr/>
        </p:nvCxnSpPr>
        <p:spPr>
          <a:xfrm>
            <a:off x="429200" y="1275577"/>
            <a:ext cx="6141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lgDash"/>
            <a:round/>
            <a:headEnd len="sm" w="sm" type="none"/>
            <a:tailEnd len="sm" w="sm" type="none"/>
          </a:ln>
        </p:spPr>
      </p:cxnSp>
      <p:sp>
        <p:nvSpPr>
          <p:cNvPr id="71" name="Google Shape;71;p17"/>
          <p:cNvSpPr txBox="1"/>
          <p:nvPr>
            <p:ph type="title"/>
          </p:nvPr>
        </p:nvSpPr>
        <p:spPr>
          <a:xfrm>
            <a:off x="311700" y="372500"/>
            <a:ext cx="8520600" cy="73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72" name="Google Shape;72;p17"/>
          <p:cNvSpPr txBox="1"/>
          <p:nvPr>
            <p:ph idx="1" type="body"/>
          </p:nvPr>
        </p:nvSpPr>
        <p:spPr>
          <a:xfrm>
            <a:off x="311700" y="1468825"/>
            <a:ext cx="3999900" cy="309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73" name="Google Shape;73;p17"/>
          <p:cNvSpPr txBox="1"/>
          <p:nvPr>
            <p:ph idx="2" type="body"/>
          </p:nvPr>
        </p:nvSpPr>
        <p:spPr>
          <a:xfrm>
            <a:off x="4832400" y="1468825"/>
            <a:ext cx="3999900" cy="309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74" name="Google Shape;74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8"/>
          <p:cNvSpPr txBox="1"/>
          <p:nvPr>
            <p:ph type="title"/>
          </p:nvPr>
        </p:nvSpPr>
        <p:spPr>
          <a:xfrm>
            <a:off x="311700" y="372500"/>
            <a:ext cx="8520600" cy="73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77" name="Google Shape;77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9" name="Google Shape;79;p19"/>
          <p:cNvCxnSpPr/>
          <p:nvPr/>
        </p:nvCxnSpPr>
        <p:spPr>
          <a:xfrm>
            <a:off x="418675" y="1457787"/>
            <a:ext cx="6141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lgDash"/>
            <a:round/>
            <a:headEnd len="sm" w="sm" type="none"/>
            <a:tailEnd len="sm" w="sm" type="none"/>
          </a:ln>
        </p:spPr>
      </p:cxnSp>
      <p:sp>
        <p:nvSpPr>
          <p:cNvPr id="80" name="Google Shape;80;p19"/>
          <p:cNvSpPr txBox="1"/>
          <p:nvPr>
            <p:ph type="title"/>
          </p:nvPr>
        </p:nvSpPr>
        <p:spPr>
          <a:xfrm>
            <a:off x="311700" y="6318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81" name="Google Shape;81;p19"/>
          <p:cNvSpPr txBox="1"/>
          <p:nvPr>
            <p:ph idx="1" type="body"/>
          </p:nvPr>
        </p:nvSpPr>
        <p:spPr>
          <a:xfrm>
            <a:off x="311700" y="1618204"/>
            <a:ext cx="2808000" cy="295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82" name="Google Shape;82;p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lt2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20"/>
          <p:cNvSpPr txBox="1"/>
          <p:nvPr>
            <p:ph type="title"/>
          </p:nvPr>
        </p:nvSpPr>
        <p:spPr>
          <a:xfrm>
            <a:off x="490250" y="528900"/>
            <a:ext cx="5678100" cy="4085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  <a:defRPr sz="54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85" name="Google Shape;85;p2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bg>
      <p:bgPr>
        <a:solidFill>
          <a:schemeClr val="dk1"/>
        </a:solidFill>
      </p:bgPr>
    </p:bg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1"/>
          <p:cNvSpPr/>
          <p:nvPr/>
        </p:nvSpPr>
        <p:spPr>
          <a:xfrm>
            <a:off x="4572000" y="175"/>
            <a:ext cx="4572000" cy="5143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88" name="Google Shape;88;p21"/>
          <p:cNvCxnSpPr/>
          <p:nvPr/>
        </p:nvCxnSpPr>
        <p:spPr>
          <a:xfrm>
            <a:off x="5029675" y="4495500"/>
            <a:ext cx="5772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lgDash"/>
            <a:round/>
            <a:headEnd len="sm" w="sm" type="none"/>
            <a:tailEnd len="sm" w="sm" type="none"/>
          </a:ln>
        </p:spPr>
      </p:cxnSp>
      <p:sp>
        <p:nvSpPr>
          <p:cNvPr id="89" name="Google Shape;89;p21"/>
          <p:cNvSpPr txBox="1"/>
          <p:nvPr>
            <p:ph type="title"/>
          </p:nvPr>
        </p:nvSpPr>
        <p:spPr>
          <a:xfrm>
            <a:off x="265500" y="1078750"/>
            <a:ext cx="4045200" cy="1789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600"/>
              <a:buNone/>
              <a:defRPr sz="4600">
                <a:solidFill>
                  <a:schemeClr val="lt1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600"/>
              <a:buNone/>
              <a:defRPr sz="4600">
                <a:solidFill>
                  <a:schemeClr val="lt1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600"/>
              <a:buNone/>
              <a:defRPr sz="4600">
                <a:solidFill>
                  <a:schemeClr val="lt1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600"/>
              <a:buNone/>
              <a:defRPr sz="4600">
                <a:solidFill>
                  <a:schemeClr val="lt1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600"/>
              <a:buNone/>
              <a:defRPr sz="4600">
                <a:solidFill>
                  <a:schemeClr val="lt1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600"/>
              <a:buNone/>
              <a:defRPr sz="4600">
                <a:solidFill>
                  <a:schemeClr val="lt1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600"/>
              <a:buNone/>
              <a:defRPr sz="4600">
                <a:solidFill>
                  <a:schemeClr val="lt1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600"/>
              <a:buNone/>
              <a:defRPr sz="4600">
                <a:solidFill>
                  <a:schemeClr val="lt1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600"/>
              <a:buNone/>
              <a:defRPr sz="4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90" name="Google Shape;90;p21"/>
          <p:cNvSpPr txBox="1"/>
          <p:nvPr>
            <p:ph idx="1" type="subTitle"/>
          </p:nvPr>
        </p:nvSpPr>
        <p:spPr>
          <a:xfrm>
            <a:off x="265500" y="29214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>
                <a:solidFill>
                  <a:schemeClr val="lt1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>
                <a:solidFill>
                  <a:schemeClr val="lt1"/>
                </a:solidFill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>
                <a:solidFill>
                  <a:schemeClr val="lt1"/>
                </a:solidFill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>
                <a:solidFill>
                  <a:schemeClr val="lt1"/>
                </a:solidFill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>
                <a:solidFill>
                  <a:schemeClr val="lt1"/>
                </a:solidFill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>
                <a:solidFill>
                  <a:schemeClr val="lt1"/>
                </a:solidFill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>
                <a:solidFill>
                  <a:schemeClr val="lt1"/>
                </a:solidFill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>
                <a:solidFill>
                  <a:schemeClr val="lt1"/>
                </a:solidFill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None/>
              <a:defRPr sz="19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91" name="Google Shape;91;p21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92" name="Google Shape;92;p2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Oswald"/>
              <a:buNone/>
              <a:defRPr sz="2100">
                <a:latin typeface="Oswald"/>
                <a:ea typeface="Oswald"/>
                <a:cs typeface="Oswald"/>
                <a:sym typeface="Oswald"/>
              </a:defRPr>
            </a:lvl1pPr>
          </a:lstStyle>
          <a:p/>
        </p:txBody>
      </p:sp>
      <p:sp>
        <p:nvSpPr>
          <p:cNvPr id="95" name="Google Shape;95;p2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7" name="Google Shape;97;p23"/>
          <p:cNvCxnSpPr/>
          <p:nvPr/>
        </p:nvCxnSpPr>
        <p:spPr>
          <a:xfrm>
            <a:off x="413275" y="2988275"/>
            <a:ext cx="910500" cy="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lgDash"/>
            <a:round/>
            <a:headEnd len="sm" w="sm" type="none"/>
            <a:tailEnd len="sm" w="sm" type="none"/>
          </a:ln>
        </p:spPr>
      </p:cxnSp>
      <p:sp>
        <p:nvSpPr>
          <p:cNvPr id="98" name="Google Shape;98;p23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99" name="Google Shape;99;p23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00" name="Google Shape;100;p2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2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>
                <a:solidFill>
                  <a:schemeClr val="dk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dark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●"/>
              <a:defRPr sz="1800">
                <a:solidFill>
                  <a:schemeClr val="lt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2"/>
                </a:solidFill>
              </a:defRPr>
            </a:lvl1pPr>
            <a:lvl2pPr lvl="1" algn="r">
              <a:buNone/>
              <a:defRPr sz="1000">
                <a:solidFill>
                  <a:schemeClr val="lt2"/>
                </a:solidFill>
              </a:defRPr>
            </a:lvl2pPr>
            <a:lvl3pPr lvl="2" algn="r">
              <a:buNone/>
              <a:defRPr sz="1000">
                <a:solidFill>
                  <a:schemeClr val="lt2"/>
                </a:solidFill>
              </a:defRPr>
            </a:lvl3pPr>
            <a:lvl4pPr lvl="3" algn="r">
              <a:buNone/>
              <a:defRPr sz="1000">
                <a:solidFill>
                  <a:schemeClr val="lt2"/>
                </a:solidFill>
              </a:defRPr>
            </a:lvl4pPr>
            <a:lvl5pPr lvl="4" algn="r">
              <a:buNone/>
              <a:defRPr sz="1000">
                <a:solidFill>
                  <a:schemeClr val="lt2"/>
                </a:solidFill>
              </a:defRPr>
            </a:lvl5pPr>
            <a:lvl6pPr lvl="5" algn="r">
              <a:buNone/>
              <a:defRPr sz="1000">
                <a:solidFill>
                  <a:schemeClr val="lt2"/>
                </a:solidFill>
              </a:defRPr>
            </a:lvl6pPr>
            <a:lvl7pPr lvl="6" algn="r">
              <a:buNone/>
              <a:defRPr sz="1000">
                <a:solidFill>
                  <a:schemeClr val="lt2"/>
                </a:solidFill>
              </a:defRPr>
            </a:lvl7pPr>
            <a:lvl8pPr lvl="7" algn="r">
              <a:buNone/>
              <a:defRPr sz="1000">
                <a:solidFill>
                  <a:schemeClr val="lt2"/>
                </a:solidFill>
              </a:defRPr>
            </a:lvl8pPr>
            <a:lvl9pPr lvl="8" algn="r">
              <a:buNone/>
              <a:defRPr sz="1000">
                <a:solidFill>
                  <a:schemeClr val="lt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modern-writer"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311700" y="372500"/>
            <a:ext cx="8520600" cy="73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311700" y="1468825"/>
            <a:ext cx="8520600" cy="309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Char char="●"/>
              <a:defRPr sz="18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indent="-317500" lvl="1" marL="914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indent="-317500" lvl="2" marL="1371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indent="-317500" lvl="3" marL="1828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indent="-317500" lvl="4" marL="22860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indent="-317500" lvl="5" marL="27432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indent="-317500" lvl="6" marL="3200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indent="-317500" lvl="7" marL="3657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indent="-317500" lvl="8" marL="41148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buNone/>
              <a:defRPr sz="10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lvl="1" rtl="0" algn="r">
              <a:buNone/>
              <a:defRPr sz="10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lvl="2" rtl="0" algn="r">
              <a:buNone/>
              <a:defRPr sz="10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lvl="3" rtl="0" algn="r">
              <a:buNone/>
              <a:defRPr sz="10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lvl="4" rtl="0" algn="r">
              <a:buNone/>
              <a:defRPr sz="10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lvl="5" rtl="0" algn="r">
              <a:buNone/>
              <a:defRPr sz="10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lvl="6" rtl="0" algn="r">
              <a:buNone/>
              <a:defRPr sz="10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lvl="7" rtl="0" algn="r">
              <a:buNone/>
              <a:defRPr sz="10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lvl="8" rtl="0" algn="r">
              <a:buNone/>
              <a:defRPr sz="10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5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12.2. Proosan analyysistä</a:t>
            </a:r>
            <a:endParaRPr/>
          </a:p>
        </p:txBody>
      </p:sp>
      <p:sp>
        <p:nvSpPr>
          <p:cNvPr id="108" name="Google Shape;108;p25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6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Aapelin puhe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7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Mitä tarkoittavat takauma ja ennakointi?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Onko Salla Simukan novellissa takaumia tai ennakointeja?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Juonikaavio Salla Simukan novellista </a:t>
            </a:r>
            <a:endParaRPr/>
          </a:p>
        </p:txBody>
      </p:sp>
      <p:sp>
        <p:nvSpPr>
          <p:cNvPr id="124" name="Google Shape;124;p28"/>
          <p:cNvSpPr txBox="1"/>
          <p:nvPr>
            <p:ph idx="1" type="body"/>
          </p:nvPr>
        </p:nvSpPr>
        <p:spPr>
          <a:xfrm>
            <a:off x="311700" y="1128050"/>
            <a:ext cx="4156800" cy="3688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75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/>
          </a:p>
          <a:p>
            <a:pPr indent="-327025" lvl="0" marL="457200" rtl="0" algn="l">
              <a:spcBef>
                <a:spcPts val="1200"/>
              </a:spcBef>
              <a:spcAft>
                <a:spcPts val="0"/>
              </a:spcAft>
              <a:buClr>
                <a:srgbClr val="FFFFFF"/>
              </a:buClr>
              <a:buSzPct val="100000"/>
              <a:buChar char="●"/>
            </a:pPr>
            <a:r>
              <a:rPr lang="fi" sz="2000">
                <a:solidFill>
                  <a:srgbClr val="FFFFFF"/>
                </a:solidFill>
              </a:rPr>
              <a:t>Piirrä Salla Simukan novellin Maailman ihanin juonikaavio.</a:t>
            </a:r>
            <a:endParaRPr sz="2000">
              <a:solidFill>
                <a:srgbClr val="FFFFFF"/>
              </a:solidFill>
            </a:endParaRPr>
          </a:p>
          <a:p>
            <a:pPr indent="-317182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Char char="○"/>
            </a:pPr>
            <a:r>
              <a:rPr lang="fi" sz="1800">
                <a:solidFill>
                  <a:srgbClr val="FFFFFF"/>
                </a:solidFill>
              </a:rPr>
              <a:t>Piirrä kaavioon korkeuseroja tarinan mukaan. Kun jännitteet kasvavat, juoni kulkee ylöspäin, ja kun tapahtumat ovat rauhallisempia, juoni kulkee alaspäin.</a:t>
            </a:r>
            <a:endParaRPr sz="1800">
              <a:solidFill>
                <a:srgbClr val="FFFFFF"/>
              </a:solidFill>
            </a:endParaRPr>
          </a:p>
          <a:p>
            <a:pPr indent="-317182" lvl="1" marL="9144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00000"/>
              <a:buChar char="○"/>
            </a:pPr>
            <a:r>
              <a:rPr lang="fi" sz="1800">
                <a:solidFill>
                  <a:srgbClr val="FFFFFF"/>
                </a:solidFill>
              </a:rPr>
              <a:t>Kirjoita juonikaavion viereen selostukset, mitä tapahtuu alussa, juonenkäänteissä ja lopussa.</a:t>
            </a:r>
            <a:endParaRPr sz="1800">
              <a:solidFill>
                <a:srgbClr val="FFFFFF"/>
              </a:solidFill>
            </a:endParaRPr>
          </a:p>
        </p:txBody>
      </p:sp>
      <p:pic>
        <p:nvPicPr>
          <p:cNvPr id="125" name="Google Shape;125;p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68500" y="1353925"/>
            <a:ext cx="4574701" cy="19308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9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Tuokaa open eteen yksi esine. Jakaudutaan niiden avulla ryhmiin.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30"/>
          <p:cNvSpPr txBox="1"/>
          <p:nvPr>
            <p:ph type="title"/>
          </p:nvPr>
        </p:nvSpPr>
        <p:spPr>
          <a:xfrm>
            <a:off x="311700" y="372500"/>
            <a:ext cx="8520600" cy="73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Patsastyöskentely novellista</a:t>
            </a:r>
            <a:endParaRPr/>
          </a:p>
        </p:txBody>
      </p:sp>
      <p:sp>
        <p:nvSpPr>
          <p:cNvPr id="136" name="Google Shape;136;p30"/>
          <p:cNvSpPr txBox="1"/>
          <p:nvPr>
            <p:ph idx="1" type="body"/>
          </p:nvPr>
        </p:nvSpPr>
        <p:spPr>
          <a:xfrm>
            <a:off x="311700" y="1168000"/>
            <a:ext cx="5517600" cy="387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fi" sz="2000"/>
              <a:t>Menkää ryhmiin.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fi" sz="2000"/>
              <a:t>Tehkää ryhmissänne kolme ihmispatsasta (liikkumatonta kuvaa).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fi" sz="2000"/>
              <a:t>Ensimmäinen patsas novellin </a:t>
            </a:r>
            <a:r>
              <a:rPr b="1" lang="fi" sz="2000"/>
              <a:t>alun kehittelyvaiheesta</a:t>
            </a:r>
            <a:r>
              <a:rPr lang="fi" sz="2000"/>
              <a:t>.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fi" sz="2000"/>
              <a:t>Toinen patsas siitä, mikä on teidän mielestä novellin </a:t>
            </a:r>
            <a:r>
              <a:rPr b="1" lang="fi" sz="2000"/>
              <a:t>juonen huippukohta</a:t>
            </a:r>
            <a:r>
              <a:rPr lang="fi" sz="2000"/>
              <a:t>.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Char char="●"/>
            </a:pPr>
            <a:r>
              <a:rPr lang="fi" sz="2000"/>
              <a:t>Kolmas patsas novellin </a:t>
            </a:r>
            <a:r>
              <a:rPr b="1" lang="fi" sz="2000"/>
              <a:t>lopusta</a:t>
            </a:r>
            <a:r>
              <a:rPr lang="fi" sz="2000"/>
              <a:t>.</a:t>
            </a:r>
            <a:endParaRPr sz="2000"/>
          </a:p>
          <a:p>
            <a:pPr indent="0" lvl="0" marL="0" rtl="0" algn="ctr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b="1"/>
          </a:p>
        </p:txBody>
      </p:sp>
      <p:pic>
        <p:nvPicPr>
          <p:cNvPr id="137" name="Google Shape;137;p3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452850" y="0"/>
            <a:ext cx="2379449" cy="1786675"/>
          </a:xfrm>
          <a:prstGeom prst="rect">
            <a:avLst/>
          </a:prstGeom>
          <a:noFill/>
          <a:ln>
            <a:noFill/>
          </a:ln>
        </p:spPr>
      </p:pic>
      <p:sp>
        <p:nvSpPr>
          <p:cNvPr id="138" name="Google Shape;138;p30"/>
          <p:cNvSpPr txBox="1"/>
          <p:nvPr/>
        </p:nvSpPr>
        <p:spPr>
          <a:xfrm>
            <a:off x="6236500" y="1650200"/>
            <a:ext cx="2839500" cy="126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>
                <a:latin typeface="Source Code Pro"/>
                <a:ea typeface="Source Code Pro"/>
                <a:cs typeface="Source Code Pro"/>
                <a:sym typeface="Source Code Pro"/>
              </a:rPr>
              <a:t>KOTIRYHMÄ:</a:t>
            </a:r>
            <a:endParaRPr>
              <a:latin typeface="Source Code Pro"/>
              <a:ea typeface="Source Code Pro"/>
              <a:cs typeface="Source Code Pro"/>
              <a:sym typeface="Source Code Pr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Source Code Pro"/>
              <a:ea typeface="Source Code Pro"/>
              <a:cs typeface="Source Code Pro"/>
              <a:sym typeface="Source Code Pr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>
                <a:latin typeface="Source Code Pro"/>
                <a:ea typeface="Source Code Pro"/>
                <a:cs typeface="Source Code Pro"/>
                <a:sym typeface="Source Code Pro"/>
              </a:rPr>
              <a:t>Luokaa lyhyt runo novellista. Kirjoittakaa se chattiin.</a:t>
            </a:r>
            <a:endParaRPr>
              <a:latin typeface="Source Code Pro"/>
              <a:ea typeface="Source Code Pro"/>
              <a:cs typeface="Source Code Pro"/>
              <a:sym typeface="Source Code Pro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31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Mitä tarkoittaa miljöö?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Mikä on Salla Simukan novellin miljöö?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Etsi novellista kohtia, jotka kuvaavat miljöötä. Pohdi, millaisia sanoja miljööstä käytetään.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32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Jukola s. 83 t. 1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3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Tekstioppi mukaan ensi viikolla!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Modern Writer">
  <a:themeElements>
    <a:clrScheme name="Modern Writer">
      <a:dk1>
        <a:srgbClr val="E91D63"/>
      </a:dk1>
      <a:lt1>
        <a:srgbClr val="FFFFFF"/>
      </a:lt1>
      <a:dk2>
        <a:srgbClr val="424242"/>
      </a:dk2>
      <a:lt2>
        <a:srgbClr val="999999"/>
      </a:lt2>
      <a:accent1>
        <a:srgbClr val="607D8B"/>
      </a:accent1>
      <a:accent2>
        <a:srgbClr val="673AB7"/>
      </a:accent2>
      <a:accent3>
        <a:srgbClr val="9C26B0"/>
      </a:accent3>
      <a:accent4>
        <a:srgbClr val="0090AC"/>
      </a:accent4>
      <a:accent5>
        <a:srgbClr val="01AFD1"/>
      </a:accent5>
      <a:accent6>
        <a:srgbClr val="F8E71C"/>
      </a:accent6>
      <a:hlink>
        <a:srgbClr val="01AFD1"/>
      </a:hlink>
      <a:folHlink>
        <a:srgbClr val="01AFD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 Dark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