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rchitects Daughter"/>
      <p:regular r:id="rId17"/>
    </p:embeddedFont>
    <p:embeddedFont>
      <p:font typeface="Caveat"/>
      <p:regular r:id="rId18"/>
      <p:bold r:id="rId19"/>
    </p:embeddedFont>
    <p:embeddedFont>
      <p:font typeface="Sedgwick Av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edgwickAv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chitectsDaught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veat-bold.fntdata"/><Relationship Id="rId6" Type="http://schemas.openxmlformats.org/officeDocument/2006/relationships/slide" Target="slides/slide1.xml"/><Relationship Id="rId18" Type="http://schemas.openxmlformats.org/officeDocument/2006/relationships/font" Target="fonts/Cave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9NNPzk9L6AfIV8EXdkHrf3EHRJmxT_0T4OdBexa4F_c/edit" TargetMode="External"/><Relationship Id="rId3" Type="http://schemas.openxmlformats.org/officeDocument/2006/relationships/hyperlink" Target="https://docs.google.com/document/d/1HzVgi3b3RLhsSrGd6wSGnUSJMmRwnMPxl5zF7MwnNro/edit#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9NNPzk9L6AfIV8EXdkHrf3EHRJmxT_0T4OdBexa4F_c/edit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HzVgi3b3RLhsSrGd6wSGnUSJMmRwnMPxl5zF7MwnNro/edit#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HzVgi3b3RLhsSrGd6wSGnUSJMmRwnMPxl5zF7MwnNro/edit#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pohjamateriaalit: </a:t>
            </a:r>
            <a:r>
              <a:rPr lang="fi" u="sng">
                <a:solidFill>
                  <a:schemeClr val="hlink"/>
                </a:solidFill>
                <a:hlinkClick r:id="rId2"/>
              </a:rPr>
              <a:t>https://docs.google.com/document/d/19NNPzk9L6AfIV8EXdkHrf3EHRJmxT_0T4OdBexa4F_c/edit</a:t>
            </a:r>
            <a:r>
              <a:rPr lang="fi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viisaan viestinnän huoneentaulu kesken </a:t>
            </a:r>
            <a:r>
              <a:rPr lang="fi" u="sng">
                <a:solidFill>
                  <a:schemeClr val="hlink"/>
                </a:solidFill>
                <a:hlinkClick r:id="rId3"/>
              </a:rPr>
              <a:t>https://docs.google.com/document/d/1HzVgi3b3RLhsSrGd6wSGnUSJMmRwnMPxl5zF7MwnNro/edit#</a:t>
            </a:r>
            <a:r>
              <a:rPr lang="fi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7c196e13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7c196e1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sidotaan koulun toimintaan ja kehittämiseen? keitä otetaan mukaan toimintaan, miten viestintää tarkastellaan säännöllisesti ja kehitetään? kyselyt ja palautteet?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8e0ff41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8e0ff41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pohjamateriaalit: </a:t>
            </a:r>
            <a:r>
              <a:rPr lang="fi" u="sng">
                <a:solidFill>
                  <a:schemeClr val="hlink"/>
                </a:solidFill>
                <a:hlinkClick r:id="rId2"/>
              </a:rPr>
              <a:t>https://docs.google.com/document/d/19NNPzk9L6AfIV8EXdkHrf3EHRJmxT_0T4OdBexa4F_c/edit</a:t>
            </a:r>
            <a:r>
              <a:rPr lang="fi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992ea295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992ea295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Tunnelmia edellisen pajan jälkeen tehdyistä mahdollisista muutoksista: vastuut, säännöt..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72cb3bee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72cb3bee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1ccc27a2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1ccc27a2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f1996d27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f1996d27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Jamboard: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Vuosikello, toistuvat viestit drivessa pohjana, kalenterointi, viikkoviestit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992ea295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992ea295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esimerkkinä: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992ea295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992ea295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Sheetinä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1ccc27a2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1ccc27a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Viisaan viestinnän huoneentaulu KESKEN </a:t>
            </a:r>
            <a:r>
              <a:rPr lang="fi" u="sng">
                <a:solidFill>
                  <a:schemeClr val="hlink"/>
                </a:solidFill>
                <a:hlinkClick r:id="rId2"/>
              </a:rPr>
              <a:t>https://docs.google.com/document/d/1HzVgi3b3RLhsSrGd6wSGnUSJMmRwnMPxl5zF7MwnNro/edit#</a:t>
            </a:r>
            <a:r>
              <a:rPr lang="fi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91504fd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91504fd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Viisaan viestinnän huoneentaulu KESKEN </a:t>
            </a:r>
            <a:r>
              <a:rPr lang="fi" u="sng">
                <a:solidFill>
                  <a:schemeClr val="hlink"/>
                </a:solidFill>
                <a:hlinkClick r:id="rId2"/>
              </a:rPr>
              <a:t>https://docs.google.com/document/d/1HzVgi3b3RLhsSrGd6wSGnUSJMmRwnMPxl5zF7MwnNro/edit#</a:t>
            </a:r>
            <a:r>
              <a:rPr lang="fi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9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70750"/>
            <a:ext cx="8520600" cy="86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4980">
                <a:latin typeface="Sedgwick Ave"/>
                <a:ea typeface="Sedgwick Ave"/>
                <a:cs typeface="Sedgwick Ave"/>
                <a:sym typeface="Sedgwick Ave"/>
              </a:rPr>
              <a:t>Viestintäpaja II esimiehille</a:t>
            </a:r>
            <a:endParaRPr sz="498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808000" y="4090825"/>
            <a:ext cx="3336000" cy="10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i" sz="1970"/>
              <a:t>PVM </a:t>
            </a:r>
            <a:endParaRPr sz="197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i" sz="1970"/>
              <a:t>Paikka</a:t>
            </a:r>
            <a:endParaRPr sz="197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fi" sz="1970"/>
              <a:t>Kouluttaja: Reetta Juden</a:t>
            </a:r>
            <a:endParaRPr sz="197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4525" y="886100"/>
            <a:ext cx="1448600" cy="13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2075" y="1873350"/>
            <a:ext cx="698401" cy="69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25" y="2419551"/>
            <a:ext cx="2416500" cy="24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224825" y="220050"/>
            <a:ext cx="8463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4000">
                <a:latin typeface="Sedgwick Ave"/>
                <a:ea typeface="Sedgwick Ave"/>
                <a:cs typeface="Sedgwick Ave"/>
                <a:sym typeface="Sedgwick Ave"/>
              </a:rPr>
              <a:t>Jatkoon: </a:t>
            </a:r>
            <a:endParaRPr sz="4000">
              <a:latin typeface="Sedgwick Ave"/>
              <a:ea typeface="Sedgwick Ave"/>
              <a:cs typeface="Sedgwick Ave"/>
              <a:sym typeface="Sedgwick A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4000">
                <a:latin typeface="Sedgwick Ave"/>
                <a:ea typeface="Sedgwick Ave"/>
                <a:cs typeface="Sedgwick Ave"/>
                <a:sym typeface="Sedgwick Ave"/>
              </a:rPr>
              <a:t>Esimiehen muistitaulu viestinnän johtamisessa:</a:t>
            </a:r>
            <a:endParaRPr sz="40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2939450" y="2251950"/>
            <a:ext cx="54915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fi" sz="2900"/>
              <a:t>Osoita, että viestintä on teidän koulussanne tärkeää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fi" sz="2900"/>
              <a:t>Ota vastuu siitä että viestintää kehitetään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fi" sz="2900"/>
              <a:t>Luo rakenteet suunnittelulle</a:t>
            </a:r>
            <a:endParaRPr sz="2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ctrTitle"/>
          </p:nvPr>
        </p:nvSpPr>
        <p:spPr>
          <a:xfrm>
            <a:off x="311700" y="370750"/>
            <a:ext cx="8520600" cy="86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KIITOS</a:t>
            </a:r>
            <a:endParaRPr/>
          </a:p>
        </p:txBody>
      </p:sp>
      <p:sp>
        <p:nvSpPr>
          <p:cNvPr id="141" name="Google Shape;141;p23"/>
          <p:cNvSpPr txBox="1"/>
          <p:nvPr>
            <p:ph idx="1" type="subTitle"/>
          </p:nvPr>
        </p:nvSpPr>
        <p:spPr>
          <a:xfrm>
            <a:off x="5902075" y="3735000"/>
            <a:ext cx="3172800" cy="14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Palautetta: bit.ly/reetankoulutus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075" y="1873350"/>
            <a:ext cx="698401" cy="69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0475" y="207249"/>
            <a:ext cx="2397726" cy="222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920">
                <a:latin typeface="Sedgwick Ave"/>
                <a:ea typeface="Sedgwick Ave"/>
                <a:cs typeface="Sedgwick Ave"/>
                <a:sym typeface="Sedgwick Ave"/>
              </a:rPr>
              <a:t>Mitä kuuluu? </a:t>
            </a:r>
            <a:endParaRPr sz="3920">
              <a:latin typeface="Sedgwick Ave"/>
              <a:ea typeface="Sedgwick Ave"/>
              <a:cs typeface="Sedgwick Ave"/>
              <a:sym typeface="Sedgwick Av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4294967295" type="title"/>
          </p:nvPr>
        </p:nvSpPr>
        <p:spPr>
          <a:xfrm>
            <a:off x="362200" y="619650"/>
            <a:ext cx="4599000" cy="5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4000">
                <a:latin typeface="Sedgwick Ave"/>
                <a:ea typeface="Sedgwick Ave"/>
                <a:cs typeface="Sedgwick Ave"/>
                <a:sym typeface="Sedgwick Ave"/>
              </a:rPr>
              <a:t>Case: M</a:t>
            </a:r>
            <a:r>
              <a:rPr lang="fi" sz="4000">
                <a:latin typeface="Sedgwick Ave"/>
                <a:ea typeface="Sedgwick Ave"/>
                <a:cs typeface="Sedgwick Ave"/>
                <a:sym typeface="Sedgwick Ave"/>
              </a:rPr>
              <a:t>etsolan koulu</a:t>
            </a:r>
            <a:endParaRPr sz="40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68" name="Google Shape;68;p15"/>
          <p:cNvSpPr txBox="1"/>
          <p:nvPr>
            <p:ph idx="4294967295" type="body"/>
          </p:nvPr>
        </p:nvSpPr>
        <p:spPr>
          <a:xfrm>
            <a:off x="466300" y="1857200"/>
            <a:ext cx="3837000" cy="30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</a:rPr>
              <a:t>#meidänmetsola: yhteisöllisyys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dk1"/>
                </a:solidFill>
              </a:rPr>
              <a:t>→ työpuhelimet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202" y="0"/>
            <a:ext cx="28528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820">
                <a:latin typeface="Sedgwick Ave"/>
                <a:ea typeface="Sedgwick Ave"/>
                <a:cs typeface="Sedgwick Ave"/>
                <a:sym typeface="Sedgwick Ave"/>
              </a:rPr>
              <a:t>Hyvän viestintäkulttuurin vahvistaminen</a:t>
            </a:r>
            <a:endParaRPr sz="382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28675"/>
            <a:ext cx="8520600" cy="32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fi" sz="2400">
                <a:solidFill>
                  <a:schemeClr val="dk1"/>
                </a:solidFill>
              </a:rPr>
              <a:t>j</a:t>
            </a:r>
            <a:r>
              <a:rPr lang="fi" sz="2400">
                <a:solidFill>
                  <a:schemeClr val="dk1"/>
                </a:solidFill>
              </a:rPr>
              <a:t>ohtamisen tuki ja työkalut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fi" sz="2400">
                <a:solidFill>
                  <a:schemeClr val="dk1"/>
                </a:solidFill>
              </a:rPr>
              <a:t>hyvien käytäntöjen ja mallien jakaminen työyhteisöjen kesken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fi" sz="2400">
                <a:solidFill>
                  <a:schemeClr val="dk1"/>
                </a:solidFill>
              </a:rPr>
              <a:t>tuki työyhteisöviestinnän suunnitteluun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fi" sz="2400">
                <a:solidFill>
                  <a:schemeClr val="dk1"/>
                </a:solidFill>
              </a:rPr>
              <a:t>tuki koko työyhteisön viestintäosaamisille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fi" sz="2400">
                <a:solidFill>
                  <a:schemeClr val="dk1"/>
                </a:solidFill>
              </a:rPr>
              <a:t>resurssointi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Pidetään aihe aktiivisesti esillä!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5749675" y="3649050"/>
            <a:ext cx="3269100" cy="13890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chemeClr val="lt1"/>
                </a:solidFill>
              </a:rPr>
              <a:t>Mitä arkea sujuvoittavia keinoja viestintään voi olla? 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1154000" y="1170063"/>
            <a:ext cx="2332800" cy="10035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4900">
                <a:latin typeface="Sedgwick Ave"/>
                <a:ea typeface="Sedgwick Ave"/>
                <a:cs typeface="Sedgwick Ave"/>
                <a:sym typeface="Sedgwick Ave"/>
              </a:rPr>
              <a:t>Ennakoi</a:t>
            </a:r>
            <a:endParaRPr sz="49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2520050" y="2301600"/>
            <a:ext cx="2984700" cy="5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Sedgwick Ave"/>
                <a:ea typeface="Sedgwick Ave"/>
                <a:cs typeface="Sedgwick Ave"/>
                <a:sym typeface="Sedgwick Ave"/>
              </a:rPr>
              <a:t>Käytä useita kanavia</a:t>
            </a:r>
            <a:endParaRPr sz="24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4459775" y="2969800"/>
            <a:ext cx="2020200" cy="5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Sedgwick Ave"/>
                <a:ea typeface="Sedgwick Ave"/>
                <a:cs typeface="Sedgwick Ave"/>
                <a:sym typeface="Sedgwick Ave"/>
              </a:rPr>
              <a:t>Toista viestiä</a:t>
            </a:r>
            <a:endParaRPr sz="24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99404" y="2664575"/>
            <a:ext cx="1319374" cy="12753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idx="4294967295" type="title"/>
          </p:nvPr>
        </p:nvSpPr>
        <p:spPr>
          <a:xfrm>
            <a:off x="311700" y="47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820">
                <a:latin typeface="Sedgwick Ave"/>
                <a:ea typeface="Sedgwick Ave"/>
                <a:cs typeface="Sedgwick Ave"/>
                <a:sym typeface="Sedgwick Ave"/>
              </a:rPr>
              <a:t>Hyvää viestintää: </a:t>
            </a:r>
            <a:endParaRPr sz="382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86" name="Google Shape;86;p17"/>
          <p:cNvSpPr/>
          <p:nvPr/>
        </p:nvSpPr>
        <p:spPr>
          <a:xfrm rot="-1372108">
            <a:off x="5236960" y="1375247"/>
            <a:ext cx="4047430" cy="68310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latin typeface="Sedgwick Ave"/>
                <a:ea typeface="Sedgwick Ave"/>
                <a:cs typeface="Sedgwick Ave"/>
                <a:sym typeface="Sedgwick Ave"/>
              </a:rPr>
              <a:t>Selvitä, mitä kanavia huoltajat seuraavat</a:t>
            </a:r>
            <a:endParaRPr sz="16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311701" y="2740775"/>
            <a:ext cx="4378806" cy="1176120"/>
          </a:xfrm>
          <a:prstGeom prst="irregularSeal1">
            <a:avLst/>
          </a:prstGeom>
          <a:solidFill>
            <a:srgbClr val="A89F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</a:t>
            </a:r>
            <a:r>
              <a:rPr b="1" lang="fi" sz="16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arkoituksenmukaisesti</a:t>
            </a:r>
            <a:endParaRPr b="1" sz="16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2316896" y="1777363"/>
            <a:ext cx="17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Caveat"/>
                <a:ea typeface="Caveat"/>
                <a:cs typeface="Caveat"/>
                <a:sym typeface="Caveat"/>
              </a:rPr>
              <a:t>Koulujen viestinnän</a:t>
            </a:r>
            <a:r>
              <a:rPr lang="fi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  vuosikello</a:t>
            </a:r>
            <a:endParaRPr sz="2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29825" y="1871501"/>
            <a:ext cx="2151900" cy="1405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Toukokuu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-kevätjuhla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29825" y="3441925"/>
            <a:ext cx="2151900" cy="14838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Huhtikuu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2316888" y="3853825"/>
            <a:ext cx="2151900" cy="1222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Maaliskuu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4645700" y="3853825"/>
            <a:ext cx="2151900" cy="12222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Helmikuu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7" name="Google Shape;97;p18"/>
          <p:cNvSpPr/>
          <p:nvPr/>
        </p:nvSpPr>
        <p:spPr>
          <a:xfrm>
            <a:off x="6887575" y="1777375"/>
            <a:ext cx="2151900" cy="15438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Joulukuu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joulukuun muutokset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joulujuhla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/>
              <a:t>loma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6767600" y="293575"/>
            <a:ext cx="2151900" cy="14055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Marraskuu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99" name="Google Shape;99;p18"/>
          <p:cNvSpPr/>
          <p:nvPr/>
        </p:nvSpPr>
        <p:spPr>
          <a:xfrm>
            <a:off x="4539825" y="97750"/>
            <a:ext cx="2151900" cy="14838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Lokakuu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sngStrike"/>
          </a:p>
        </p:txBody>
      </p:sp>
      <p:sp>
        <p:nvSpPr>
          <p:cNvPr id="100" name="Google Shape;100;p18"/>
          <p:cNvSpPr/>
          <p:nvPr/>
        </p:nvSpPr>
        <p:spPr>
          <a:xfrm>
            <a:off x="2284825" y="97750"/>
            <a:ext cx="2151900" cy="14838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Syyskuu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1" name="Google Shape;101;p18"/>
          <p:cNvSpPr/>
          <p:nvPr/>
        </p:nvSpPr>
        <p:spPr>
          <a:xfrm>
            <a:off x="29825" y="293575"/>
            <a:ext cx="2151900" cy="14838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Elokuu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-vanhempainillat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2" name="Google Shape;102;p18"/>
          <p:cNvSpPr/>
          <p:nvPr/>
        </p:nvSpPr>
        <p:spPr>
          <a:xfrm>
            <a:off x="6887575" y="3381925"/>
            <a:ext cx="2151900" cy="1543800"/>
          </a:xfrm>
          <a:prstGeom prst="roundRect">
            <a:avLst>
              <a:gd fmla="val 16667" name="adj"/>
            </a:avLst>
          </a:prstGeom>
          <a:solidFill>
            <a:srgbClr val="A89F8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Tammikuu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81549"/>
            <a:ext cx="1878742" cy="2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91475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225900"/>
            <a:ext cx="564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800">
                <a:latin typeface="Sedgwick Ave"/>
                <a:ea typeface="Sedgwick Ave"/>
                <a:cs typeface="Sedgwick Ave"/>
                <a:sym typeface="Sedgwick Ave"/>
              </a:rPr>
              <a:t>Viestinnän suuntalinjat: </a:t>
            </a:r>
            <a:endParaRPr sz="38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229275"/>
            <a:ext cx="426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-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-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-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-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-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6301800" y="2647950"/>
            <a:ext cx="2539500" cy="5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4744175" y="3278075"/>
            <a:ext cx="4097100" cy="5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4572000" y="3908200"/>
            <a:ext cx="4269300" cy="5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4080000" y="4564525"/>
            <a:ext cx="4752300" cy="5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edgwick Ave"/>
              <a:ea typeface="Sedgwick Ave"/>
              <a:cs typeface="Sedgwick Ave"/>
              <a:sym typeface="Sedgwick Av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225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Viestinnän suuntalinjat: 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695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selkeys ja kiteyttäminen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>
                <a:solidFill>
                  <a:schemeClr val="dk1"/>
                </a:solidFill>
              </a:rPr>
              <a:t>mikä on kaikkein tärkeintä?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>
                <a:solidFill>
                  <a:schemeClr val="dk1"/>
                </a:solidFill>
              </a:rPr>
              <a:t>mihin keskitymme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suunnitelmallisuus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>
                <a:solidFill>
                  <a:schemeClr val="dk1"/>
                </a:solidFill>
              </a:rPr>
              <a:t>ennakointi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>
                <a:solidFill>
                  <a:schemeClr val="dk1"/>
                </a:solidFill>
              </a:rPr>
              <a:t>toimivien rakenteiden ja työtapojen luonti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viestinnän välineet ja kanavat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>
                <a:solidFill>
                  <a:schemeClr val="dk1"/>
                </a:solidFill>
              </a:rPr>
              <a:t>monikanavaisuus hallintaan → selkeät käyttötarkoitukset ja pelisäännöt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muutosjoustavuus ja jatkuva oppiminen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>
                <a:solidFill>
                  <a:schemeClr val="dk1"/>
                </a:solidFill>
              </a:rPr>
              <a:t>osaamisen tukeminen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>
                <a:solidFill>
                  <a:schemeClr val="dk1"/>
                </a:solidFill>
              </a:rPr>
              <a:t>työtapojen säännöllinen tarkastelu ja päivittäminen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aktiivinen huolenpito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>
                <a:solidFill>
                  <a:schemeClr val="dk1"/>
                </a:solidFill>
              </a:rPr>
              <a:t>osallisuus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>
                <a:solidFill>
                  <a:schemeClr val="dk1"/>
                </a:solidFill>
              </a:rPr>
              <a:t>empatia, yhteistyö, kuuntelu, dialogi, tunteet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6301800" y="168475"/>
            <a:ext cx="2539500" cy="5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Sedgwick Ave"/>
                <a:ea typeface="Sedgwick Ave"/>
                <a:cs typeface="Sedgwick Ave"/>
                <a:sym typeface="Sedgwick Ave"/>
              </a:rPr>
              <a:t>Vahvista yhteisöä</a:t>
            </a:r>
            <a:endParaRPr sz="24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4744175" y="798600"/>
            <a:ext cx="4097100" cy="5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Sedgwick Ave"/>
                <a:ea typeface="Sedgwick Ave"/>
                <a:cs typeface="Sedgwick Ave"/>
                <a:sym typeface="Sedgwick Ave"/>
              </a:rPr>
              <a:t>Tee vastaanottaminen helpoksi</a:t>
            </a:r>
            <a:endParaRPr sz="24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4572000" y="1428725"/>
            <a:ext cx="4269300" cy="5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Sedgwick Ave"/>
                <a:ea typeface="Sedgwick Ave"/>
                <a:cs typeface="Sedgwick Ave"/>
                <a:sym typeface="Sedgwick Ave"/>
              </a:rPr>
              <a:t>Asetu vastaanottajan nahkoihin</a:t>
            </a:r>
            <a:endParaRPr sz="2400"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4080000" y="4564525"/>
            <a:ext cx="4752300" cy="5274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Sedgwick Ave"/>
                <a:ea typeface="Sedgwick Ave"/>
                <a:cs typeface="Sedgwick Ave"/>
                <a:sym typeface="Sedgwick Ave"/>
              </a:rPr>
              <a:t>Keskity hyvään vuorovaikutukseen</a:t>
            </a:r>
            <a:endParaRPr sz="2400">
              <a:latin typeface="Sedgwick Ave"/>
              <a:ea typeface="Sedgwick Ave"/>
              <a:cs typeface="Sedgwick Ave"/>
              <a:sym typeface="Sedgwick Av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