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Bangers"/>
      <p:regular r:id="rId29"/>
    </p:embeddedFont>
    <p:embeddedFont>
      <p:font typeface="Architects Daughter"/>
      <p:regular r:id="rId30"/>
    </p:embeddedFont>
    <p:embeddedFont>
      <p:font typeface="Amatic SC"/>
      <p:regular r:id="rId31"/>
      <p:bold r:id="rId32"/>
    </p:embeddedFont>
    <p:embeddedFont>
      <p:font typeface="Sedgwick Ave"/>
      <p:regular r:id="rId33"/>
    </p:embeddedFont>
    <p:embeddedFont>
      <p:font typeface="Merriweather"/>
      <p:regular r:id="rId34"/>
      <p:bold r:id="rId35"/>
      <p:italic r:id="rId36"/>
      <p:boldItalic r:id="rId37"/>
    </p:embeddedFont>
    <p:embeddedFont>
      <p:font typeface="Just Me Again Down Her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nger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maticSC-regular.fntdata"/><Relationship Id="rId30" Type="http://schemas.openxmlformats.org/officeDocument/2006/relationships/font" Target="fonts/ArchitectsDaughter-regular.fntdata"/><Relationship Id="rId11" Type="http://schemas.openxmlformats.org/officeDocument/2006/relationships/slide" Target="slides/slide6.xml"/><Relationship Id="rId33" Type="http://schemas.openxmlformats.org/officeDocument/2006/relationships/font" Target="fonts/SedgwickAve-regular.fntdata"/><Relationship Id="rId10" Type="http://schemas.openxmlformats.org/officeDocument/2006/relationships/slide" Target="slides/slide5.xml"/><Relationship Id="rId32" Type="http://schemas.openxmlformats.org/officeDocument/2006/relationships/font" Target="fonts/AmaticSC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JustMeAgainDownHer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9NNPzk9L6AfIV8EXdkHrf3EHRJmxT_0T4OdBexa4F_c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A6zxOM6ev0o2TDi2hTz7n6IdBkm7rV_Wc6SdsGbElP0/edit?usp=sharing" TargetMode="External"/><Relationship Id="rId3" Type="http://schemas.openxmlformats.org/officeDocument/2006/relationships/hyperlink" Target="https://bit.ly/viesti_rehtorit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CV7ky0yWUS_9_H7mwnGChy3_Fu_08TtRfcPqvuksqK4/edit#slide=id.p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ssKYtz-lZnWTpqu1xUA7vCX9fs0Yjs9qqa-j7x9Vks4/edit#heading=h.27csi4u1hj37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9NNPzk9L6AfIV8EXdkHrf3EHRJmxT_0T4OdBexa4F_c/edit" TargetMode="External"/><Relationship Id="rId3" Type="http://schemas.openxmlformats.org/officeDocument/2006/relationships/hyperlink" Target="https://docs.google.com/presentation/d/1dTZiMkdjrkMGDnWY5HBzTD9vN4qvpmaAHVtmoY7o4sA/edit#slide=id.p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pohjamateriaalit: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https://docs.google.com/document/d/19NNPzk9L6AfIV8EXdkHrf3EHRJmxT_0T4OdBexa4F_c/edit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f1996d27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f1996d27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2/3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1ccc27a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1ccc27a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9113b1a4f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9113b1a4f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1ccc27a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1ccc27a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400">
                <a:solidFill>
                  <a:schemeClr val="dk1"/>
                </a:solidFill>
              </a:rPr>
              <a:t>Kiire: </a:t>
            </a:r>
            <a:r>
              <a:rPr lang="fi" sz="1400">
                <a:solidFill>
                  <a:schemeClr val="dk1"/>
                </a:solidFill>
              </a:rPr>
              <a:t>henkilökuntavaje / ruuhkavuodet, “kädet savessa”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9113b1a4f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9113b1a4f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400">
                <a:solidFill>
                  <a:schemeClr val="dk1"/>
                </a:solidFill>
              </a:rPr>
              <a:t>Kiire: henkilökuntavaje / ruuhkavuodet, “kädet savessa”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7c196e13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7c196e13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f1996d2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f1996d2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FF0000"/>
                </a:solidFill>
              </a:rPr>
              <a:t>Jamboard tehty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Jamboard: tavat viestiä henkilöstön kesken, kotien kanssa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https://jamboard.google.com/d/1A6zxOM6ev0o2TDi2hTz7n6IdBkm7rV_Wc6SdsGbElP0/edit?usp=sharing</a:t>
            </a:r>
            <a:r>
              <a:rPr lang="fi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jako: kaikki joilla on linkki </a:t>
            </a:r>
            <a:r>
              <a:rPr lang="fi" u="sng">
                <a:solidFill>
                  <a:schemeClr val="hlink"/>
                </a:solidFill>
                <a:hlinkClick r:id="rId3"/>
              </a:rPr>
              <a:t>https://bit.ly/viesti_rehtorit</a:t>
            </a:r>
            <a:r>
              <a:rPr lang="fi">
                <a:solidFill>
                  <a:schemeClr val="dk1"/>
                </a:solidFill>
              </a:rPr>
              <a:t>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72cb3bee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72cb3bee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tiedotus pääkäyttäjä ja ryhmäpostit asettuvat tähän kenttään?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f1996d27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f1996d27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Tekijä saa päättää ajatuskartan rakentamisen alustan (paperinen/ sähköinen - slidepohjana seuraava dia?)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949c3810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949c3810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Esimerkkiviestintäkanavia, voi hyödyntää pohjana omaan työstöön sähköisesti (jaa dia erikseen jolloin voi ottaa kopion ja muokata ajatuskartaksi)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2"/>
              </a:rPr>
              <a:t>https://docs.google.com/presentation/d/1CV7ky0yWUS_9_H7mwnGChy3_Fu_08TtRfcPqvuksqK4/edit#slide=id.p</a:t>
            </a:r>
            <a:r>
              <a:rPr lang="fi"/>
              <a:t> → siirrä reksidriveen!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569bb66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569bb66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569bb667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569bb667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IDEA: tehtävänannot videoina upotettuna diaan!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569bb667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569bb667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https://docs.google.com/document/d/1ssKYtz-lZnWTpqu1xUA7vCX9fs0Yjs9qqa-j7x9Vks4/edit#heading=h.27csi4u1hj37</a:t>
            </a:r>
            <a:r>
              <a:rPr lang="fi"/>
              <a:t> ks. myös toimivien ohjeiden huoneentaulu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569bb667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2569bb667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8e0ff41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8e0ff4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pohjamateriaalit: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https://docs.google.com/document/d/19NNPzk9L6AfIV8EXdkHrf3EHRJmxT_0T4OdBexa4F_c/edit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Viestintäpaja II diat: </a:t>
            </a:r>
            <a:r>
              <a:rPr lang="fi" u="sng">
                <a:solidFill>
                  <a:schemeClr val="hlink"/>
                </a:solidFill>
                <a:hlinkClick r:id="rId3"/>
              </a:rPr>
              <a:t>https://docs.google.com/presentation/d/1dTZiMkdjrkMGDnWY5HBzTD9vN4qvpmaAHVtmoY7o4sA/edit#slide=id.p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28c0fcff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28c0fcff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5 min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9113b1a4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9113b1a4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9113b1a4f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9113b1a4f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Mielipiteet laatikoihin, peukuilla äänestys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f1996d2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f1996d2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kun perusasiat hoidetaan kunnolla, luottamus on ansaittu, helpottaa hankalissa tilanteissa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Alku osa pätee niin kodin ja koulun kuin henkilöstön kanssa viestintään, lopussa vielä henkilöstöön liittyvät huomiot.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9113b1a4f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9113b1a4f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esimerkkinä oma gradu vm. 2004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f1996d2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f1996d2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esimerkkinä oma gradu vm. 2004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f1996d27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f1996d27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3/3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lihavoidut on nostettu koulutuksessa (kevät 2022) ajankohtaiseksi,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tummennetut on nousseet pintaan koulutuksen käynnin jälkeen enemmän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8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70750"/>
            <a:ext cx="8520600" cy="8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5880">
                <a:latin typeface="Sedgwick Ave"/>
                <a:ea typeface="Sedgwick Ave"/>
                <a:cs typeface="Sedgwick Ave"/>
                <a:sym typeface="Sedgwick Ave"/>
              </a:rPr>
              <a:t>Viestintäpaja I</a:t>
            </a:r>
            <a:endParaRPr sz="588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2125" y="886100"/>
            <a:ext cx="1448600" cy="13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2075" y="1873350"/>
            <a:ext cx="698401" cy="6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08000" y="4090825"/>
            <a:ext cx="33360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 sz="1970">
                <a:solidFill>
                  <a:srgbClr val="595959"/>
                </a:solidFill>
              </a:rPr>
              <a:t>PVM </a:t>
            </a:r>
            <a:endParaRPr sz="1970">
              <a:solidFill>
                <a:srgbClr val="59595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 sz="1970">
                <a:solidFill>
                  <a:srgbClr val="595959"/>
                </a:solidFill>
              </a:rPr>
              <a:t>Paikka</a:t>
            </a:r>
            <a:endParaRPr sz="1970">
              <a:solidFill>
                <a:srgbClr val="595959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 sz="1970">
                <a:solidFill>
                  <a:srgbClr val="595959"/>
                </a:solidFill>
              </a:rPr>
              <a:t>Kouluttaja: Reetta Juden</a:t>
            </a:r>
            <a:endParaRPr sz="197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>
                <a:latin typeface="Sedgwick Ave"/>
                <a:ea typeface="Sedgwick Ave"/>
                <a:cs typeface="Sedgwick Ave"/>
                <a:sym typeface="Sedgwick Ave"/>
              </a:rPr>
              <a:t>Lisäksi koulumaailmassa:</a:t>
            </a:r>
            <a:endParaRPr sz="40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311700" y="1100925"/>
            <a:ext cx="627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opetussuunnitelmien uudistukset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oppimisen uudet tavat ja käytännöt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kouluun liittyvä yhteiskunnallinen keskustelu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jatkuva kehittäminen ja hankkeet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koulu yhteiskunnan vaikuttajana</a:t>
            </a:r>
            <a:endParaRPr sz="2600"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fi" sz="2200">
                <a:solidFill>
                  <a:srgbClr val="000000"/>
                </a:solidFill>
              </a:rPr>
              <a:t>tasa-arvo, kestävyys,saavutettavuus, kansainvälisyys, tietoturva, tietosuoja, läpinäkyvyys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76" name="Google Shape;176;p22"/>
          <p:cNvSpPr/>
          <p:nvPr/>
        </p:nvSpPr>
        <p:spPr>
          <a:xfrm rot="-999554">
            <a:off x="5918622" y="2902286"/>
            <a:ext cx="3539150" cy="1790551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Samaan aikaan viestintäympäristö muuttuu nopeasti ja kuormittaa osaltaan.</a:t>
            </a:r>
            <a:endParaRPr b="1"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92400" y="432125"/>
            <a:ext cx="895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100">
                <a:latin typeface="Sedgwick Ave"/>
                <a:ea typeface="Sedgwick Ave"/>
                <a:cs typeface="Sedgwick Ave"/>
                <a:sym typeface="Sedgwick Ave"/>
              </a:rPr>
              <a:t>Viestintää tarvitaan erityisesti muutoksen keskellä!</a:t>
            </a:r>
            <a:endParaRPr sz="31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311700" y="1093700"/>
            <a:ext cx="8520600" cy="3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fi" sz="2500">
                <a:solidFill>
                  <a:srgbClr val="000000"/>
                </a:solidFill>
              </a:rPr>
              <a:t>toimivat käytännöt mistä viimeisin tieto löytyy!</a:t>
            </a:r>
            <a:endParaRPr sz="2500">
              <a:solidFill>
                <a:srgbClr val="00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fi" sz="2100">
                <a:solidFill>
                  <a:srgbClr val="000000"/>
                </a:solidFill>
              </a:rPr>
              <a:t>päivämäärät, päivityspäivämäärät</a:t>
            </a: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fi" sz="2100">
                <a:solidFill>
                  <a:srgbClr val="000000"/>
                </a:solidFill>
              </a:rPr>
              <a:t>vanhentuneet tiedot poistetaan </a:t>
            </a:r>
            <a:endParaRPr sz="2100">
              <a:solidFill>
                <a:srgbClr val="000000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■"/>
            </a:pPr>
            <a:r>
              <a:rPr lang="fi" sz="2100">
                <a:solidFill>
                  <a:srgbClr val="000000"/>
                </a:solidFill>
              </a:rPr>
              <a:t>aikataulutus ja kalenterointi mikäli mahdollista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fi" sz="2500">
                <a:solidFill>
                  <a:srgbClr val="000000"/>
                </a:solidFill>
              </a:rPr>
              <a:t>mielummin viestitään liian laajalle kuin liian harvalle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fi" sz="2500">
                <a:solidFill>
                  <a:srgbClr val="000000"/>
                </a:solidFill>
              </a:rPr>
              <a:t>mielummin liian paljon kuin liian vähän </a:t>
            </a:r>
            <a:endParaRPr sz="2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i" sz="2500">
                <a:solidFill>
                  <a:srgbClr val="000000"/>
                </a:solidFill>
              </a:rPr>
              <a:t>(yleiset viestit HUOM! yksityisyydensuoja) </a:t>
            </a:r>
            <a:endParaRPr b="1"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1063650" y="314175"/>
            <a:ext cx="701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6519">
                <a:latin typeface="Sedgwick Ave"/>
                <a:ea typeface="Sedgwick Ave"/>
                <a:cs typeface="Sedgwick Ave"/>
                <a:sym typeface="Sedgwick Ave"/>
              </a:rPr>
              <a:t>Haasteet/esteet viestin vastaanottamiselle</a:t>
            </a:r>
            <a:endParaRPr sz="6519">
              <a:latin typeface="Sedgwick Ave"/>
              <a:ea typeface="Sedgwick Ave"/>
              <a:cs typeface="Sedgwick Ave"/>
              <a:sym typeface="Sedgwick Ave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01379" y="3673625"/>
            <a:ext cx="1319374" cy="12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303200"/>
            <a:ext cx="864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520">
                <a:latin typeface="Sedgwick Ave"/>
                <a:ea typeface="Sedgwick Ave"/>
                <a:cs typeface="Sedgwick Ave"/>
                <a:sym typeface="Sedgwick Ave"/>
              </a:rPr>
              <a:t>Haasteet/ esteet viestin vastaanottamiselle</a:t>
            </a:r>
            <a:endParaRPr sz="352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420300" y="2450175"/>
            <a:ext cx="4151700" cy="2629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500">
                <a:solidFill>
                  <a:schemeClr val="lt1"/>
                </a:solidFill>
              </a:rPr>
              <a:t>henkilöstöllä: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95" name="Google Shape;195;p25"/>
          <p:cNvSpPr/>
          <p:nvPr/>
        </p:nvSpPr>
        <p:spPr>
          <a:xfrm>
            <a:off x="4692700" y="2450050"/>
            <a:ext cx="4331400" cy="2629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500">
                <a:solidFill>
                  <a:schemeClr val="lt1"/>
                </a:solidFill>
              </a:rPr>
              <a:t>huoltajilla: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614925" y="964075"/>
            <a:ext cx="312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fi"/>
              <a:t>-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fi"/>
              <a:t>-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fi"/>
              <a:t>-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fi"/>
              <a:t>-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303200"/>
            <a:ext cx="864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520">
                <a:latin typeface="Sedgwick Ave"/>
                <a:ea typeface="Sedgwick Ave"/>
                <a:cs typeface="Sedgwick Ave"/>
                <a:sym typeface="Sedgwick Ave"/>
              </a:rPr>
              <a:t>Haasteet/ esteet viestin vastaanottamiselle</a:t>
            </a:r>
            <a:endParaRPr sz="352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311700" y="1032175"/>
            <a:ext cx="4548600" cy="37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kiire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digitaidoissa hajontaa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monet toiveet ja tarpeet tiedonkulusta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toimintatavat usein yksikkökohtaisia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420300" y="2450175"/>
            <a:ext cx="4151700" cy="2629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700">
                <a:solidFill>
                  <a:schemeClr val="dk1"/>
                </a:solidFill>
              </a:rPr>
              <a:t>Lisäksi henkilöstöllä: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paljon arkista muistettavaa ja tiedotettavaa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henkilöstö harvoin paikalla yhtäaikaa</a:t>
            </a:r>
            <a:endParaRPr sz="17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</a:rPr>
              <a:t>yhtenäiskoulut, monitoimijatalot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</a:rPr>
              <a:t>korona pirstonut entisestään</a:t>
            </a:r>
            <a:endParaRPr sz="13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ei työpuhelimia tai -tietokoneita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monta ammattikuntaa rinnakkain</a:t>
            </a:r>
            <a:endParaRPr sz="1500"/>
          </a:p>
        </p:txBody>
      </p:sp>
      <p:sp>
        <p:nvSpPr>
          <p:cNvPr id="204" name="Google Shape;204;p26"/>
          <p:cNvSpPr/>
          <p:nvPr/>
        </p:nvSpPr>
        <p:spPr>
          <a:xfrm>
            <a:off x="4692700" y="2450050"/>
            <a:ext cx="4331400" cy="2629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>
                <a:solidFill>
                  <a:schemeClr val="dk1"/>
                </a:solidFill>
              </a:rPr>
              <a:t>Lisäksi huoltajilla: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viestitulva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kieli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arvot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asenteet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i" sz="1700">
                <a:solidFill>
                  <a:schemeClr val="dk1"/>
                </a:solidFill>
              </a:rPr>
              <a:t>aikaisemmat kokemukset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1021500" y="3249425"/>
            <a:ext cx="7101000" cy="13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2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→ viestinnän kanavat ja pelisäännöt kuntoon</a:t>
            </a:r>
            <a:endParaRPr sz="3200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438600" y="1302875"/>
            <a:ext cx="7941000" cy="1546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4000">
                <a:solidFill>
                  <a:schemeClr val="dk1"/>
                </a:solidFill>
                <a:latin typeface="Sedgwick Ave"/>
                <a:ea typeface="Sedgwick Ave"/>
                <a:cs typeface="Sedgwick Ave"/>
                <a:sym typeface="Sedgwick Ave"/>
              </a:rPr>
              <a:t>Selkeys vähentää kuormitusta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826567" y="3412164"/>
            <a:ext cx="1539000" cy="8439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kuntalaisille</a:t>
            </a:r>
            <a:endParaRPr sz="1800"/>
          </a:p>
        </p:txBody>
      </p:sp>
      <p:sp>
        <p:nvSpPr>
          <p:cNvPr id="216" name="Google Shape;216;p28"/>
          <p:cNvSpPr/>
          <p:nvPr/>
        </p:nvSpPr>
        <p:spPr>
          <a:xfrm>
            <a:off x="4572000" y="745950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h</a:t>
            </a:r>
            <a:r>
              <a:rPr lang="fi" sz="2200"/>
              <a:t>uoltajille</a:t>
            </a:r>
            <a:endParaRPr sz="2200"/>
          </a:p>
        </p:txBody>
      </p:sp>
      <p:sp>
        <p:nvSpPr>
          <p:cNvPr id="217" name="Google Shape;217;p28"/>
          <p:cNvSpPr/>
          <p:nvPr/>
        </p:nvSpPr>
        <p:spPr>
          <a:xfrm>
            <a:off x="6501000" y="745950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oppilaille</a:t>
            </a:r>
            <a:endParaRPr sz="2200"/>
          </a:p>
        </p:txBody>
      </p:sp>
      <p:sp>
        <p:nvSpPr>
          <p:cNvPr id="218" name="Google Shape;218;p28"/>
          <p:cNvSpPr/>
          <p:nvPr/>
        </p:nvSpPr>
        <p:spPr>
          <a:xfrm>
            <a:off x="296800" y="745950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henkilöstölle</a:t>
            </a:r>
            <a:endParaRPr sz="2200"/>
          </a:p>
        </p:txBody>
      </p:sp>
      <p:sp>
        <p:nvSpPr>
          <p:cNvPr id="219" name="Google Shape;219;p28"/>
          <p:cNvSpPr/>
          <p:nvPr/>
        </p:nvSpPr>
        <p:spPr>
          <a:xfrm>
            <a:off x="2291049" y="3412164"/>
            <a:ext cx="1643700" cy="8439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lähiasukkaille</a:t>
            </a:r>
            <a:endParaRPr sz="1800"/>
          </a:p>
        </p:txBody>
      </p:sp>
      <p:sp>
        <p:nvSpPr>
          <p:cNvPr id="220" name="Google Shape;220;p28"/>
          <p:cNvSpPr/>
          <p:nvPr/>
        </p:nvSpPr>
        <p:spPr>
          <a:xfrm>
            <a:off x="3442188" y="2845056"/>
            <a:ext cx="1643700" cy="8439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yhteistyö- kumppaneille</a:t>
            </a:r>
            <a:endParaRPr sz="1800"/>
          </a:p>
        </p:txBody>
      </p:sp>
      <p:sp>
        <p:nvSpPr>
          <p:cNvPr id="221" name="Google Shape;221;p28"/>
          <p:cNvSpPr/>
          <p:nvPr/>
        </p:nvSpPr>
        <p:spPr>
          <a:xfrm>
            <a:off x="296800" y="2776600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hallintoon</a:t>
            </a:r>
            <a:endParaRPr sz="2200"/>
          </a:p>
        </p:txBody>
      </p:sp>
      <p:sp>
        <p:nvSpPr>
          <p:cNvPr id="222" name="Google Shape;222;p28"/>
          <p:cNvSpPr/>
          <p:nvPr/>
        </p:nvSpPr>
        <p:spPr>
          <a:xfrm>
            <a:off x="296800" y="1761275"/>
            <a:ext cx="1827000" cy="890400"/>
          </a:xfrm>
          <a:prstGeom prst="roundRect">
            <a:avLst>
              <a:gd fmla="val 1901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kollegoiden kesken</a:t>
            </a:r>
            <a:endParaRPr sz="2200"/>
          </a:p>
        </p:txBody>
      </p:sp>
      <p:sp>
        <p:nvSpPr>
          <p:cNvPr id="223" name="Google Shape;223;p28"/>
          <p:cNvSpPr/>
          <p:nvPr/>
        </p:nvSpPr>
        <p:spPr>
          <a:xfrm>
            <a:off x="2291050" y="745950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henkilöstön kesken</a:t>
            </a:r>
            <a:endParaRPr sz="2200"/>
          </a:p>
        </p:txBody>
      </p:sp>
      <p:sp>
        <p:nvSpPr>
          <p:cNvPr id="224" name="Google Shape;224;p28"/>
          <p:cNvSpPr/>
          <p:nvPr/>
        </p:nvSpPr>
        <p:spPr>
          <a:xfrm>
            <a:off x="6399000" y="4018600"/>
            <a:ext cx="2625000" cy="10326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Pohdintatehtävä: 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kirjaa viestintätavat koulutusalustalle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296800" y="207150"/>
            <a:ext cx="788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300">
                <a:solidFill>
                  <a:schemeClr val="dk1"/>
                </a:solidFill>
              </a:rPr>
              <a:t>Mitä viestintätapoja meillä on käytössä? </a:t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4572000" y="1761275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(huoltajien kesken)</a:t>
            </a:r>
            <a:endParaRPr sz="2200"/>
          </a:p>
        </p:txBody>
      </p:sp>
      <p:sp>
        <p:nvSpPr>
          <p:cNvPr id="227" name="Google Shape;227;p28"/>
          <p:cNvSpPr/>
          <p:nvPr/>
        </p:nvSpPr>
        <p:spPr>
          <a:xfrm>
            <a:off x="6501000" y="1761275"/>
            <a:ext cx="1827000" cy="8904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200"/>
              <a:t>(oppilaiden kesken)</a:t>
            </a:r>
            <a:endParaRPr sz="2200"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050" y="1636362"/>
            <a:ext cx="1539000" cy="14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04629" y="2845050"/>
            <a:ext cx="1319374" cy="12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 rot="575922">
            <a:off x="9162597" y="1925915"/>
            <a:ext cx="1201826" cy="3231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900"/>
              <a:t>bit.ly/viesti_rehtorit</a:t>
            </a:r>
            <a:endParaRPr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9000">
                <a:latin typeface="Bangers"/>
                <a:ea typeface="Bangers"/>
                <a:cs typeface="Bangers"/>
                <a:sym typeface="Bangers"/>
              </a:rPr>
              <a:t>Tiedotus Pääkäyttäjä</a:t>
            </a:r>
            <a:endParaRPr sz="90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53326" y="2892875"/>
            <a:ext cx="2990675" cy="218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3455075" y="1558325"/>
            <a:ext cx="5563800" cy="35247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Yksilö- /yksikkötehtävä: </a:t>
            </a:r>
            <a:endParaRPr b="1" sz="27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Tee viestintätavoistanne ajatuskartta</a:t>
            </a:r>
            <a:endParaRPr b="1" sz="27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"/>
              <a:buChar char="-"/>
            </a:pPr>
            <a:r>
              <a:rPr b="1" lang="fi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mitä tietoa jaetaan mitäkin kautta ja kenelle?</a:t>
            </a:r>
            <a:endParaRPr b="1"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"/>
              <a:buChar char="-"/>
            </a:pPr>
            <a:r>
              <a:rPr b="1" lang="fi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onko päällekkäisyyttä? </a:t>
            </a:r>
            <a:endParaRPr b="1"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"/>
              <a:buChar char="-"/>
            </a:pPr>
            <a:r>
              <a:rPr b="1" lang="fi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onko aukkoja? </a:t>
            </a:r>
            <a:endParaRPr b="1"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99504" y="3682975"/>
            <a:ext cx="1319374" cy="12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/>
          <p:nvPr/>
        </p:nvSpPr>
        <p:spPr>
          <a:xfrm>
            <a:off x="273650" y="237250"/>
            <a:ext cx="1675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Wilma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279450" y="1630263"/>
            <a:ext cx="1675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Tiedotteet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82275" y="933750"/>
            <a:ext cx="22347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Kuukausi/viikkokirjeet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6429275" y="271050"/>
            <a:ext cx="1675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Sähköposti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682425" y="237250"/>
            <a:ext cx="22347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Suora yhteydenpito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2675300" y="899925"/>
            <a:ext cx="22347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Tilaisuudet, tapahtumat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3140075" y="2159038"/>
            <a:ext cx="13194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VY-yhteistyö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82275" y="2443075"/>
            <a:ext cx="22347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Koulun verkkosivut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6961425" y="2443075"/>
            <a:ext cx="20505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Koulun somekanavat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7692450" y="3094225"/>
            <a:ext cx="13194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Facebook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7692450" y="3757250"/>
            <a:ext cx="13194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Instagram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7948050" y="4420275"/>
            <a:ext cx="1063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Youtube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215913" y="4091163"/>
            <a:ext cx="1675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Viestivihko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6016650" y="4420275"/>
            <a:ext cx="1675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Whatsapp- ryhmät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279450" y="3214175"/>
            <a:ext cx="1675800" cy="6861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Sähköinen ilmoitustaulu, esim. peda.net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2896188" y="3214175"/>
            <a:ext cx="1675800" cy="6861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Drive: Jaetut tiedostot/kansiot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7137150" y="979950"/>
            <a:ext cx="1474200" cy="487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työyhteisö- kokoukset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2855300" y="1591263"/>
            <a:ext cx="1874700" cy="487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k</a:t>
            </a:r>
            <a:r>
              <a:rPr b="1" lang="fi">
                <a:solidFill>
                  <a:schemeClr val="lt1"/>
                </a:solidFill>
              </a:rPr>
              <a:t>asvokkain tapahtuva viestintä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7547538" y="1545075"/>
            <a:ext cx="1063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muistiot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2531063" y="3982988"/>
            <a:ext cx="12186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infokansiot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5250775" y="979938"/>
            <a:ext cx="15456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Vastuuhenkilöt viestinviejinä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5300875" y="1711513"/>
            <a:ext cx="1675800" cy="580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ilmoitustaulu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9" name="Google Shape;269;p31"/>
          <p:cNvSpPr txBox="1"/>
          <p:nvPr/>
        </p:nvSpPr>
        <p:spPr>
          <a:xfrm rot="-1038928">
            <a:off x="4879830" y="3243492"/>
            <a:ext cx="2393890" cy="908218"/>
          </a:xfrm>
          <a:prstGeom prst="rect">
            <a:avLst/>
          </a:prstGeom>
          <a:noFill/>
          <a:ln>
            <a:noFill/>
          </a:ln>
          <a:effectLst>
            <a:outerShdw rotWithShape="0" algn="bl" dir="1200000" dist="47625">
              <a:srgbClr val="999999">
                <a:alpha val="93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i" sz="4700">
                <a:solidFill>
                  <a:srgbClr val="7F776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Muuta? </a:t>
            </a:r>
            <a:endParaRPr b="1" i="1" sz="4700">
              <a:solidFill>
                <a:srgbClr val="7F776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06550" y="188150"/>
            <a:ext cx="8712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4600">
                <a:solidFill>
                  <a:schemeClr val="dk1"/>
                </a:solidFill>
                <a:latin typeface="Sedgwick Ave"/>
                <a:ea typeface="Sedgwick Ave"/>
                <a:cs typeface="Sedgwick Ave"/>
                <a:sym typeface="Sedgwick Ave"/>
              </a:rPr>
              <a:t>Koulujen viestinnän keskeisimmät: </a:t>
            </a:r>
            <a:endParaRPr b="1" sz="4600">
              <a:solidFill>
                <a:schemeClr val="dk1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503050" y="3210750"/>
            <a:ext cx="3519300" cy="16629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800">
                <a:latin typeface="Merriweather"/>
                <a:ea typeface="Merriweather"/>
                <a:cs typeface="Merriweather"/>
                <a:sym typeface="Merriweather"/>
              </a:rPr>
              <a:t>Viestintä henkilöstön kesken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883700" y="3210825"/>
            <a:ext cx="3519300" cy="16629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800">
                <a:latin typeface="Merriweather"/>
                <a:ea typeface="Merriweather"/>
                <a:cs typeface="Merriweather"/>
                <a:sym typeface="Merriweather"/>
              </a:rPr>
              <a:t>Viestintä kotien kanssa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54625" y="1329350"/>
            <a:ext cx="3467700" cy="13143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300">
                <a:latin typeface="Bangers"/>
                <a:ea typeface="Bangers"/>
                <a:cs typeface="Bangers"/>
                <a:sym typeface="Bangers"/>
              </a:rPr>
              <a:t>TIEDOTTAMINEN</a:t>
            </a:r>
            <a:endParaRPr sz="33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6" name="Google Shape;66;p14"/>
          <p:cNvSpPr/>
          <p:nvPr/>
        </p:nvSpPr>
        <p:spPr>
          <a:xfrm rot="621887">
            <a:off x="4141991" y="1806880"/>
            <a:ext cx="1333967" cy="3995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-94750" y="1756848"/>
            <a:ext cx="4886400" cy="489900"/>
          </a:xfrm>
          <a:prstGeom prst="mathMultiply">
            <a:avLst>
              <a:gd fmla="val 8696" name="adj1"/>
            </a:avLst>
          </a:prstGeom>
          <a:solidFill>
            <a:srgbClr val="CC0000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04725" y="1786700"/>
            <a:ext cx="300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4800">
                <a:latin typeface="Sedgwick Ave"/>
                <a:ea typeface="Sedgwick Ave"/>
                <a:cs typeface="Sedgwick Ave"/>
                <a:sym typeface="Sedgwick Ave"/>
              </a:rPr>
              <a:t>Viestintä</a:t>
            </a:r>
            <a:endParaRPr sz="600"/>
          </a:p>
        </p:txBody>
      </p:sp>
      <p:sp>
        <p:nvSpPr>
          <p:cNvPr id="69" name="Google Shape;69;p14"/>
          <p:cNvSpPr/>
          <p:nvPr/>
        </p:nvSpPr>
        <p:spPr>
          <a:xfrm>
            <a:off x="4700875" y="1245200"/>
            <a:ext cx="2208900" cy="489900"/>
          </a:xfrm>
          <a:prstGeom prst="wedgeEllipseCallout">
            <a:avLst>
              <a:gd fmla="val 30745" name="adj1"/>
              <a:gd fmla="val 8530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100">
                <a:latin typeface="Amatic SC"/>
                <a:ea typeface="Amatic SC"/>
                <a:cs typeface="Amatic SC"/>
                <a:sym typeface="Amatic SC"/>
              </a:rPr>
              <a:t>vuorovaikutteista</a:t>
            </a:r>
            <a:endParaRPr b="1" sz="2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825625" y="1261688"/>
            <a:ext cx="2208900" cy="489900"/>
          </a:xfrm>
          <a:prstGeom prst="wedgeEllipseCallout">
            <a:avLst>
              <a:gd fmla="val -30429" name="adj1"/>
              <a:gd fmla="val 10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500">
                <a:latin typeface="Just Me Again Down Here"/>
                <a:ea typeface="Just Me Again Down Here"/>
                <a:cs typeface="Just Me Again Down Here"/>
                <a:sym typeface="Just Me Again Down Here"/>
              </a:rPr>
              <a:t> tunnepitoista</a:t>
            </a:r>
            <a:endParaRPr sz="2500">
              <a:latin typeface="Just Me Again Down Here"/>
              <a:ea typeface="Just Me Again Down Here"/>
              <a:cs typeface="Just Me Again Down Here"/>
              <a:sym typeface="Just Me Again Down Here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425" y="2438075"/>
            <a:ext cx="1046700" cy="1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8520525" y="1223763"/>
            <a:ext cx="412500" cy="399600"/>
          </a:xfrm>
          <a:prstGeom prst="hear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50" y="1236375"/>
            <a:ext cx="2759025" cy="27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>
            <a:off x="4834425" y="168475"/>
            <a:ext cx="4202400" cy="4849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Merkitse haluamallasi tavalla ajatuskarttaan tärkeimmät viestintäkanavat</a:t>
            </a:r>
            <a:endParaRPr b="1" sz="2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erriweather"/>
              <a:buChar char="-"/>
            </a:pPr>
            <a:r>
              <a:rPr b="1" lang="fi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henkilöstön kesken</a:t>
            </a:r>
            <a:endParaRPr b="1" sz="2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erriweather"/>
              <a:buChar char="-"/>
            </a:pPr>
            <a:r>
              <a:rPr b="1" lang="fi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huoltajien kanssa </a:t>
            </a:r>
            <a:endParaRPr b="1" sz="2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Kirjaa viestintäkanaviin mitä asioita viestitään kyseisen kanavan kautta (määritä jokaisen kanavan tehtävät ja käyttötavat)</a:t>
            </a:r>
            <a:endParaRPr b="1" sz="2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232325" y="2032075"/>
            <a:ext cx="2990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>
                <a:latin typeface="Merriweather"/>
                <a:ea typeface="Merriweather"/>
                <a:cs typeface="Merriweather"/>
                <a:sym typeface="Merriweather"/>
              </a:rPr>
              <a:t>Muista osallistaa: 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>
                <a:latin typeface="Merriweather"/>
                <a:ea typeface="Merriweather"/>
                <a:cs typeface="Merriweather"/>
                <a:sym typeface="Merriweather"/>
              </a:rPr>
              <a:t>Suunnittele yhdessä niiden ihmisten kanssa, joita asia koskettaa. 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7" name="Google Shape;2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125735" y="4071601"/>
            <a:ext cx="911087" cy="8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/>
          <p:nvPr/>
        </p:nvSpPr>
        <p:spPr>
          <a:xfrm>
            <a:off x="5388725" y="2708000"/>
            <a:ext cx="3539700" cy="23493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1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Pienryhmäkeskustelu: Luomme selkeät pelisäännöt kanavien käyttöön </a:t>
            </a:r>
            <a:r>
              <a:rPr b="1" lang="fi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(koulukohtaisesti vai kaupunkitasolla?)</a:t>
            </a:r>
            <a:endParaRPr b="1"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78829" y="1839550"/>
            <a:ext cx="1319374" cy="12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/>
        </p:nvSpPr>
        <p:spPr>
          <a:xfrm>
            <a:off x="309675" y="284500"/>
            <a:ext cx="86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5400">
                <a:latin typeface="Sedgwick Ave"/>
                <a:ea typeface="Sedgwick Ave"/>
                <a:cs typeface="Sedgwick Ave"/>
                <a:sym typeface="Sedgwick Ave"/>
              </a:rPr>
              <a:t>Selkeät viestintäkanavat</a:t>
            </a:r>
            <a:endParaRPr sz="5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387025" y="1302875"/>
            <a:ext cx="4898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Valitkaa </a:t>
            </a:r>
            <a:r>
              <a:rPr b="1" lang="fi" sz="2000"/>
              <a:t>rajattu määrä</a:t>
            </a:r>
            <a:r>
              <a:rPr lang="fi" sz="2000"/>
              <a:t> yhteisiä kanavia (huoltajille ja työyhteisölle)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fi" sz="2000"/>
              <a:t>määritelkää</a:t>
            </a:r>
            <a:r>
              <a:rPr lang="fi" sz="2000"/>
              <a:t> jokaisen kanavan </a:t>
            </a:r>
            <a:r>
              <a:rPr b="1" lang="fi" sz="2000"/>
              <a:t>tehtävät ja käyttökanavat</a:t>
            </a:r>
            <a:endParaRPr b="1"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" sz="2000"/>
              <a:t>luokaa </a:t>
            </a:r>
            <a:r>
              <a:rPr b="1" lang="fi" sz="2000"/>
              <a:t>selkeät pelisäännöt</a:t>
            </a:r>
            <a:r>
              <a:rPr lang="fi" sz="2000"/>
              <a:t> kanavien käyttöön</a:t>
            </a:r>
            <a:endParaRPr sz="2000"/>
          </a:p>
          <a:p>
            <a:pPr indent="-355600" lvl="1" marL="18288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i" sz="2000"/>
              <a:t>varmistakaa että kaikilla on riittävä osaaminen viestintäkanaviin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/>
          <p:nvPr/>
        </p:nvSpPr>
        <p:spPr>
          <a:xfrm>
            <a:off x="5156700" y="1393200"/>
            <a:ext cx="3862200" cy="35736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3100">
                <a:solidFill>
                  <a:schemeClr val="lt1"/>
                </a:solidFill>
              </a:rPr>
              <a:t>Kotitehtävä: Varmistamme että kaikilla on riittävät osaamiset vaadittaviin kanaviin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40600" y="3909900"/>
            <a:ext cx="3627000" cy="10569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Koulutustarpeet?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b="1" lang="fi">
                <a:solidFill>
                  <a:schemeClr val="lt1"/>
                </a:solidFill>
              </a:rPr>
              <a:t>hyödynnetään olemassa olevia verkostoja - tutorit?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57754" y="430325"/>
            <a:ext cx="1319374" cy="12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ctrTitle"/>
          </p:nvPr>
        </p:nvSpPr>
        <p:spPr>
          <a:xfrm>
            <a:off x="311700" y="370750"/>
            <a:ext cx="8520600" cy="8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Tavataan __.__. klo ___</a:t>
            </a:r>
            <a:endParaRPr/>
          </a:p>
        </p:txBody>
      </p:sp>
      <p:sp>
        <p:nvSpPr>
          <p:cNvPr id="298" name="Google Shape;298;p35"/>
          <p:cNvSpPr txBox="1"/>
          <p:nvPr>
            <p:ph idx="1" type="subTitle"/>
          </p:nvPr>
        </p:nvSpPr>
        <p:spPr>
          <a:xfrm>
            <a:off x="6084850" y="3623250"/>
            <a:ext cx="2992200" cy="15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Kiitos!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595959"/>
                </a:solidFill>
              </a:rPr>
              <a:t>Palautetta: bit.ly/reetankoulutus 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503050" y="993500"/>
            <a:ext cx="4627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>
                <a:latin typeface="Merriweather"/>
                <a:ea typeface="Merriweather"/>
                <a:cs typeface="Merriweather"/>
                <a:sym typeface="Merriweather"/>
              </a:rPr>
              <a:t>Viestinnässä on paljon ratkottavaa. 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>
                <a:latin typeface="Merriweather"/>
                <a:ea typeface="Merriweather"/>
                <a:cs typeface="Merriweather"/>
                <a:sym typeface="Merriweather"/>
              </a:rPr>
              <a:t>→ hyvät suuntalinjat on hyvä pohtia yhdessä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291100" y="3919750"/>
            <a:ext cx="2655600" cy="1108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Pienryhmäkeskustelu: </a:t>
            </a:r>
            <a:r>
              <a:rPr lang="fi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kerro onnistunut viestintäkokemus uraltasi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150" y="427075"/>
            <a:ext cx="3389199" cy="31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809600" y="705025"/>
            <a:ext cx="552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6519">
                <a:latin typeface="Sedgwick Ave"/>
                <a:ea typeface="Sedgwick Ave"/>
                <a:cs typeface="Sedgwick Ave"/>
                <a:sym typeface="Sedgwick Ave"/>
              </a:rPr>
              <a:t>Miksi toimiva viestintä on tärkeää?</a:t>
            </a:r>
            <a:endParaRPr sz="6519">
              <a:latin typeface="Sedgwick Ave"/>
              <a:ea typeface="Sedgwick Ave"/>
              <a:cs typeface="Sedgwick Ave"/>
              <a:sym typeface="Sedgwick Ave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01379" y="3673625"/>
            <a:ext cx="1319374" cy="12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252275" y="1980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404675" y="3504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557075" y="5028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709475" y="6552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861875" y="8076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014275" y="9600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1537950" y="966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1537950" y="13662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1537950" y="26358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537950" y="39054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5253875" y="39054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5253875" y="26358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5253875" y="13662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253875" y="96624"/>
            <a:ext cx="3630000" cy="1168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" y="380772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7474" y="4508247"/>
            <a:ext cx="552726" cy="55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toimiva viestintä on tärkeää? 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arjen sujuvuus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yhteisöjen toimivuus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luotettava tiedonkulku olennaisissa asioissa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ei akuutin tiedon kerääminen yhteen paikkaan/viestiin (ennakointi)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yhtenäiset linjat ja toiminvatavat kaupungilla → tasalaatuinen palvelu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haastavien tilanteiden ja konfliktien ennaltaehkäisy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i"/>
              <a:t>Lisäksi henkilöstön viestinnässä: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henkilöstön jaksaminen ja pysyvyys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tunne yhteisöön kuulumisesta ja arvostuksesta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työhyvinvointi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5040525" y="3457850"/>
            <a:ext cx="4022100" cy="1534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solidFill>
                  <a:schemeClr val="lt1"/>
                </a:solidFill>
                <a:latin typeface="Sedgwick Ave"/>
                <a:ea typeface="Sedgwick Ave"/>
                <a:cs typeface="Sedgwick Ave"/>
                <a:sym typeface="Sedgwick Ave"/>
              </a:rPr>
              <a:t>Hyvät yhteistyösuhteet</a:t>
            </a:r>
            <a:endParaRPr b="1" sz="2700">
              <a:solidFill>
                <a:schemeClr val="lt1"/>
              </a:solidFill>
              <a:latin typeface="Sedgwick Ave"/>
              <a:ea typeface="Sedgwick Ave"/>
              <a:cs typeface="Sedgwick Ave"/>
              <a:sym typeface="Sedgwick A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>
                <a:solidFill>
                  <a:schemeClr val="lt1"/>
                </a:solidFill>
                <a:latin typeface="Sedgwick Ave"/>
                <a:ea typeface="Sedgwick Ave"/>
                <a:cs typeface="Sedgwick Ave"/>
                <a:sym typeface="Sedgwick Ave"/>
              </a:rPr>
              <a:t>ovat parasta varautumista myös haastaviin tilanteisiin</a:t>
            </a:r>
            <a:endParaRPr sz="2600">
              <a:solidFill>
                <a:schemeClr val="lt1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4020">
                <a:latin typeface="Sedgwick Ave"/>
                <a:ea typeface="Sedgwick Ave"/>
                <a:cs typeface="Sedgwick Ave"/>
                <a:sym typeface="Sedgwick Ave"/>
              </a:rPr>
              <a:t>2020-luku</a:t>
            </a:r>
            <a:endParaRPr sz="402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311700" y="1406000"/>
            <a:ext cx="8520600" cy="31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fi" sz="2800">
                <a:solidFill>
                  <a:schemeClr val="dk1"/>
                </a:solidFill>
              </a:rPr>
              <a:t>teknologia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fi" sz="2800">
                <a:solidFill>
                  <a:schemeClr val="dk1"/>
                </a:solidFill>
              </a:rPr>
              <a:t>perheet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fi" sz="2800">
                <a:solidFill>
                  <a:schemeClr val="dk1"/>
                </a:solidFill>
              </a:rPr>
              <a:t>eriarvoistuminen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fi" sz="2800">
                <a:solidFill>
                  <a:schemeClr val="dk1"/>
                </a:solidFill>
              </a:rPr>
              <a:t>pandemia, kriisit, lisääntyvä ennakoimattomuus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fi" sz="2800">
                <a:solidFill>
                  <a:schemeClr val="dk1"/>
                </a:solidFill>
              </a:rPr>
              <a:t>yhteiskunnalliset vastakkainasettelut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4020">
                <a:latin typeface="Sedgwick Ave"/>
                <a:ea typeface="Sedgwick Ave"/>
                <a:cs typeface="Sedgwick Ave"/>
                <a:sym typeface="Sedgwick Ave"/>
              </a:rPr>
              <a:t>2020-luvun muutokset</a:t>
            </a:r>
            <a:endParaRPr sz="402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311700" y="1406000"/>
            <a:ext cx="8520600" cy="31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i" sz="2200">
                <a:solidFill>
                  <a:schemeClr val="dk1"/>
                </a:solidFill>
              </a:rPr>
              <a:t>teknologioiden nopea muutos 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200">
                <a:solidFill>
                  <a:schemeClr val="dk1"/>
                </a:solidFill>
              </a:rPr>
              <a:t>→ vaikutukset perheiden ja oman työn arkeen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i" sz="2200">
                <a:solidFill>
                  <a:schemeClr val="dk1"/>
                </a:solidFill>
              </a:rPr>
              <a:t>perheiden monikielisyys ja monimuotoisuus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i" sz="2200">
                <a:solidFill>
                  <a:schemeClr val="dk1"/>
                </a:solidFill>
              </a:rPr>
              <a:t>eriarvoistuminen ja kuilut (hyvinvointi, toimeentulo, lukutaito, digitaidot..)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i" sz="2200">
                <a:solidFill>
                  <a:schemeClr val="dk1"/>
                </a:solidFill>
              </a:rPr>
              <a:t>pandemia, kriisit, lisääntyvä ennakoimattomuus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i" sz="2200">
                <a:solidFill>
                  <a:schemeClr val="dk1"/>
                </a:solidFill>
              </a:rPr>
              <a:t>yhteiskunnalliset vastakkainasettelut / kahtiajaot eri teemoissa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11700" y="290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500">
                <a:latin typeface="Sedgwick Ave"/>
                <a:ea typeface="Sedgwick Ave"/>
                <a:cs typeface="Sedgwick Ave"/>
                <a:sym typeface="Sedgwick Ave"/>
              </a:rPr>
              <a:t>V</a:t>
            </a:r>
            <a:r>
              <a:rPr lang="fi" sz="3500">
                <a:latin typeface="Sedgwick Ave"/>
                <a:ea typeface="Sedgwick Ave"/>
                <a:cs typeface="Sedgwick Ave"/>
                <a:sym typeface="Sedgwick Ave"/>
              </a:rPr>
              <a:t>iestinnän maailma muuttuu jatkuvasti</a:t>
            </a:r>
            <a:endParaRPr sz="35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4045925" y="1835350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visuaalisuus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99050" y="1078763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liikkuva kuva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173538" y="3618788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7F776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>
                <a:solidFill>
                  <a:schemeClr val="lt1"/>
                </a:solidFill>
              </a:rPr>
              <a:t>yhteisöllisyys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173100" y="2848488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vuorovaikutus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2173088" y="4389100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vertaisuus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730725" y="3564763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7F776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>
                <a:solidFill>
                  <a:schemeClr val="lt1"/>
                </a:solidFill>
              </a:rPr>
              <a:t>läpinäkyvyys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2311200" y="1854725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mobiililaitteet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2173100" y="1078775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teknologian muutos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576475" y="1854713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viihtyminen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262150" y="2630650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avoimuus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4893138" y="2666025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identiteetti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172650" y="3618800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yksilöllisyys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902188" y="1872388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monet rinnakkaiset roolit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766338" y="1078763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lt1"/>
                </a:solidFill>
              </a:rPr>
              <a:t>eri mediat rinnakkain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4998425" y="3546250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saavutettavuus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790913" y="2666013"/>
            <a:ext cx="1596600" cy="664500"/>
          </a:xfrm>
          <a:prstGeom prst="roundRect">
            <a:avLst>
              <a:gd fmla="val 16667" name="adj"/>
            </a:avLst>
          </a:prstGeom>
          <a:solidFill>
            <a:srgbClr val="7F776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>
                <a:solidFill>
                  <a:schemeClr val="lt1"/>
                </a:solidFill>
              </a:rPr>
              <a:t>tietojen suojaus</a:t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