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Bangers"/>
      <p:regular r:id="rId24"/>
    </p:embeddedFont>
    <p:embeddedFont>
      <p:font typeface="Caveat"/>
      <p:regular r:id="rId25"/>
      <p:bold r:id="rId26"/>
    </p:embeddedFont>
    <p:embeddedFont>
      <p:font typeface="Amatic SC"/>
      <p:regular r:id="rId27"/>
      <p:bold r:id="rId28"/>
    </p:embeddedFont>
    <p:embeddedFont>
      <p:font typeface="Shadows Into Light"/>
      <p:regular r:id="rId29"/>
    </p:embeddedFont>
    <p:embeddedFont>
      <p:font typeface="Just Me Again Down Her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angers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veat-bold.fntdata"/><Relationship Id="rId25" Type="http://schemas.openxmlformats.org/officeDocument/2006/relationships/font" Target="fonts/Caveat-regular.fntdata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hadowsIn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JustMeAgainDownHer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diametka.fi/oivallus-seminaari/" TargetMode="External"/><Relationship Id="rId3" Type="http://schemas.openxmlformats.org/officeDocument/2006/relationships/hyperlink" Target="https://docs.google.com/presentation/d/1SYypWRaKdjt_RCF0HxxuYxrXIGxcDqhgY-5wBAr6Ax0/edit#slide=id.g1494e1b21b4_0_38" TargetMode="External"/><Relationship Id="rId4" Type="http://schemas.openxmlformats.org/officeDocument/2006/relationships/hyperlink" Target="https://www.lohja.fi/varhaiskasvatus-ja-opetus/varhaiskasvatus-ja-esiopetus/varhaiskasvatus/arki-varhaiskasvatuksessa/kasvatuskumppanuus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perusteet.opintopolku.fi/#/fi/perusopetus/419550/tekstikappale/426528" TargetMode="External"/><Relationship Id="rId3" Type="http://schemas.openxmlformats.org/officeDocument/2006/relationships/hyperlink" Target="https://uudetlukutaidot.fi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lohja.fi/varhaiskasvatus-ja-opetus/varhaiskasvatus-ja-esiopetus/varhaiskasvatus/arki-varhaiskasvatuksessa/kasvatuskumppanuus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2"/>
              </a:rPr>
              <a:t>https://mediametka.fi/oivallus-seminaari/</a:t>
            </a:r>
            <a:r>
              <a:rPr lang="fi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https://docs.google.com/presentation/d/1SYypWRaKdjt_RCF0HxxuYxrXIGxcDqhgY-5wBAr6Ax0/edit#slide=id.g1494e1b21b4_0_38</a:t>
            </a:r>
            <a:r>
              <a:rPr lang="fi"/>
              <a:t> laajemmat diat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150">
                <a:solidFill>
                  <a:srgbClr val="212121"/>
                </a:solidFill>
                <a:highlight>
                  <a:schemeClr val="lt1"/>
                </a:highlight>
              </a:rPr>
              <a:t>Keynotessa kuullaan Lohjan digiturvataitojen kokonaisuudesta varhaiskasvatuksessa ja perusopetuksessa sekä yhteistyöstä muiden lasten ja nuorten parissa toimivien kanssa.</a:t>
            </a:r>
            <a:endParaRPr sz="115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15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https://www.lohja.fi/varhaiskasvatus-ja-opetus/varhaiskasvatus-ja-esiopetus/varhaiskasvatus/arki-varhaiskasvatuksessa/kasvatuskumppanuus/</a:t>
            </a:r>
            <a:r>
              <a:rPr lang="fi" sz="1150">
                <a:solidFill>
                  <a:srgbClr val="212121"/>
                </a:solidFill>
                <a:highlight>
                  <a:schemeClr val="lt1"/>
                </a:highlight>
              </a:rPr>
              <a:t> </a:t>
            </a:r>
            <a:endParaRPr sz="1150">
              <a:solidFill>
                <a:srgbClr val="21212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c1c4787d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c1c4787d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digiturvallisuus rakentuu tekijöistä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c1c4787d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c1c4787d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400">
                <a:solidFill>
                  <a:schemeClr val="dk1"/>
                </a:solidFill>
              </a:rPr>
              <a:t>Digiherkkyskausiin vastaamisen tueksi meillä on TVT-taitotasotavoitteiden turvataito-osuus</a:t>
            </a:r>
            <a:endParaRPr sz="115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94e1b21b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494e1b21b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i"/>
              <a:t>Kyselyistä nostoja ja kuvakaappauksia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i"/>
              <a:t>maininta valmistelun yhteistyöstä: nuorisotoimi, ankkuri, kuraattorit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b5cca7c9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2b5cca7c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Hinta? koulutukset, henkilötyövuodet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0a036b3f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30a036b3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94e1b21b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94e1b21b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c1c7555e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c1c7555e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fi" sz="1800">
                <a:solidFill>
                  <a:srgbClr val="595959"/>
                </a:solidFill>
              </a:rPr>
              <a:t>omat taidot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fi" sz="1800">
                <a:solidFill>
                  <a:srgbClr val="595959"/>
                </a:solidFill>
              </a:rPr>
              <a:t>läsnäolo (kuuntelu, keskustelu)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95e3b9dd3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95e3b9dd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5c1ffe322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5c1ffe322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bbc74c7b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bbc74c7b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Pedagogeina kaikki toiminta pohjautuu </a:t>
            </a:r>
            <a:r>
              <a:rPr lang="fi" sz="1400" u="sng">
                <a:solidFill>
                  <a:schemeClr val="hlink"/>
                </a:solidFill>
                <a:hlinkClick r:id="rId2"/>
              </a:rPr>
              <a:t>OPS</a:t>
            </a:r>
            <a:r>
              <a:rPr lang="fi" sz="1400"/>
              <a:t>iin ja VASUun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/>
              <a:t>→ OPH:n </a:t>
            </a:r>
            <a:r>
              <a:rPr lang="fi" sz="1400" u="sng">
                <a:solidFill>
                  <a:schemeClr val="hlink"/>
                </a:solidFill>
                <a:hlinkClick r:id="rId3"/>
              </a:rPr>
              <a:t>Uudet lukutaidot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/>
              <a:t>Nähdään kokonaisuutena - Lohjan kaupungilla omat tvt-taitotasotavoitteet →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57aa3838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57aa3838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c1c7555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c1c7555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57aa3838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557aa3838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24d2bdc0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24d2bdc0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c1ffe32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c1ffe32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150">
                <a:solidFill>
                  <a:srgbClr val="212121"/>
                </a:solidFill>
                <a:highlight>
                  <a:srgbClr val="FFFFFF"/>
                </a:highlight>
              </a:rPr>
              <a:t>Digiherkkyyskaudet ovat ulkopuolelta tulevia vaikutteita, ei biologisesti sisäsyntyisiä herkkyyskausia. Yhteiskunta muovaa…</a:t>
            </a:r>
            <a:endParaRPr b="1" sz="115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150">
                <a:solidFill>
                  <a:srgbClr val="212121"/>
                </a:solidFill>
                <a:highlight>
                  <a:srgbClr val="FFFFFF"/>
                </a:highlight>
              </a:rPr>
              <a:t>Keynotessa kuullaan Lohjan digiturvataitojen kokonaisuudesta varhaiskasvatuksessa ja perusopetuksessa sekä yhteistyöstä muiden lasten ja nuorten parissa toimivien kanssa.</a:t>
            </a:r>
            <a:endParaRPr sz="115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15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https://www.lohja.fi/varhaiskasvatus-ja-opetus/varhaiskasvatus-ja-esiopetus/varhaiskasvatus/arki-varhaiskasvatuksessa/kasvatuskumppanuus/</a:t>
            </a:r>
            <a:r>
              <a:rPr lang="fi" sz="1150">
                <a:solidFill>
                  <a:srgbClr val="212121"/>
                </a:solidFill>
                <a:highlight>
                  <a:srgbClr val="FFFFFF"/>
                </a:highlight>
              </a:rPr>
              <a:t> </a:t>
            </a:r>
            <a:endParaRPr sz="115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94e1b21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94e1b21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TURVALLISUUS: </a:t>
            </a:r>
            <a:r>
              <a:rPr b="1" lang="fi"/>
              <a:t> Huolehdimme että lasten ja nuorten kanssa työskentelevien osaaminen on riittävällä tasolla </a:t>
            </a:r>
            <a:r>
              <a:rPr lang="fi"/>
              <a:t>→ silloin kasvattajat osaavat opettaa myös lapsen kiinnittämään huomiota turvallisuuteensa.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• </a:t>
            </a:r>
            <a:r>
              <a:rPr b="1" lang="fi"/>
              <a:t>Teemme yhdessä työtä, jotta lasten ja nuorten elinympäristöt ovat turvallisia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→ Turvallisuus on avainasemassa jotta hyvinvointuunnitelman muut tavoitteet pääsevät toteutumaan, esim. oppimista ei tapahdu jos lapsi kokee turvattomuutta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95e3b9dd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95e3b9dd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gif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oph.fi/fi/tilastot-ja-julkaisut/julkaisut/varhaiskasvatussuunnitelman-perusteet-2022" TargetMode="External"/><Relationship Id="rId4" Type="http://schemas.openxmlformats.org/officeDocument/2006/relationships/hyperlink" Target="https://www.oph.fi/fi/tilastot-ja-julkaisut/julkaisut/varhaiskasvatussuunnitelman-perusteet-2022" TargetMode="External"/><Relationship Id="rId11" Type="http://schemas.openxmlformats.org/officeDocument/2006/relationships/hyperlink" Target="https://prezi.com/p/jheuh9nyv25m/lohjan-tvt-taitotasotavoitteet/" TargetMode="External"/><Relationship Id="rId10" Type="http://schemas.openxmlformats.org/officeDocument/2006/relationships/hyperlink" Target="https://peda.net/lohja/tvt-sivut/t/digiagenda-2021-2025" TargetMode="External"/><Relationship Id="rId12" Type="http://schemas.openxmlformats.org/officeDocument/2006/relationships/hyperlink" Target="https://sites.google.com/edu.lohja.fi/turvataidot/etusivu" TargetMode="External"/><Relationship Id="rId9" Type="http://schemas.openxmlformats.org/officeDocument/2006/relationships/hyperlink" Target="https://corporate.dna.fi/documents/753910/11433306/DNA+Koululaistutkimus+2022.pdf/45cbcfcd-0308-be26-d7c5-a6f32a6a02d8" TargetMode="External"/><Relationship Id="rId5" Type="http://schemas.openxmlformats.org/officeDocument/2006/relationships/hyperlink" Target="https://eperusteet.opintopolku.fi/#/fi/perusopetus/419550/tekstikappale/426528" TargetMode="External"/><Relationship Id="rId6" Type="http://schemas.openxmlformats.org/officeDocument/2006/relationships/hyperlink" Target="https://eperusteet.opintopolku.fi/#/fi/perusopetus/419550/tekstikappale/426528" TargetMode="External"/><Relationship Id="rId7" Type="http://schemas.openxmlformats.org/officeDocument/2006/relationships/hyperlink" Target="https://uudetlukutaidot.fi/" TargetMode="External"/><Relationship Id="rId8" Type="http://schemas.openxmlformats.org/officeDocument/2006/relationships/hyperlink" Target="https://uudetlukutaidot.fi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oili.lehtonen@lohja.fi" TargetMode="External"/><Relationship Id="rId4" Type="http://schemas.openxmlformats.org/officeDocument/2006/relationships/image" Target="../media/image5.jpg"/><Relationship Id="rId5" Type="http://schemas.openxmlformats.org/officeDocument/2006/relationships/hyperlink" Target="mailto:reetta.juden@lohja.fi" TargetMode="External"/><Relationship Id="rId6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hyperlink" Target="https://www.oph.fi/fi/tilastot-ja-julkaisut/julkaisut/varhaiskasvatussuunnitelman-perusteet-2022" TargetMode="External"/><Relationship Id="rId6" Type="http://schemas.openxmlformats.org/officeDocument/2006/relationships/hyperlink" Target="https://eperusteet.opintopolku.fi/#/fi/perusopetus/419550/tekstikappale/426528" TargetMode="External"/><Relationship Id="rId7" Type="http://schemas.openxmlformats.org/officeDocument/2006/relationships/hyperlink" Target="https://uudetlukutaidot.fi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547325" y="460600"/>
            <a:ext cx="6049350" cy="1772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A2C4C9"/>
                </a:solidFill>
                <a:latin typeface="Shadows Into Light"/>
              </a:rPr>
              <a:t>Digirauhanturvaajat</a:t>
            </a:r>
          </a:p>
        </p:txBody>
      </p:sp>
      <p:sp>
        <p:nvSpPr>
          <p:cNvPr id="55" name="Google Shape;55;p13"/>
          <p:cNvSpPr txBox="1"/>
          <p:nvPr/>
        </p:nvSpPr>
        <p:spPr>
          <a:xfrm>
            <a:off x="1608750" y="2233200"/>
            <a:ext cx="5926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>
                <a:latin typeface="Shadows Into Light"/>
                <a:ea typeface="Shadows Into Light"/>
                <a:cs typeface="Shadows Into Light"/>
                <a:sym typeface="Shadows Into Light"/>
              </a:rPr>
              <a:t>– turvataitoja ja turvataitokasvatusta kehittämässä</a:t>
            </a:r>
            <a:endParaRPr sz="3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311700" y="23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3020">
                <a:latin typeface="Shadows Into Light"/>
                <a:ea typeface="Shadows Into Light"/>
                <a:cs typeface="Shadows Into Light"/>
                <a:sym typeface="Shadows Into Light"/>
              </a:rPr>
              <a:t>Lohjan rakenteita digirauhanturvaamiseen:</a:t>
            </a:r>
            <a:endParaRPr b="1" sz="302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6692225" y="3253600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/>
              <a:t>Oppilasagentit ja -ohjaajat</a:t>
            </a:r>
            <a:endParaRPr b="1" sz="1600"/>
          </a:p>
        </p:txBody>
      </p:sp>
      <p:sp>
        <p:nvSpPr>
          <p:cNvPr id="195" name="Google Shape;195;p22"/>
          <p:cNvSpPr/>
          <p:nvPr/>
        </p:nvSpPr>
        <p:spPr>
          <a:xfrm>
            <a:off x="6692225" y="2310138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/>
              <a:t>TVT-vastaavat</a:t>
            </a:r>
            <a:endParaRPr b="1" sz="1600"/>
          </a:p>
        </p:txBody>
      </p:sp>
      <p:sp>
        <p:nvSpPr>
          <p:cNvPr id="196" name="Google Shape;196;p22"/>
          <p:cNvSpPr/>
          <p:nvPr/>
        </p:nvSpPr>
        <p:spPr>
          <a:xfrm>
            <a:off x="6692225" y="1382725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/>
              <a:t>Digitutorit</a:t>
            </a:r>
            <a:endParaRPr b="1" sz="1600"/>
          </a:p>
        </p:txBody>
      </p:sp>
      <p:sp>
        <p:nvSpPr>
          <p:cNvPr id="197" name="Google Shape;197;p22"/>
          <p:cNvSpPr txBox="1"/>
          <p:nvPr/>
        </p:nvSpPr>
        <p:spPr>
          <a:xfrm>
            <a:off x="6555750" y="863950"/>
            <a:ext cx="2456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500">
                <a:latin typeface="Shadows Into Light"/>
                <a:ea typeface="Shadows Into Light"/>
                <a:cs typeface="Shadows Into Light"/>
                <a:sym typeface="Shadows Into Light"/>
              </a:rPr>
              <a:t>Digir</a:t>
            </a:r>
            <a:r>
              <a:rPr b="1" lang="fi" sz="2500">
                <a:latin typeface="Shadows Into Light"/>
                <a:ea typeface="Shadows Into Light"/>
                <a:cs typeface="Shadows Into Light"/>
                <a:sym typeface="Shadows Into Light"/>
              </a:rPr>
              <a:t>auhanturvaajat:</a:t>
            </a:r>
            <a:endParaRPr b="1" sz="25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3460425" y="1648350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/>
              <a:t>johtoryhmät</a:t>
            </a:r>
            <a:endParaRPr b="1" sz="1600"/>
          </a:p>
        </p:txBody>
      </p:sp>
      <p:sp>
        <p:nvSpPr>
          <p:cNvPr id="199" name="Google Shape;199;p22"/>
          <p:cNvSpPr txBox="1"/>
          <p:nvPr/>
        </p:nvSpPr>
        <p:spPr>
          <a:xfrm>
            <a:off x="683788" y="811388"/>
            <a:ext cx="171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500">
                <a:latin typeface="Shadows Into Light"/>
                <a:ea typeface="Shadows Into Light"/>
                <a:cs typeface="Shadows Into Light"/>
                <a:sym typeface="Shadows Into Light"/>
              </a:rPr>
              <a:t>Verkostot:</a:t>
            </a:r>
            <a:endParaRPr b="1" sz="25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311700" y="1417075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/>
              <a:t>Digikilta</a:t>
            </a:r>
            <a:endParaRPr b="1" sz="1600"/>
          </a:p>
        </p:txBody>
      </p:sp>
      <p:sp>
        <p:nvSpPr>
          <p:cNvPr id="201" name="Google Shape;201;p22"/>
          <p:cNvSpPr/>
          <p:nvPr/>
        </p:nvSpPr>
        <p:spPr>
          <a:xfrm>
            <a:off x="394900" y="2305313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/>
              <a:t>Innokas</a:t>
            </a:r>
            <a:endParaRPr b="1" sz="1600"/>
          </a:p>
        </p:txBody>
      </p:sp>
      <p:sp>
        <p:nvSpPr>
          <p:cNvPr id="202" name="Google Shape;202;p22"/>
          <p:cNvSpPr/>
          <p:nvPr/>
        </p:nvSpPr>
        <p:spPr>
          <a:xfrm>
            <a:off x="394900" y="3193550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/>
              <a:t>Oppilasagentti- verkosto</a:t>
            </a:r>
            <a:endParaRPr b="1" sz="1600"/>
          </a:p>
        </p:txBody>
      </p:sp>
      <p:sp>
        <p:nvSpPr>
          <p:cNvPr id="203" name="Google Shape;203;p22"/>
          <p:cNvSpPr txBox="1"/>
          <p:nvPr/>
        </p:nvSpPr>
        <p:spPr>
          <a:xfrm>
            <a:off x="3565075" y="841675"/>
            <a:ext cx="2048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Päätöksenteko</a:t>
            </a:r>
            <a:r>
              <a:rPr b="1" lang="fi" sz="2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:</a:t>
            </a:r>
            <a:endParaRPr b="1" sz="2500"/>
          </a:p>
        </p:txBody>
      </p:sp>
      <p:sp>
        <p:nvSpPr>
          <p:cNvPr id="204" name="Google Shape;204;p22"/>
          <p:cNvSpPr/>
          <p:nvPr/>
        </p:nvSpPr>
        <p:spPr>
          <a:xfrm>
            <a:off x="3460425" y="2599425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600"/>
              <a:t>ohjausryhmät</a:t>
            </a:r>
            <a:endParaRPr b="1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/>
          <p:nvPr/>
        </p:nvSpPr>
        <p:spPr>
          <a:xfrm rot="10800000">
            <a:off x="-786450" y="-567075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 rot="10800000">
            <a:off x="-786450" y="-801575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 txBox="1"/>
          <p:nvPr>
            <p:ph type="title"/>
          </p:nvPr>
        </p:nvSpPr>
        <p:spPr>
          <a:xfrm>
            <a:off x="495950" y="27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3000">
                <a:latin typeface="Shadows Into Light"/>
                <a:ea typeface="Shadows Into Light"/>
                <a:cs typeface="Shadows Into Light"/>
                <a:sym typeface="Shadows Into Light"/>
              </a:rPr>
              <a:t>Turvallisuus osana Lohjan TVT-taitotasotavoitteita</a:t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424" y="2758600"/>
            <a:ext cx="1801443" cy="165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75" y="2595156"/>
            <a:ext cx="3477600" cy="1982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3956000" y="2005975"/>
            <a:ext cx="1701300" cy="572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Tekijänoikeudet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5467800" y="2650300"/>
            <a:ext cx="1701300" cy="572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Fyysinen hyvinvointi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5440350" y="3949975"/>
            <a:ext cx="1701300" cy="572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Mediakriittisyys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3956000" y="3283825"/>
            <a:ext cx="1701300" cy="572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Omien tietojen turvaaminen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3020">
                <a:latin typeface="Shadows Into Light"/>
                <a:ea typeface="Shadows Into Light"/>
                <a:cs typeface="Shadows Into Light"/>
                <a:sym typeface="Shadows Into Light"/>
              </a:rPr>
              <a:t>Turvataitokokonaisuus</a:t>
            </a:r>
            <a:endParaRPr b="1" sz="302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83100" y="1228300"/>
            <a:ext cx="3178200" cy="8904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koulutukset henkilöstölle</a:t>
            </a:r>
            <a:endParaRPr b="1" sz="1700"/>
          </a:p>
        </p:txBody>
      </p:sp>
      <p:sp>
        <p:nvSpPr>
          <p:cNvPr id="226" name="Google Shape;226;p24"/>
          <p:cNvSpPr/>
          <p:nvPr/>
        </p:nvSpPr>
        <p:spPr>
          <a:xfrm>
            <a:off x="2745225" y="911575"/>
            <a:ext cx="3178200" cy="8904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kyselyt</a:t>
            </a:r>
            <a:endParaRPr b="1" sz="1700"/>
          </a:p>
        </p:txBody>
      </p:sp>
      <p:sp>
        <p:nvSpPr>
          <p:cNvPr id="227" name="Google Shape;227;p24"/>
          <p:cNvSpPr/>
          <p:nvPr/>
        </p:nvSpPr>
        <p:spPr>
          <a:xfrm>
            <a:off x="4956525" y="1383700"/>
            <a:ext cx="3178200" cy="8904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vanhempainilta</a:t>
            </a:r>
            <a:endParaRPr b="1" sz="1700"/>
          </a:p>
        </p:txBody>
      </p:sp>
      <p:sp>
        <p:nvSpPr>
          <p:cNvPr id="228" name="Google Shape;228;p24"/>
          <p:cNvSpPr/>
          <p:nvPr/>
        </p:nvSpPr>
        <p:spPr>
          <a:xfrm>
            <a:off x="2624075" y="1991450"/>
            <a:ext cx="3178200" cy="8904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materiaalipankki</a:t>
            </a:r>
            <a:endParaRPr b="1" sz="1700"/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7072" y="1228300"/>
            <a:ext cx="2500299" cy="14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/>
          <p:nvPr/>
        </p:nvSpPr>
        <p:spPr>
          <a:xfrm>
            <a:off x="2873475" y="2991300"/>
            <a:ext cx="3178200" cy="8904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valmiit oppitunnit ja viestipohjat</a:t>
            </a:r>
            <a:endParaRPr b="1" sz="1700"/>
          </a:p>
        </p:txBody>
      </p:sp>
      <p:sp>
        <p:nvSpPr>
          <p:cNvPr id="231" name="Google Shape;231;p24"/>
          <p:cNvSpPr/>
          <p:nvPr/>
        </p:nvSpPr>
        <p:spPr>
          <a:xfrm>
            <a:off x="434600" y="2528538"/>
            <a:ext cx="3178200" cy="8904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TVT- taitotasotavoitteet</a:t>
            </a:r>
            <a:endParaRPr b="1" sz="1700"/>
          </a:p>
        </p:txBody>
      </p:sp>
      <p:sp>
        <p:nvSpPr>
          <p:cNvPr id="232" name="Google Shape;232;p24"/>
          <p:cNvSpPr/>
          <p:nvPr/>
        </p:nvSpPr>
        <p:spPr>
          <a:xfrm>
            <a:off x="5528025" y="2645788"/>
            <a:ext cx="3178200" cy="8904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teemaviikot</a:t>
            </a:r>
            <a:endParaRPr b="1"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type="title"/>
          </p:nvPr>
        </p:nvSpPr>
        <p:spPr>
          <a:xfrm>
            <a:off x="311700" y="14489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3020">
                <a:latin typeface="Shadows Into Light"/>
                <a:ea typeface="Shadows Into Light"/>
                <a:cs typeface="Shadows Into Light"/>
                <a:sym typeface="Shadows Into Light"/>
              </a:rPr>
              <a:t>Ennakointi ja suunnitelmallisuus:</a:t>
            </a:r>
            <a:endParaRPr b="1" sz="302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94970" lvl="0" marL="457200" rtl="0" algn="ctr">
              <a:spcBef>
                <a:spcPts val="0"/>
              </a:spcBef>
              <a:spcAft>
                <a:spcPts val="0"/>
              </a:spcAft>
              <a:buSzPts val="2620"/>
              <a:buFont typeface="Shadows Into Light"/>
              <a:buChar char="-"/>
            </a:pPr>
            <a:r>
              <a:rPr lang="fi" sz="2620">
                <a:latin typeface="Shadows Into Light"/>
                <a:ea typeface="Shadows Into Light"/>
                <a:cs typeface="Shadows Into Light"/>
                <a:sym typeface="Shadows Into Light"/>
              </a:rPr>
              <a:t>tiedottaminen</a:t>
            </a:r>
            <a:endParaRPr sz="262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94970" lvl="0" marL="457200" rtl="0" algn="ctr">
              <a:spcBef>
                <a:spcPts val="0"/>
              </a:spcBef>
              <a:spcAft>
                <a:spcPts val="0"/>
              </a:spcAft>
              <a:buSzPts val="2620"/>
              <a:buFont typeface="Shadows Into Light"/>
              <a:buChar char="-"/>
            </a:pPr>
            <a:r>
              <a:rPr lang="fi" sz="2620">
                <a:latin typeface="Shadows Into Light"/>
                <a:ea typeface="Shadows Into Light"/>
                <a:cs typeface="Shadows Into Light"/>
                <a:sym typeface="Shadows Into Light"/>
              </a:rPr>
              <a:t>yhteistyö</a:t>
            </a:r>
            <a:endParaRPr sz="262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2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7072" y="1228300"/>
            <a:ext cx="2500299" cy="14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0" y="378475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Elokuu: 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1:1 laitteet -oppitunti</a:t>
            </a:r>
            <a:endParaRPr sz="1700"/>
          </a:p>
        </p:txBody>
      </p:sp>
      <p:sp>
        <p:nvSpPr>
          <p:cNvPr id="242" name="Google Shape;242;p25"/>
          <p:cNvSpPr/>
          <p:nvPr/>
        </p:nvSpPr>
        <p:spPr>
          <a:xfrm>
            <a:off x="2148000" y="143350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Syyskuu</a:t>
            </a:r>
            <a:r>
              <a:rPr b="1" lang="fi" sz="1700"/>
              <a:t>: 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turvataito- koulutus 1</a:t>
            </a:r>
            <a:endParaRPr sz="1700"/>
          </a:p>
        </p:txBody>
      </p:sp>
      <p:sp>
        <p:nvSpPr>
          <p:cNvPr id="243" name="Google Shape;243;p25"/>
          <p:cNvSpPr/>
          <p:nvPr/>
        </p:nvSpPr>
        <p:spPr>
          <a:xfrm>
            <a:off x="4343525" y="152400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lokakuu</a:t>
            </a:r>
            <a:r>
              <a:rPr b="1" lang="fi" sz="1700"/>
              <a:t>: 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teemaviikko kouluilla, some-kyselyt</a:t>
            </a:r>
            <a:endParaRPr sz="1700"/>
          </a:p>
        </p:txBody>
      </p:sp>
      <p:sp>
        <p:nvSpPr>
          <p:cNvPr id="244" name="Google Shape;244;p25"/>
          <p:cNvSpPr/>
          <p:nvPr/>
        </p:nvSpPr>
        <p:spPr>
          <a:xfrm>
            <a:off x="6408300" y="378475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marraskuu</a:t>
            </a:r>
            <a:r>
              <a:rPr b="1" lang="fi" sz="1700"/>
              <a:t>: 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turvataito- koulutus 2, vanhempainilta</a:t>
            </a:r>
            <a:endParaRPr sz="1700"/>
          </a:p>
        </p:txBody>
      </p:sp>
      <p:sp>
        <p:nvSpPr>
          <p:cNvPr id="245" name="Google Shape;245;p25"/>
          <p:cNvSpPr/>
          <p:nvPr/>
        </p:nvSpPr>
        <p:spPr>
          <a:xfrm>
            <a:off x="6557125" y="1584775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joulukuu: </a:t>
            </a:r>
            <a:r>
              <a:rPr lang="fi" sz="1700"/>
              <a:t>edu.lohja.fi -oppitunti</a:t>
            </a:r>
            <a:endParaRPr sz="1700"/>
          </a:p>
        </p:txBody>
      </p:sp>
      <p:sp>
        <p:nvSpPr>
          <p:cNvPr id="246" name="Google Shape;246;p25"/>
          <p:cNvSpPr/>
          <p:nvPr/>
        </p:nvSpPr>
        <p:spPr>
          <a:xfrm>
            <a:off x="6484500" y="2661225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tammikuu</a:t>
            </a:r>
            <a:r>
              <a:rPr b="1" lang="fi" sz="1700"/>
              <a:t>: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OOR-kysely</a:t>
            </a:r>
            <a:endParaRPr sz="1700"/>
          </a:p>
        </p:txBody>
      </p:sp>
      <p:sp>
        <p:nvSpPr>
          <p:cNvPr id="247" name="Google Shape;247;p25"/>
          <p:cNvSpPr/>
          <p:nvPr/>
        </p:nvSpPr>
        <p:spPr>
          <a:xfrm>
            <a:off x="4572000" y="2867813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helmikuu</a:t>
            </a:r>
            <a:r>
              <a:rPr b="1" lang="fi" sz="1700"/>
              <a:t>: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turvataito- koulutus 3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teemaviikko kouluilla</a:t>
            </a:r>
            <a:endParaRPr sz="1700"/>
          </a:p>
        </p:txBody>
      </p:sp>
      <p:sp>
        <p:nvSpPr>
          <p:cNvPr id="248" name="Google Shape;248;p25"/>
          <p:cNvSpPr/>
          <p:nvPr/>
        </p:nvSpPr>
        <p:spPr>
          <a:xfrm>
            <a:off x="2500200" y="2867813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maaliskuu</a:t>
            </a:r>
            <a:r>
              <a:rPr b="1" lang="fi" sz="1700"/>
              <a:t>: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/>
              <a:t>digitaalinen toimintakulttuuri -kysely</a:t>
            </a:r>
            <a:endParaRPr sz="1500"/>
          </a:p>
        </p:txBody>
      </p:sp>
      <p:sp>
        <p:nvSpPr>
          <p:cNvPr id="249" name="Google Shape;249;p25"/>
          <p:cNvSpPr/>
          <p:nvPr/>
        </p:nvSpPr>
        <p:spPr>
          <a:xfrm>
            <a:off x="462975" y="2750563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huhtikuu</a:t>
            </a:r>
            <a:r>
              <a:rPr b="1" lang="fi" sz="1700"/>
              <a:t>: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/>
              <a:t>turvataito- koulutus 4</a:t>
            </a:r>
            <a:endParaRPr sz="1700"/>
          </a:p>
        </p:txBody>
      </p:sp>
      <p:sp>
        <p:nvSpPr>
          <p:cNvPr id="250" name="Google Shape;250;p25"/>
          <p:cNvSpPr/>
          <p:nvPr/>
        </p:nvSpPr>
        <p:spPr>
          <a:xfrm>
            <a:off x="-106725" y="1584763"/>
            <a:ext cx="2500200" cy="13056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700"/>
              <a:t>toukokuu</a:t>
            </a:r>
            <a:r>
              <a:rPr b="1" lang="fi" sz="1700"/>
              <a:t>: </a:t>
            </a:r>
            <a:r>
              <a:rPr lang="fi" sz="1700"/>
              <a:t>lukuvuoden päättäminen ja tietosuoja-asiat</a:t>
            </a:r>
            <a:endParaRPr sz="1700"/>
          </a:p>
        </p:txBody>
      </p:sp>
      <p:sp>
        <p:nvSpPr>
          <p:cNvPr id="251" name="Google Shape;251;p25"/>
          <p:cNvSpPr/>
          <p:nvPr/>
        </p:nvSpPr>
        <p:spPr>
          <a:xfrm>
            <a:off x="-70450" y="3737875"/>
            <a:ext cx="1884900" cy="5727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tutorien ja rehtorien suunnitteluaamu</a:t>
            </a:r>
            <a:endParaRPr sz="1200"/>
          </a:p>
        </p:txBody>
      </p:sp>
      <p:sp>
        <p:nvSpPr>
          <p:cNvPr id="252" name="Google Shape;252;p25"/>
          <p:cNvSpPr/>
          <p:nvPr/>
        </p:nvSpPr>
        <p:spPr>
          <a:xfrm>
            <a:off x="7496875" y="0"/>
            <a:ext cx="1884900" cy="5727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tutorien ja rehtorien suunnitteluaamu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/>
          <p:nvPr/>
        </p:nvSpPr>
        <p:spPr>
          <a:xfrm rot="10800000">
            <a:off x="-786450" y="-567075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6"/>
          <p:cNvSpPr/>
          <p:nvPr/>
        </p:nvSpPr>
        <p:spPr>
          <a:xfrm rot="10800000">
            <a:off x="-786450" y="-801575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0" y="1336725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Hyödyt</a:t>
            </a:r>
            <a:endParaRPr sz="1800"/>
          </a:p>
        </p:txBody>
      </p:sp>
      <p:sp>
        <p:nvSpPr>
          <p:cNvPr id="260" name="Google Shape;260;p26"/>
          <p:cNvSpPr/>
          <p:nvPr/>
        </p:nvSpPr>
        <p:spPr>
          <a:xfrm>
            <a:off x="0" y="2621188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Haasteet</a:t>
            </a:r>
            <a:endParaRPr sz="1800"/>
          </a:p>
        </p:txBody>
      </p:sp>
      <p:sp>
        <p:nvSpPr>
          <p:cNvPr id="261" name="Google Shape;261;p26"/>
          <p:cNvSpPr/>
          <p:nvPr/>
        </p:nvSpPr>
        <p:spPr>
          <a:xfrm>
            <a:off x="0" y="3905650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Jatko</a:t>
            </a:r>
            <a:endParaRPr sz="1800"/>
          </a:p>
        </p:txBody>
      </p:sp>
      <p:sp>
        <p:nvSpPr>
          <p:cNvPr id="262" name="Google Shape;262;p26"/>
          <p:cNvSpPr txBox="1"/>
          <p:nvPr/>
        </p:nvSpPr>
        <p:spPr>
          <a:xfrm>
            <a:off x="3147600" y="2741125"/>
            <a:ext cx="453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resurssit: tekijät, työryhmä, rahoitus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koulutusten ajankohta → tallenteet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“ei kuulu minulle” → rehtorien ja päiväkodin johtajien tuki 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3147600" y="3698350"/>
            <a:ext cx="6507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verkkosivujen ja osaamisen kehittäminen ja ylläpito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koulutusten jatkokehittely ja resurssointi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valmiiden oppituntimateriaalien lisääminen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uudet sisällöt: tekoäly ja sen hyödyt ja haasteet turvallisuudessa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tekniset toimenpiteet digirauhan saamiseksi</a:t>
            </a:r>
            <a:endParaRPr/>
          </a:p>
        </p:txBody>
      </p:sp>
      <p:sp>
        <p:nvSpPr>
          <p:cNvPr id="264" name="Google Shape;264;p26"/>
          <p:cNvSpPr txBox="1"/>
          <p:nvPr/>
        </p:nvSpPr>
        <p:spPr>
          <a:xfrm>
            <a:off x="3147600" y="1398325"/>
            <a:ext cx="5684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yhdenvertaisuus: kaikilla mahdollisuus ottaa sisällöt haltuun kerralla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"/>
              <a:t>samanaikaisuus: yhteinen jatkotyöstö koulun kulttuurin mukaan sekä keskustelu kollegoiden kanssa eri kouluista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2027400" y="1119625"/>
            <a:ext cx="508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4500">
                <a:latin typeface="Shadows Into Light"/>
                <a:ea typeface="Shadows Into Light"/>
                <a:cs typeface="Shadows Into Light"/>
                <a:sym typeface="Shadows Into Light"/>
              </a:rPr>
              <a:t>Mitä digiturvataitokasvatus vaatii aikuisilta?</a:t>
            </a:r>
            <a:endParaRPr b="1" sz="45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7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/>
          <p:nvPr/>
        </p:nvSpPr>
        <p:spPr>
          <a:xfrm>
            <a:off x="2943293" y="3144097"/>
            <a:ext cx="3287100" cy="809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halu auttaa</a:t>
            </a:r>
            <a:endParaRPr sz="1800"/>
          </a:p>
        </p:txBody>
      </p:sp>
      <p:sp>
        <p:nvSpPr>
          <p:cNvPr id="277" name="Google Shape;277;p2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3000">
                <a:latin typeface="Shadows Into Light"/>
                <a:ea typeface="Shadows Into Light"/>
                <a:cs typeface="Shadows Into Light"/>
                <a:sym typeface="Shadows Into Light"/>
              </a:rPr>
              <a:t>Mitä digiturvataitokasvatus vaatii aikuisilta?</a:t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458598" y="1487325"/>
            <a:ext cx="3287100" cy="809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riittävä digiosaaminen</a:t>
            </a:r>
            <a:endParaRPr sz="1800"/>
          </a:p>
        </p:txBody>
      </p:sp>
      <p:sp>
        <p:nvSpPr>
          <p:cNvPr id="281" name="Google Shape;281;p28"/>
          <p:cNvSpPr/>
          <p:nvPr/>
        </p:nvSpPr>
        <p:spPr>
          <a:xfrm>
            <a:off x="3006363" y="1222525"/>
            <a:ext cx="3287100" cy="809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ymmärrys digistä</a:t>
            </a:r>
            <a:endParaRPr sz="1800"/>
          </a:p>
        </p:txBody>
      </p:sp>
      <p:sp>
        <p:nvSpPr>
          <p:cNvPr id="282" name="Google Shape;282;p28"/>
          <p:cNvSpPr/>
          <p:nvPr/>
        </p:nvSpPr>
        <p:spPr>
          <a:xfrm>
            <a:off x="458598" y="2911665"/>
            <a:ext cx="3287100" cy="809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herkkyys kuulla ja nähdä tilanteet</a:t>
            </a:r>
            <a:endParaRPr sz="1800"/>
          </a:p>
        </p:txBody>
      </p:sp>
      <p:sp>
        <p:nvSpPr>
          <p:cNvPr id="283" name="Google Shape;283;p28"/>
          <p:cNvSpPr/>
          <p:nvPr/>
        </p:nvSpPr>
        <p:spPr>
          <a:xfrm>
            <a:off x="5301113" y="2908455"/>
            <a:ext cx="3287100" cy="8097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taito toimia</a:t>
            </a:r>
            <a:endParaRPr sz="1800"/>
          </a:p>
        </p:txBody>
      </p:sp>
      <p:sp>
        <p:nvSpPr>
          <p:cNvPr id="284" name="Google Shape;284;p28"/>
          <p:cNvSpPr/>
          <p:nvPr/>
        </p:nvSpPr>
        <p:spPr>
          <a:xfrm>
            <a:off x="5545200" y="1446938"/>
            <a:ext cx="3287100" cy="8799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(digi)pedagoginen osaaminen</a:t>
            </a:r>
            <a:endParaRPr sz="1800"/>
          </a:p>
        </p:txBody>
      </p:sp>
      <p:sp>
        <p:nvSpPr>
          <p:cNvPr id="285" name="Google Shape;285;p28"/>
          <p:cNvSpPr/>
          <p:nvPr/>
        </p:nvSpPr>
        <p:spPr>
          <a:xfrm>
            <a:off x="2645781" y="1879834"/>
            <a:ext cx="4008300" cy="13947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700">
                <a:latin typeface="Shadows Into Light"/>
                <a:ea typeface="Shadows Into Light"/>
                <a:cs typeface="Shadows Into Light"/>
                <a:sym typeface="Shadows Into Light"/>
              </a:rPr>
              <a:t>Digirauhanturvaaja</a:t>
            </a:r>
            <a:endParaRPr b="1" sz="27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type="title"/>
          </p:nvPr>
        </p:nvSpPr>
        <p:spPr>
          <a:xfrm>
            <a:off x="311700" y="13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Lähteet</a:t>
            </a:r>
            <a:endParaRPr/>
          </a:p>
        </p:txBody>
      </p:sp>
      <p:sp>
        <p:nvSpPr>
          <p:cNvPr id="291" name="Google Shape;291;p29"/>
          <p:cNvSpPr txBox="1"/>
          <p:nvPr>
            <p:ph idx="1" type="body"/>
          </p:nvPr>
        </p:nvSpPr>
        <p:spPr>
          <a:xfrm>
            <a:off x="311700" y="597550"/>
            <a:ext cx="85206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Varhaiskasvatussuunnitelma</a:t>
            </a:r>
            <a:r>
              <a:rPr lang="fi" sz="1500">
                <a:solidFill>
                  <a:schemeClr val="dk1"/>
                </a:solidFill>
              </a:rPr>
              <a:t>n perusteet 2022</a:t>
            </a:r>
            <a:r>
              <a:rPr lang="fi" sz="1100">
                <a:solidFill>
                  <a:schemeClr val="dk1"/>
                </a:solidFill>
              </a:rPr>
              <a:t>: </a:t>
            </a:r>
            <a:r>
              <a:rPr lang="fi" sz="11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https://www.oph.fi/fi/tilastot-ja-julkaisut/julkaisut/varhaiskasvatussuunnitelman-perusteet-2022</a:t>
            </a:r>
            <a:r>
              <a:rPr lang="fi" sz="1100">
                <a:solidFill>
                  <a:srgbClr val="0097A7"/>
                </a:solidFill>
              </a:rPr>
              <a:t> </a:t>
            </a:r>
            <a:endParaRPr sz="1100">
              <a:solidFill>
                <a:srgbClr val="009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Perusopetuksen opetussuunnitelma</a:t>
            </a:r>
            <a:r>
              <a:rPr lang="fi" sz="1500">
                <a:solidFill>
                  <a:schemeClr val="dk1"/>
                </a:solidFill>
              </a:rPr>
              <a:t>n perusteet 2014: </a:t>
            </a:r>
            <a:r>
              <a:rPr lang="fi" sz="1100" u="sng">
                <a:solidFill>
                  <a:srgbClr val="0097A7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https://eperusteet.opintopolku.fi/#/fi/perusopetus/419550/tekstikappale/426528</a:t>
            </a:r>
            <a:r>
              <a:rPr lang="fi" sz="1100">
                <a:solidFill>
                  <a:srgbClr val="0097A7"/>
                </a:solidFill>
              </a:rPr>
              <a:t> </a:t>
            </a:r>
            <a:endParaRPr sz="1100">
              <a:solidFill>
                <a:srgbClr val="009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5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Uudet lukutaidot</a:t>
            </a:r>
            <a:r>
              <a:rPr lang="fi" sz="1500">
                <a:solidFill>
                  <a:schemeClr val="dk1"/>
                </a:solidFill>
              </a:rPr>
              <a:t> -kehittämisohjelma:</a:t>
            </a:r>
            <a:r>
              <a:rPr lang="fi" sz="1500">
                <a:solidFill>
                  <a:srgbClr val="0097A7"/>
                </a:solidFill>
              </a:rPr>
              <a:t> </a:t>
            </a:r>
            <a:r>
              <a:rPr lang="fi" sz="11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https://uudetlukutaidot.fi/</a:t>
            </a:r>
            <a:r>
              <a:rPr lang="fi" sz="1100">
                <a:solidFill>
                  <a:srgbClr val="0097A7"/>
                </a:solidFill>
              </a:rPr>
              <a:t> </a:t>
            </a:r>
            <a:endParaRPr baseline="30000" sz="11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>
                <a:solidFill>
                  <a:schemeClr val="dk1"/>
                </a:solidFill>
              </a:rPr>
              <a:t>DNA koululaistutkimus 2022: </a:t>
            </a:r>
            <a:r>
              <a:rPr lang="fi" sz="1100" u="sng">
                <a:solidFill>
                  <a:srgbClr val="0097A7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https://corporate.dna.fi/documents/753910/11433306/DNA+Koululaistutkimus+2022.pdf/45cbcfcd-0308-be26-d7c5-a6f32a6a02d8</a:t>
            </a:r>
            <a:r>
              <a:rPr lang="fi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>
                <a:solidFill>
                  <a:schemeClr val="dk1"/>
                </a:solidFill>
              </a:rPr>
              <a:t>Pelastakaa Lapset: Opettaja lapsen tukena digitaalisissa ympäristöissä (Educa-esitys)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>
                <a:solidFill>
                  <a:schemeClr val="dk1"/>
                </a:solidFill>
              </a:rPr>
              <a:t>Lohjan huoltajien ja oppilaiden digitaalisten medioiden käyttökyselyt 2022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"/>
          <p:cNvSpPr txBox="1"/>
          <p:nvPr>
            <p:ph type="title"/>
          </p:nvPr>
        </p:nvSpPr>
        <p:spPr>
          <a:xfrm>
            <a:off x="311700" y="275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Linkit</a:t>
            </a:r>
            <a:endParaRPr/>
          </a:p>
        </p:txBody>
      </p:sp>
      <p:sp>
        <p:nvSpPr>
          <p:cNvPr id="295" name="Google Shape;295;p29"/>
          <p:cNvSpPr txBox="1"/>
          <p:nvPr/>
        </p:nvSpPr>
        <p:spPr>
          <a:xfrm>
            <a:off x="294750" y="3236775"/>
            <a:ext cx="85545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300"/>
              <a:t>Lohjan kaupungin digiagenda: </a:t>
            </a:r>
            <a:r>
              <a:rPr lang="fi" sz="1300" u="sng">
                <a:solidFill>
                  <a:schemeClr val="hlink"/>
                </a:solidFill>
                <a:hlinkClick r:id="rId10"/>
              </a:rPr>
              <a:t>https://peda.net/lohja/tvt-sivut/t/digiagenda-2021-2025</a:t>
            </a:r>
            <a:r>
              <a:rPr lang="fi" sz="1300"/>
              <a:t>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300"/>
              <a:t>Lohjan kaupungin TVT-taitotasotavoitteet: </a:t>
            </a:r>
            <a:r>
              <a:rPr lang="fi" sz="1300" u="sng">
                <a:solidFill>
                  <a:srgbClr val="0097A7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https://prezi.com/p/jheuh9nyv25m/lohjan-tvt-taitotasotavoitteet/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300"/>
              <a:t>Lohjan kaupungin tietoturva- ja tietosuojataitosivusto: </a:t>
            </a:r>
            <a:r>
              <a:rPr lang="fi" sz="1300" u="sng">
                <a:solidFill>
                  <a:schemeClr val="hlink"/>
                </a:solidFill>
                <a:hlinkClick r:id="rId12"/>
              </a:rPr>
              <a:t>https://sites.google.com/edu.lohja.fi/turvataidot/etusivu</a:t>
            </a:r>
            <a:r>
              <a:rPr lang="fi" sz="1300"/>
              <a:t> </a:t>
            </a:r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2933038" y="255175"/>
            <a:ext cx="316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i" sz="6819">
                <a:solidFill>
                  <a:srgbClr val="59595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Kiitos!</a:t>
            </a:r>
            <a:endParaRPr b="1" sz="6819">
              <a:solidFill>
                <a:srgbClr val="595959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0"/>
          <p:cNvSpPr txBox="1"/>
          <p:nvPr>
            <p:ph idx="4294967295" type="body"/>
          </p:nvPr>
        </p:nvSpPr>
        <p:spPr>
          <a:xfrm>
            <a:off x="5373675" y="2571750"/>
            <a:ext cx="2570100" cy="20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fi" sz="1600"/>
              <a:t>Oili Lehtonen</a:t>
            </a:r>
            <a:endParaRPr b="1" sz="1600"/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600" u="sng">
                <a:solidFill>
                  <a:schemeClr val="hlink"/>
                </a:solidFill>
                <a:hlinkClick r:id="rId3"/>
              </a:rPr>
              <a:t>oili.lehtonen@lohja.fi</a:t>
            </a:r>
            <a:endParaRPr sz="1600"/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600"/>
              <a:t>p. 044 3740487</a:t>
            </a:r>
            <a:endParaRPr sz="1600"/>
          </a:p>
        </p:txBody>
      </p:sp>
      <p:pic>
        <p:nvPicPr>
          <p:cNvPr id="304" name="Google Shape;304;p30"/>
          <p:cNvPicPr preferRelativeResize="0"/>
          <p:nvPr/>
        </p:nvPicPr>
        <p:blipFill rotWithShape="1">
          <a:blip r:embed="rId4">
            <a:alphaModFix/>
          </a:blip>
          <a:srcRect b="11490" l="23945" r="8124" t="2694"/>
          <a:stretch/>
        </p:blipFill>
        <p:spPr>
          <a:xfrm>
            <a:off x="6208750" y="1019650"/>
            <a:ext cx="995800" cy="14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0"/>
          <p:cNvSpPr txBox="1"/>
          <p:nvPr>
            <p:ph idx="4294967295" type="body"/>
          </p:nvPr>
        </p:nvSpPr>
        <p:spPr>
          <a:xfrm>
            <a:off x="619000" y="2571750"/>
            <a:ext cx="2866800" cy="20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fi" sz="1600"/>
              <a:t>Reetta Judén</a:t>
            </a:r>
            <a:endParaRPr b="1" sz="1600"/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600" u="sng">
                <a:solidFill>
                  <a:schemeClr val="hlink"/>
                </a:solidFill>
                <a:hlinkClick r:id="rId5"/>
              </a:rPr>
              <a:t>reetta.juden@lohja.fi</a:t>
            </a:r>
            <a:endParaRPr sz="1600"/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i" sz="1600"/>
              <a:t>p.044 3740485</a:t>
            </a:r>
            <a:endParaRPr sz="1600"/>
          </a:p>
        </p:txBody>
      </p:sp>
      <p:pic>
        <p:nvPicPr>
          <p:cNvPr id="306" name="Google Shape;306;p30"/>
          <p:cNvPicPr preferRelativeResize="0"/>
          <p:nvPr/>
        </p:nvPicPr>
        <p:blipFill rotWithShape="1">
          <a:blip r:embed="rId6">
            <a:alphaModFix/>
          </a:blip>
          <a:srcRect b="0" l="11215" r="11914" t="0"/>
          <a:stretch/>
        </p:blipFill>
        <p:spPr>
          <a:xfrm>
            <a:off x="1510550" y="988823"/>
            <a:ext cx="1103074" cy="145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76836" l="16941" r="19392" t="0"/>
          <a:stretch/>
        </p:blipFill>
        <p:spPr>
          <a:xfrm>
            <a:off x="3868275" y="1430100"/>
            <a:ext cx="5967525" cy="1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35405" l="15575" r="16081" t="42837"/>
          <a:stretch/>
        </p:blipFill>
        <p:spPr>
          <a:xfrm>
            <a:off x="-691800" y="2649675"/>
            <a:ext cx="5337975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59446" l="19412" r="19234" t="22124"/>
          <a:stretch/>
        </p:blipFill>
        <p:spPr>
          <a:xfrm rot="-359548">
            <a:off x="222659" y="880819"/>
            <a:ext cx="5582432" cy="98293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 rot="-363076">
            <a:off x="517664" y="1038252"/>
            <a:ext cx="5045614" cy="538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3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Oppijalla on oikeus digitaaliseen osaamiseen.</a:t>
            </a:r>
            <a:endParaRPr sz="26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252088" y="1583575"/>
            <a:ext cx="51999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2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Digitaalisuus on osa yhteiskuntaa, </a:t>
            </a:r>
            <a:endParaRPr sz="22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2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jossa lapsi kasvaa.</a:t>
            </a:r>
            <a:endParaRPr sz="26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06625" y="2936025"/>
            <a:ext cx="3286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i" sz="16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Digitaalisen osaamisen vahvistaminen edistää lasten koulutuksellista tasa-arvoa.</a:t>
            </a:r>
            <a:endParaRPr sz="1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0" name="Google Shape;70;p14"/>
          <p:cNvSpPr txBox="1"/>
          <p:nvPr/>
        </p:nvSpPr>
        <p:spPr>
          <a:xfrm rot="130918">
            <a:off x="5057650" y="2582441"/>
            <a:ext cx="3585199" cy="1108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2000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Digitaalista osaamista tarvitaan ihmisten välisessä vuorovaikutuksessa, yhteiskunnassa toimimisessa ja oppimisessa.</a:t>
            </a:r>
            <a:endParaRPr b="1" sz="2400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Google Shape;71;p14"/>
          <p:cNvSpPr txBox="1"/>
          <p:nvPr/>
        </p:nvSpPr>
        <p:spPr>
          <a:xfrm rot="472317">
            <a:off x="5876735" y="775636"/>
            <a:ext cx="3276879" cy="923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fi" sz="1600">
                <a:solidFill>
                  <a:srgbClr val="45818E"/>
                </a:solidFill>
                <a:latin typeface="Caveat"/>
                <a:ea typeface="Caveat"/>
                <a:cs typeface="Caveat"/>
                <a:sym typeface="Caveat"/>
              </a:rPr>
              <a:t>Henkilöstö ohjaa lapsia digitaalisten ympäristöjen monipuoliseen, vastuulliseen ja turvalliseen käyttöön.</a:t>
            </a:r>
            <a:endParaRPr b="1" sz="2000">
              <a:solidFill>
                <a:srgbClr val="45818E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2" name="Google Shape;72;p14"/>
          <p:cNvSpPr txBox="1"/>
          <p:nvPr/>
        </p:nvSpPr>
        <p:spPr>
          <a:xfrm rot="-267263">
            <a:off x="537583" y="1832855"/>
            <a:ext cx="3669584" cy="84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900">
                <a:solidFill>
                  <a:srgbClr val="45818E"/>
                </a:solidFill>
                <a:latin typeface="Just Me Again Down Here"/>
                <a:ea typeface="Just Me Again Down Here"/>
                <a:cs typeface="Just Me Again Down Here"/>
                <a:sym typeface="Just Me Again Down Here"/>
              </a:rPr>
              <a:t>Oppilaiden kanssa keskustellaan ja luodaan yhdessä tvt:n turvallisia käyttötapoja ja hyviä käytöstapoja.</a:t>
            </a:r>
            <a:endParaRPr sz="2200">
              <a:solidFill>
                <a:srgbClr val="45818E"/>
              </a:solidFill>
              <a:latin typeface="Just Me Again Down Here"/>
              <a:ea typeface="Just Me Again Down Here"/>
              <a:cs typeface="Just Me Again Down Here"/>
              <a:sym typeface="Just Me Again Down Here"/>
            </a:endParaRPr>
          </a:p>
        </p:txBody>
      </p:sp>
      <p:sp>
        <p:nvSpPr>
          <p:cNvPr id="73" name="Google Shape;73;p14"/>
          <p:cNvSpPr txBox="1"/>
          <p:nvPr/>
        </p:nvSpPr>
        <p:spPr>
          <a:xfrm rot="-151091">
            <a:off x="428650" y="415566"/>
            <a:ext cx="3468650" cy="6155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45818E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Oppilaat harjoittelevat käyttämään tieto- ja viestintäteknologiaa erilaisissa vuorovaikutustilanteissa.</a:t>
            </a:r>
            <a:endParaRPr b="1" sz="1700">
              <a:solidFill>
                <a:srgbClr val="45818E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37000" y="4743300"/>
            <a:ext cx="867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1100"/>
              <a:t>Lähteet: </a:t>
            </a:r>
            <a:r>
              <a:rPr lang="fi" sz="1100" u="sng">
                <a:solidFill>
                  <a:srgbClr val="45818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Varhaiskasvatussuunnitelma</a:t>
            </a:r>
            <a:r>
              <a:rPr lang="fi" sz="1100" u="sng">
                <a:solidFill>
                  <a:srgbClr val="45818E"/>
                </a:solidFill>
              </a:rPr>
              <a:t>n perusteet 2022</a:t>
            </a:r>
            <a:r>
              <a:rPr lang="fi" sz="1100">
                <a:solidFill>
                  <a:srgbClr val="45818E"/>
                </a:solidFill>
              </a:rPr>
              <a:t>, </a:t>
            </a:r>
            <a:r>
              <a:rPr lang="fi" sz="1100" u="sng">
                <a:solidFill>
                  <a:srgbClr val="45818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Perusopetuksen opetussuunnitelma</a:t>
            </a:r>
            <a:r>
              <a:rPr lang="fi" sz="1100" u="sng">
                <a:solidFill>
                  <a:srgbClr val="45818E"/>
                </a:solidFill>
              </a:rPr>
              <a:t>n perusteet 2014</a:t>
            </a:r>
            <a:r>
              <a:rPr lang="fi" sz="1100">
                <a:solidFill>
                  <a:srgbClr val="45818E"/>
                </a:solidFill>
              </a:rPr>
              <a:t>, </a:t>
            </a:r>
            <a:r>
              <a:rPr lang="fi" sz="1100" u="sng">
                <a:solidFill>
                  <a:srgbClr val="45818E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Uudet lukutaidot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 rot="10800000">
            <a:off x="-786450" y="-567075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rot="10800000">
            <a:off x="-786450" y="-801575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2482600" y="1729750"/>
            <a:ext cx="427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4500">
                <a:latin typeface="Shadows Into Light"/>
                <a:ea typeface="Shadows Into Light"/>
                <a:cs typeface="Shadows Into Light"/>
                <a:sym typeface="Shadows Into Light"/>
              </a:rPr>
              <a:t>Mitä digiturvataitokasvatus vaatii aikuisilta?</a:t>
            </a:r>
            <a:endParaRPr sz="45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 rot="10800000">
            <a:off x="-786450" y="-567075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 rot="10800000">
            <a:off x="-786450" y="-801575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>
            <p:ph type="title"/>
          </p:nvPr>
        </p:nvSpPr>
        <p:spPr>
          <a:xfrm>
            <a:off x="495950" y="27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3000">
                <a:latin typeface="Shadows Into Light"/>
                <a:ea typeface="Shadows Into Light"/>
                <a:cs typeface="Shadows Into Light"/>
                <a:sym typeface="Shadows Into Light"/>
              </a:rPr>
              <a:t>Mitä digiturvataitokasvatus vaatii aikuisilta?</a:t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495950" y="1336725"/>
            <a:ext cx="8336400" cy="10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/>
              <a:t>tekninen perusosaaminen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i" sz="1800"/>
              <a:t>ymmärrys ja tuntemus digitaalisesta maailmasta ilmiönä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fi" sz="1800"/>
              <a:t>digitaidot sekä oppimisen kohteena, että opetusvälineenä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2876107" y="2922466"/>
            <a:ext cx="3150900" cy="9744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400">
                <a:latin typeface="Shadows Into Light"/>
                <a:ea typeface="Shadows Into Light"/>
                <a:cs typeface="Shadows Into Light"/>
                <a:sym typeface="Shadows Into Light"/>
              </a:rPr>
              <a:t>Digirauhanturvaaja</a:t>
            </a:r>
            <a:endParaRPr b="1" sz="24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239200" y="4344750"/>
            <a:ext cx="639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>
                <a:solidFill>
                  <a:schemeClr val="dk1"/>
                </a:solidFill>
              </a:rPr>
              <a:t>= henkilö, joka pyrkii auttamaan oppilaita, kollegoita ja huoltajia luomaan olosuhteet turvalliselle kasvulle ja oppimiselle digiympäristössä.</a:t>
            </a:r>
            <a:endParaRPr b="1"/>
          </a:p>
        </p:txBody>
      </p:sp>
      <p:sp>
        <p:nvSpPr>
          <p:cNvPr id="92" name="Google Shape;92;p16"/>
          <p:cNvSpPr/>
          <p:nvPr/>
        </p:nvSpPr>
        <p:spPr>
          <a:xfrm>
            <a:off x="1156900" y="2648334"/>
            <a:ext cx="2583600" cy="565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/>
              <a:t>riittävä digiosaaminen</a:t>
            </a:r>
            <a:endParaRPr sz="1500"/>
          </a:p>
        </p:txBody>
      </p:sp>
      <p:sp>
        <p:nvSpPr>
          <p:cNvPr id="93" name="Google Shape;93;p16"/>
          <p:cNvSpPr/>
          <p:nvPr/>
        </p:nvSpPr>
        <p:spPr>
          <a:xfrm>
            <a:off x="3109962" y="2408168"/>
            <a:ext cx="2583600" cy="565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/>
              <a:t>ymmärrys digistä ja digiturvallisuudesta</a:t>
            </a:r>
            <a:endParaRPr sz="1500"/>
          </a:p>
        </p:txBody>
      </p:sp>
      <p:sp>
        <p:nvSpPr>
          <p:cNvPr id="94" name="Google Shape;94;p16"/>
          <p:cNvSpPr/>
          <p:nvPr/>
        </p:nvSpPr>
        <p:spPr>
          <a:xfrm>
            <a:off x="1156900" y="3643106"/>
            <a:ext cx="2583600" cy="565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/>
              <a:t>herkkyys kuulla ja nähdä tilanteet</a:t>
            </a:r>
            <a:endParaRPr sz="1500"/>
          </a:p>
        </p:txBody>
      </p:sp>
      <p:sp>
        <p:nvSpPr>
          <p:cNvPr id="95" name="Google Shape;95;p16"/>
          <p:cNvSpPr/>
          <p:nvPr/>
        </p:nvSpPr>
        <p:spPr>
          <a:xfrm>
            <a:off x="4963296" y="3640865"/>
            <a:ext cx="2583600" cy="565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/>
              <a:t>taito toimia</a:t>
            </a:r>
            <a:endParaRPr sz="1500"/>
          </a:p>
        </p:txBody>
      </p:sp>
      <p:sp>
        <p:nvSpPr>
          <p:cNvPr id="96" name="Google Shape;96;p16"/>
          <p:cNvSpPr/>
          <p:nvPr/>
        </p:nvSpPr>
        <p:spPr>
          <a:xfrm>
            <a:off x="3109962" y="3805439"/>
            <a:ext cx="2583600" cy="565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/>
              <a:t>halu auttaa</a:t>
            </a:r>
            <a:endParaRPr sz="1500"/>
          </a:p>
        </p:txBody>
      </p:sp>
      <p:sp>
        <p:nvSpPr>
          <p:cNvPr id="97" name="Google Shape;97;p16"/>
          <p:cNvSpPr/>
          <p:nvPr/>
        </p:nvSpPr>
        <p:spPr>
          <a:xfrm>
            <a:off x="5039496" y="2727216"/>
            <a:ext cx="2583600" cy="565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500"/>
              <a:t>(digi)</a:t>
            </a:r>
            <a:r>
              <a:rPr lang="fi" sz="1500"/>
              <a:t>pedagoginen osaaminen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 rot="10800000">
            <a:off x="-786450" y="-567075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 rot="10800000">
            <a:off x="-786450" y="-801575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495950" y="27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3000">
                <a:latin typeface="Shadows Into Light"/>
                <a:ea typeface="Shadows Into Light"/>
                <a:cs typeface="Shadows Into Light"/>
                <a:sym typeface="Shadows Into Light"/>
              </a:rPr>
              <a:t>Digitalisaation yhteiskunnalle luomat paineet ja uhat</a:t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62125" y="1352850"/>
            <a:ext cx="2630400" cy="1066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Lapsen houkutteleminen seksuaalisiin tarkoituksiin</a:t>
            </a:r>
            <a:endParaRPr sz="1500"/>
          </a:p>
        </p:txBody>
      </p:sp>
      <p:sp>
        <p:nvSpPr>
          <p:cNvPr id="106" name="Google Shape;106;p17"/>
          <p:cNvSpPr/>
          <p:nvPr/>
        </p:nvSpPr>
        <p:spPr>
          <a:xfrm>
            <a:off x="3274100" y="1394413"/>
            <a:ext cx="2630400" cy="1066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Tietojen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kalastelu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07" name="Google Shape;107;p17"/>
          <p:cNvSpPr/>
          <p:nvPr/>
        </p:nvSpPr>
        <p:spPr>
          <a:xfrm rot="5400000">
            <a:off x="2811225" y="1471800"/>
            <a:ext cx="447300" cy="8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8" name="Google Shape;108;p17"/>
          <p:cNvSpPr/>
          <p:nvPr/>
        </p:nvSpPr>
        <p:spPr>
          <a:xfrm>
            <a:off x="6386075" y="1381563"/>
            <a:ext cx="2630400" cy="1066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Nettikiusaaminen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162125" y="2727388"/>
            <a:ext cx="2630400" cy="1066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Seksuaalisella kuvamateriaalilla kiristäminen</a:t>
            </a:r>
            <a:endParaRPr sz="1500"/>
          </a:p>
        </p:txBody>
      </p:sp>
      <p:sp>
        <p:nvSpPr>
          <p:cNvPr id="110" name="Google Shape;110;p17"/>
          <p:cNvSpPr/>
          <p:nvPr/>
        </p:nvSpPr>
        <p:spPr>
          <a:xfrm>
            <a:off x="3274100" y="2743575"/>
            <a:ext cx="2630400" cy="1066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Huijaus- ja kiristysviestit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162125" y="4101913"/>
            <a:ext cx="2630400" cy="1066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Haitalliset sisällöt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274088" y="4092738"/>
            <a:ext cx="2630400" cy="1066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Nettihaasteet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386075" y="2727388"/>
            <a:ext cx="2630400" cy="10665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1500">
                <a:solidFill>
                  <a:schemeClr val="dk1"/>
                </a:solidFill>
              </a:rPr>
              <a:t>Kuvien ja videoiden leviäminen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2573325" y="3106350"/>
            <a:ext cx="923100" cy="455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2573325" y="4329450"/>
            <a:ext cx="923100" cy="455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5714625" y="3096900"/>
            <a:ext cx="923100" cy="455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 rot="5401390">
            <a:off x="4200912" y="2335750"/>
            <a:ext cx="742200" cy="447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 rot="5401390">
            <a:off x="7330187" y="2272050"/>
            <a:ext cx="742200" cy="447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1253687" y="2348429"/>
            <a:ext cx="447300" cy="583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1253687" y="3669741"/>
            <a:ext cx="447300" cy="583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rot="-2277032">
            <a:off x="5539103" y="3851865"/>
            <a:ext cx="1616147" cy="45506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 rot="-582984">
            <a:off x="6679590" y="3956296"/>
            <a:ext cx="1212290" cy="600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700">
                <a:solidFill>
                  <a:srgbClr val="9999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tekoäly?</a:t>
            </a:r>
            <a:endParaRPr b="1" sz="2700">
              <a:solidFill>
                <a:srgbClr val="999999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2026113" y="2307900"/>
            <a:ext cx="1997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700">
                <a:solidFill>
                  <a:srgbClr val="9999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kyberrikollisuus</a:t>
            </a:r>
            <a:endParaRPr b="1" sz="2700">
              <a:solidFill>
                <a:srgbClr val="999999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5188452" y="2297338"/>
            <a:ext cx="2324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700">
                <a:solidFill>
                  <a:srgbClr val="999999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ajattelemattomuus</a:t>
            </a:r>
            <a:endParaRPr b="1" sz="2700">
              <a:solidFill>
                <a:srgbClr val="999999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 rot="10800000">
            <a:off x="-786450" y="-567075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-786450" y="-801575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>
            <p:ph idx="4294967295" type="title"/>
          </p:nvPr>
        </p:nvSpPr>
        <p:spPr>
          <a:xfrm>
            <a:off x="495950" y="27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3000">
                <a:latin typeface="Shadows Into Light"/>
                <a:ea typeface="Shadows Into Light"/>
                <a:cs typeface="Shadows Into Light"/>
                <a:sym typeface="Shadows Into Light"/>
              </a:rPr>
              <a:t>Kuka haavoittuu verkossa? </a:t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54550" y="3105150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Marginalisoituihin ryhmiin kuuluvat lapset</a:t>
            </a:r>
            <a:endParaRPr b="1"/>
          </a:p>
        </p:txBody>
      </p:sp>
      <p:sp>
        <p:nvSpPr>
          <p:cNvPr id="133" name="Google Shape;133;p18"/>
          <p:cNvSpPr/>
          <p:nvPr/>
        </p:nvSpPr>
        <p:spPr>
          <a:xfrm>
            <a:off x="3096150" y="3105150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Lapset, joilla on toiminnallisia rajoitteita</a:t>
            </a:r>
            <a:endParaRPr b="1"/>
          </a:p>
        </p:txBody>
      </p:sp>
      <p:sp>
        <p:nvSpPr>
          <p:cNvPr id="134" name="Google Shape;134;p18"/>
          <p:cNvSpPr/>
          <p:nvPr/>
        </p:nvSpPr>
        <p:spPr>
          <a:xfrm>
            <a:off x="6137750" y="3105150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Haastavissa elämäntilanteissa elävät lapset</a:t>
            </a:r>
            <a:endParaRPr b="1"/>
          </a:p>
        </p:txBody>
      </p:sp>
      <p:sp>
        <p:nvSpPr>
          <p:cNvPr id="135" name="Google Shape;135;p18"/>
          <p:cNvSpPr txBox="1"/>
          <p:nvPr/>
        </p:nvSpPr>
        <p:spPr>
          <a:xfrm>
            <a:off x="145925" y="1562400"/>
            <a:ext cx="8870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900"/>
              <a:t>Lapset, joilla on vaikeuksia elämässään, haavoittuvat useammin myös verkossa. Tytöt kohtaavat kielteisiä asioita verkossa useammin kuin pojat.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900"/>
              <a:t>Erityisesti herkästi haavoittuvassa asemassa ovat:</a:t>
            </a:r>
            <a:endParaRPr sz="1900"/>
          </a:p>
        </p:txBody>
      </p:sp>
      <p:sp>
        <p:nvSpPr>
          <p:cNvPr id="136" name="Google Shape;136;p18"/>
          <p:cNvSpPr txBox="1"/>
          <p:nvPr/>
        </p:nvSpPr>
        <p:spPr>
          <a:xfrm>
            <a:off x="222125" y="4061975"/>
            <a:ext cx="257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Seksuaali- sukupuolivähemmistöt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Etniset ja kansalliset vähemmistöt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Vähävaraisten perheiden lapset</a:t>
            </a:r>
            <a:endParaRPr sz="1200"/>
          </a:p>
        </p:txBody>
      </p:sp>
      <p:sp>
        <p:nvSpPr>
          <p:cNvPr id="137" name="Google Shape;137;p18"/>
          <p:cNvSpPr txBox="1"/>
          <p:nvPr/>
        </p:nvSpPr>
        <p:spPr>
          <a:xfrm>
            <a:off x="3301100" y="3985775"/>
            <a:ext cx="245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Vammaisuus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Neuroepätyypillisyys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Oppimisvaikeudet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Mielenterveyden haasteet</a:t>
            </a:r>
            <a:endParaRPr sz="1200"/>
          </a:p>
        </p:txBody>
      </p:sp>
      <p:sp>
        <p:nvSpPr>
          <p:cNvPr id="138" name="Google Shape;138;p18"/>
          <p:cNvSpPr txBox="1"/>
          <p:nvPr/>
        </p:nvSpPr>
        <p:spPr>
          <a:xfrm>
            <a:off x="6334850" y="3985775"/>
            <a:ext cx="245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Rikoksen uhrit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Kiusatut ja ryhmistä eristetyt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Vanhempien tuen puute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Liikaa digiä käyttävät</a:t>
            </a:r>
            <a:endParaRPr sz="1200"/>
          </a:p>
        </p:txBody>
      </p:sp>
      <p:sp>
        <p:nvSpPr>
          <p:cNvPr id="139" name="Google Shape;139;p18"/>
          <p:cNvSpPr txBox="1"/>
          <p:nvPr/>
        </p:nvSpPr>
        <p:spPr>
          <a:xfrm>
            <a:off x="5805325" y="4804775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" sz="1200"/>
              <a:t>Lähde: PeLa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0800000">
            <a:off x="-786450" y="-567075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 rot="10800000">
            <a:off x="-786450" y="-801575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>
            <p:ph type="title"/>
          </p:nvPr>
        </p:nvSpPr>
        <p:spPr>
          <a:xfrm>
            <a:off x="495950" y="27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" sz="3000">
                <a:latin typeface="Shadows Into Light"/>
                <a:ea typeface="Shadows Into Light"/>
                <a:cs typeface="Shadows Into Light"/>
                <a:sym typeface="Shadows Into Light"/>
              </a:rPr>
              <a:t>Digiherkkyyskaudet ja niihin reagointi</a:t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26675" y="3833500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varhaiskasvatuksessa</a:t>
            </a:r>
            <a:endParaRPr b="1"/>
          </a:p>
        </p:txBody>
      </p:sp>
      <p:sp>
        <p:nvSpPr>
          <p:cNvPr id="148" name="Google Shape;148;p19"/>
          <p:cNvSpPr/>
          <p:nvPr/>
        </p:nvSpPr>
        <p:spPr>
          <a:xfrm>
            <a:off x="2121525" y="2985988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esiopetuksessa</a:t>
            </a:r>
            <a:endParaRPr b="1"/>
          </a:p>
        </p:txBody>
      </p:sp>
      <p:sp>
        <p:nvSpPr>
          <p:cNvPr id="149" name="Google Shape;149;p19"/>
          <p:cNvSpPr/>
          <p:nvPr/>
        </p:nvSpPr>
        <p:spPr>
          <a:xfrm>
            <a:off x="4013225" y="2159675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alaluokilla</a:t>
            </a:r>
            <a:endParaRPr b="1"/>
          </a:p>
        </p:txBody>
      </p:sp>
      <p:sp>
        <p:nvSpPr>
          <p:cNvPr id="150" name="Google Shape;150;p19"/>
          <p:cNvSpPr/>
          <p:nvPr/>
        </p:nvSpPr>
        <p:spPr>
          <a:xfrm>
            <a:off x="5936175" y="1312163"/>
            <a:ext cx="2951700" cy="8475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yläluokilla</a:t>
            </a:r>
            <a:endParaRPr b="1"/>
          </a:p>
        </p:txBody>
      </p:sp>
      <p:sp>
        <p:nvSpPr>
          <p:cNvPr id="151" name="Google Shape;151;p19"/>
          <p:cNvSpPr txBox="1"/>
          <p:nvPr/>
        </p:nvSpPr>
        <p:spPr>
          <a:xfrm>
            <a:off x="0" y="1323363"/>
            <a:ext cx="888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i" sz="950">
                <a:solidFill>
                  <a:schemeClr val="accent2"/>
                </a:solidFill>
              </a:rPr>
              <a:t>Digiherkkyyskaudet ovat ulkopuolelta tulevia vaikutteita, ei biologisesti sisäsyntyisiä herkkyyskausia. </a:t>
            </a:r>
            <a:endParaRPr b="1" i="1" sz="95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i" sz="950">
                <a:solidFill>
                  <a:schemeClr val="accent2"/>
                </a:solidFill>
              </a:rPr>
              <a:t>Digiherkkyyskausien hyödyntäminen kotien kanssa tehtävässä yhteistyössä: ilmiöiden puheeksiotto.</a:t>
            </a:r>
            <a:endParaRPr b="1" i="1" sz="950">
              <a:solidFill>
                <a:schemeClr val="accent2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7446875" y="2088425"/>
            <a:ext cx="120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1:1 laitteet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kaverit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5305050" y="2937500"/>
            <a:ext cx="211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edu-tili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itsenäinen kulkeminen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i" sz="1200"/>
              <a:t>myös digimaailmassa</a:t>
            </a:r>
            <a:endParaRPr sz="1200"/>
          </a:p>
        </p:txBody>
      </p:sp>
      <p:sp>
        <p:nvSpPr>
          <p:cNvPr id="154" name="Google Shape;154;p19"/>
          <p:cNvSpPr txBox="1"/>
          <p:nvPr/>
        </p:nvSpPr>
        <p:spPr>
          <a:xfrm>
            <a:off x="3210713" y="3768800"/>
            <a:ext cx="21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oma (äly)puhelin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685788" y="4572100"/>
            <a:ext cx="211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aikuisen antama malli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yhteiskäyttölaitteet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3000">
                <a:latin typeface="Shadows Into Light"/>
                <a:ea typeface="Shadows Into Light"/>
                <a:cs typeface="Shadows Into Light"/>
                <a:sym typeface="Shadows Into Light"/>
              </a:rPr>
              <a:t>Digiturvallisuus osana Lohjan kaupungin rakenteita </a:t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2636748" y="1052463"/>
            <a:ext cx="41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1"/>
                </a:solidFill>
              </a:rPr>
              <a:t>Hyvinvointisuunnitelma 2022-2025</a:t>
            </a:r>
            <a:endParaRPr b="1"/>
          </a:p>
        </p:txBody>
      </p:sp>
      <p:sp>
        <p:nvSpPr>
          <p:cNvPr id="164" name="Google Shape;164;p20"/>
          <p:cNvSpPr/>
          <p:nvPr/>
        </p:nvSpPr>
        <p:spPr>
          <a:xfrm>
            <a:off x="951925" y="1774413"/>
            <a:ext cx="3465000" cy="8931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100">
                <a:solidFill>
                  <a:schemeClr val="dk1"/>
                </a:solidFill>
              </a:rPr>
              <a:t>ihmissuhteet</a:t>
            </a:r>
            <a:endParaRPr sz="2100"/>
          </a:p>
        </p:txBody>
      </p:sp>
      <p:sp>
        <p:nvSpPr>
          <p:cNvPr id="165" name="Google Shape;165;p20"/>
          <p:cNvSpPr/>
          <p:nvPr/>
        </p:nvSpPr>
        <p:spPr>
          <a:xfrm>
            <a:off x="951925" y="3217674"/>
            <a:ext cx="3465000" cy="8931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100">
                <a:solidFill>
                  <a:schemeClr val="dk1"/>
                </a:solidFill>
              </a:rPr>
              <a:t>oppiminen</a:t>
            </a:r>
            <a:endParaRPr sz="2100"/>
          </a:p>
        </p:txBody>
      </p:sp>
      <p:sp>
        <p:nvSpPr>
          <p:cNvPr id="166" name="Google Shape;166;p20"/>
          <p:cNvSpPr/>
          <p:nvPr/>
        </p:nvSpPr>
        <p:spPr>
          <a:xfrm>
            <a:off x="4580245" y="1793051"/>
            <a:ext cx="3465000" cy="8931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100">
                <a:solidFill>
                  <a:schemeClr val="dk1"/>
                </a:solidFill>
              </a:rPr>
              <a:t>terveys</a:t>
            </a:r>
            <a:endParaRPr sz="2100"/>
          </a:p>
        </p:txBody>
      </p:sp>
      <p:sp>
        <p:nvSpPr>
          <p:cNvPr id="167" name="Google Shape;167;p20"/>
          <p:cNvSpPr/>
          <p:nvPr/>
        </p:nvSpPr>
        <p:spPr>
          <a:xfrm>
            <a:off x="4580245" y="3217674"/>
            <a:ext cx="3465000" cy="8931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100">
                <a:solidFill>
                  <a:schemeClr val="dk1"/>
                </a:solidFill>
              </a:rPr>
              <a:t>osallisuus</a:t>
            </a:r>
            <a:endParaRPr sz="2100"/>
          </a:p>
        </p:txBody>
      </p:sp>
      <p:sp>
        <p:nvSpPr>
          <p:cNvPr id="168" name="Google Shape;168;p20"/>
          <p:cNvSpPr/>
          <p:nvPr/>
        </p:nvSpPr>
        <p:spPr>
          <a:xfrm>
            <a:off x="2531739" y="2369001"/>
            <a:ext cx="3738300" cy="10446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2500">
                <a:solidFill>
                  <a:schemeClr val="dk1"/>
                </a:solidFill>
              </a:rPr>
              <a:t>TURVALLISUUS</a:t>
            </a:r>
            <a:endParaRPr sz="2500"/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390450" y="4574700"/>
            <a:ext cx="83631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i" sz="1400">
                <a:solidFill>
                  <a:schemeClr val="dk1"/>
                </a:solidFill>
              </a:rPr>
              <a:t>“</a:t>
            </a:r>
            <a:r>
              <a:rPr i="1" lang="fi" sz="1400">
                <a:solidFill>
                  <a:schemeClr val="dk1"/>
                </a:solidFill>
              </a:rPr>
              <a:t>Nivomme lapsen oikeudet uuden organisaation rakenteisiin - kuntastrategiaan, viestintään, hyvinvoinnin ja terveyden edistämiseen, alueen ja kunnan yhdyspintatyöhön ja kehittämistyöhön” </a:t>
            </a:r>
            <a:r>
              <a:rPr b="1" lang="fi" sz="1400">
                <a:solidFill>
                  <a:schemeClr val="dk1"/>
                </a:solidFill>
              </a:rPr>
              <a:t>LYK</a:t>
            </a:r>
            <a:endParaRPr i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311700" y="23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 sz="3000">
                <a:latin typeface="Shadows Into Light"/>
                <a:ea typeface="Shadows Into Light"/>
                <a:cs typeface="Shadows Into Light"/>
                <a:sym typeface="Shadows Into Light"/>
              </a:rPr>
              <a:t>Lohjan rakenteita digirauhanturvaamiseen:</a:t>
            </a:r>
            <a:endParaRPr b="1"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-786450" y="4145500"/>
            <a:ext cx="10716900" cy="1903800"/>
          </a:xfrm>
          <a:prstGeom prst="ellipse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-786450" y="4380000"/>
            <a:ext cx="10716900" cy="19038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786775" y="1613150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Digiagenda</a:t>
            </a:r>
            <a:endParaRPr b="1"/>
          </a:p>
        </p:txBody>
      </p:sp>
      <p:sp>
        <p:nvSpPr>
          <p:cNvPr id="178" name="Google Shape;178;p21"/>
          <p:cNvSpPr/>
          <p:nvPr/>
        </p:nvSpPr>
        <p:spPr>
          <a:xfrm>
            <a:off x="786775" y="2480463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TVT- taitotaso- tavoitteet</a:t>
            </a:r>
            <a:endParaRPr b="1"/>
          </a:p>
        </p:txBody>
      </p:sp>
      <p:sp>
        <p:nvSpPr>
          <p:cNvPr id="179" name="Google Shape;179;p21"/>
          <p:cNvSpPr txBox="1"/>
          <p:nvPr/>
        </p:nvSpPr>
        <p:spPr>
          <a:xfrm>
            <a:off x="521125" y="965725"/>
            <a:ext cx="264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500">
                <a:latin typeface="Shadows Into Light"/>
                <a:ea typeface="Shadows Into Light"/>
                <a:cs typeface="Shadows Into Light"/>
                <a:sym typeface="Shadows Into Light"/>
              </a:rPr>
              <a:t>Kaupungin digir</a:t>
            </a:r>
            <a:r>
              <a:rPr lang="fi" sz="2500">
                <a:latin typeface="Shadows Into Light"/>
                <a:ea typeface="Shadows Into Light"/>
                <a:cs typeface="Shadows Into Light"/>
                <a:sym typeface="Shadows Into Light"/>
              </a:rPr>
              <a:t>aamit</a:t>
            </a:r>
            <a:r>
              <a:rPr lang="fi" sz="2500">
                <a:latin typeface="Shadows Into Light"/>
                <a:ea typeface="Shadows Into Light"/>
                <a:cs typeface="Shadows Into Light"/>
                <a:sym typeface="Shadows Into Light"/>
              </a:rPr>
              <a:t>:</a:t>
            </a:r>
            <a:endParaRPr sz="25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6011075" y="1613138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OPEKA</a:t>
            </a:r>
            <a:endParaRPr b="1"/>
          </a:p>
        </p:txBody>
      </p:sp>
      <p:sp>
        <p:nvSpPr>
          <p:cNvPr id="181" name="Google Shape;181;p21"/>
          <p:cNvSpPr txBox="1"/>
          <p:nvPr/>
        </p:nvSpPr>
        <p:spPr>
          <a:xfrm>
            <a:off x="4731025" y="965725"/>
            <a:ext cx="2999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500">
                <a:latin typeface="Shadows Into Light"/>
                <a:ea typeface="Shadows Into Light"/>
                <a:cs typeface="Shadows Into Light"/>
                <a:sym typeface="Shadows Into Light"/>
              </a:rPr>
              <a:t>Kyselyt ja kartoitukset</a:t>
            </a:r>
            <a:r>
              <a:rPr lang="fi" sz="2500">
                <a:latin typeface="Shadows Into Light"/>
                <a:ea typeface="Shadows Into Light"/>
                <a:cs typeface="Shadows Into Light"/>
                <a:sym typeface="Shadows Into Light"/>
              </a:rPr>
              <a:t>:</a:t>
            </a:r>
            <a:endParaRPr sz="25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5945000" y="3288663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tutorien näkemykset kouluilta</a:t>
            </a:r>
            <a:endParaRPr b="1"/>
          </a:p>
        </p:txBody>
      </p:sp>
      <p:sp>
        <p:nvSpPr>
          <p:cNvPr id="183" name="Google Shape;183;p21"/>
          <p:cNvSpPr/>
          <p:nvPr/>
        </p:nvSpPr>
        <p:spPr>
          <a:xfrm>
            <a:off x="5536675" y="2402438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ROPEKA</a:t>
            </a:r>
            <a:endParaRPr b="1"/>
          </a:p>
        </p:txBody>
      </p:sp>
      <p:sp>
        <p:nvSpPr>
          <p:cNvPr id="184" name="Google Shape;184;p21"/>
          <p:cNvSpPr/>
          <p:nvPr/>
        </p:nvSpPr>
        <p:spPr>
          <a:xfrm>
            <a:off x="4103325" y="1812563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VOPEKA</a:t>
            </a:r>
            <a:endParaRPr b="1"/>
          </a:p>
        </p:txBody>
      </p:sp>
      <p:sp>
        <p:nvSpPr>
          <p:cNvPr id="185" name="Google Shape;185;p21"/>
          <p:cNvSpPr/>
          <p:nvPr/>
        </p:nvSpPr>
        <p:spPr>
          <a:xfrm>
            <a:off x="4103313" y="3260313"/>
            <a:ext cx="2289300" cy="78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muut kaupungin omat kyselyt työn tueksi</a:t>
            </a:r>
            <a:endParaRPr b="1"/>
          </a:p>
        </p:txBody>
      </p:sp>
      <p:sp>
        <p:nvSpPr>
          <p:cNvPr id="186" name="Google Shape;186;p21"/>
          <p:cNvSpPr/>
          <p:nvPr/>
        </p:nvSpPr>
        <p:spPr>
          <a:xfrm>
            <a:off x="6639325" y="2270525"/>
            <a:ext cx="1423800" cy="411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OPPIKA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