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7" r:id="rId4"/>
    <p:sldId id="259" r:id="rId5"/>
    <p:sldId id="258" r:id="rId6"/>
    <p:sldId id="260" r:id="rId7"/>
    <p:sldId id="261" r:id="rId8"/>
    <p:sldId id="269" r:id="rId9"/>
    <p:sldId id="270" r:id="rId10"/>
    <p:sldId id="266" r:id="rId11"/>
    <p:sldId id="271" r:id="rId12"/>
  </p:sldIdLst>
  <p:sldSz cx="12192000" cy="6858000"/>
  <p:notesSz cx="6669088" cy="97758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FE0BC-F941-4FBB-A393-6CEB7EDDD33A}" type="datetimeFigureOut">
              <a:rPr lang="fi-FI" smtClean="0"/>
              <a:t>23.3.2018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285338"/>
            <a:ext cx="2889938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7" y="9285338"/>
            <a:ext cx="2889938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5794B-8954-4D6C-ABAB-ABAD8EADE7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1539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1CD4A-87B5-488E-841E-1EFBDC4ED132}" type="datetimeFigureOut">
              <a:rPr lang="fi-FI" smtClean="0"/>
              <a:t>23.3.2018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1222375"/>
            <a:ext cx="5862638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704616"/>
            <a:ext cx="5335270" cy="38492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285338"/>
            <a:ext cx="2889938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7" y="9285338"/>
            <a:ext cx="2889938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2DB228-A5EE-4EA0-BD6C-262857EAD86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6883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DB228-A5EE-4EA0-BD6C-262857EAD86D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3731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DB228-A5EE-4EA0-BD6C-262857EAD86D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5238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dia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1044463"/>
            <a:ext cx="12203324" cy="58769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6" name="Otsikko 6"/>
          <p:cNvSpPr>
            <a:spLocks noGrp="1"/>
          </p:cNvSpPr>
          <p:nvPr>
            <p:ph type="title" hasCustomPrompt="1"/>
          </p:nvPr>
        </p:nvSpPr>
        <p:spPr>
          <a:xfrm>
            <a:off x="1055440" y="2744924"/>
            <a:ext cx="7200800" cy="1656184"/>
          </a:xfrm>
          <a:prstGeom prst="rect">
            <a:avLst/>
          </a:prstGeom>
        </p:spPr>
        <p:txBody>
          <a:bodyPr/>
          <a:lstStyle>
            <a:lvl1pPr algn="ctr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noProof="0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3"/>
          </p:nvPr>
        </p:nvSpPr>
        <p:spPr>
          <a:xfrm>
            <a:off x="1055440" y="6417332"/>
            <a:ext cx="7200800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14.6.2017</a:t>
            </a:r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55440" y="6057292"/>
            <a:ext cx="7200800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Hiltunen Paula</a:t>
            </a:r>
            <a:endParaRPr lang="fi-FI" dirty="0"/>
          </a:p>
        </p:txBody>
      </p:sp>
      <p:pic>
        <p:nvPicPr>
          <p:cNvPr id="2" name="Kuva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73"/>
          <a:stretch/>
        </p:blipFill>
        <p:spPr>
          <a:xfrm>
            <a:off x="9588388" y="1952836"/>
            <a:ext cx="2628292" cy="4428492"/>
          </a:xfrm>
          <a:prstGeom prst="rect">
            <a:avLst/>
          </a:prstGeom>
        </p:spPr>
      </p:pic>
      <p:sp>
        <p:nvSpPr>
          <p:cNvPr id="11" name="Alaotsikko 2"/>
          <p:cNvSpPr>
            <a:spLocks noGrp="1"/>
          </p:cNvSpPr>
          <p:nvPr>
            <p:ph type="subTitle" idx="1"/>
          </p:nvPr>
        </p:nvSpPr>
        <p:spPr>
          <a:xfrm>
            <a:off x="1054800" y="4582800"/>
            <a:ext cx="7200000" cy="144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822646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_Otsikko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091444" y="4947046"/>
            <a:ext cx="8832980" cy="498178"/>
          </a:xfrm>
          <a:prstGeom prst="rect">
            <a:avLst/>
          </a:prstGeom>
        </p:spPr>
        <p:txBody>
          <a:bodyPr anchor="b"/>
          <a:lstStyle>
            <a:lvl1pPr algn="l">
              <a:defRPr sz="2200" b="0">
                <a:solidFill>
                  <a:schemeClr val="tx1"/>
                </a:solidFill>
              </a:defRPr>
            </a:lvl1pPr>
          </a:lstStyle>
          <a:p>
            <a:r>
              <a:rPr lang="fi-FI" dirty="0" smtClean="0"/>
              <a:t>Muokkaa perustyyliä napsauttamalla</a:t>
            </a:r>
            <a:endParaRPr lang="fi-FI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091443" y="1268760"/>
            <a:ext cx="8832981" cy="3600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091444" y="5511354"/>
            <a:ext cx="8832980" cy="509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1224217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35360" y="260648"/>
            <a:ext cx="11521280" cy="53285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35360" y="5661248"/>
            <a:ext cx="11521280" cy="509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1977483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 otsikko ja sisältöloke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5360" y="1268760"/>
            <a:ext cx="11137237" cy="1143000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2564904"/>
            <a:ext cx="11164821" cy="326896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200"/>
            </a:lvl1pPr>
            <a:lvl2pPr>
              <a:buClr>
                <a:schemeClr val="tx2"/>
              </a:buClr>
              <a:defRPr sz="2200"/>
            </a:lvl2pPr>
            <a:lvl3pPr>
              <a:buClr>
                <a:schemeClr val="accent1"/>
              </a:buClr>
              <a:defRPr sz="18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9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8627095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5_ Otsikko ja kaksi sisältöloker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5360" y="980728"/>
            <a:ext cx="11425269" cy="100811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35360" y="1988841"/>
            <a:ext cx="5672832" cy="432048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/>
            </a:lvl1pPr>
            <a:lvl2pPr>
              <a:buClr>
                <a:schemeClr val="tx2"/>
              </a:buClr>
              <a:defRPr sz="2200"/>
            </a:lvl2pPr>
            <a:lvl3pPr>
              <a:buClr>
                <a:schemeClr val="accent1"/>
              </a:buClr>
              <a:defRPr sz="18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accent1"/>
              </a:buClr>
              <a:defRPr sz="1800"/>
            </a:lvl5pPr>
            <a:lvl6pPr>
              <a:buClr>
                <a:schemeClr val="accent1"/>
              </a:buClr>
              <a:defRPr sz="1800"/>
            </a:lvl6pPr>
            <a:lvl7pPr>
              <a:buClr>
                <a:schemeClr val="accent1"/>
              </a:buClr>
              <a:defRPr sz="1800"/>
            </a:lvl7pPr>
            <a:lvl8pPr>
              <a:buClr>
                <a:schemeClr val="accent1"/>
              </a:buClr>
              <a:defRPr sz="1800"/>
            </a:lvl8pPr>
            <a:lvl9pPr>
              <a:buClr>
                <a:schemeClr val="accent1"/>
              </a:buCl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0" y="1988841"/>
            <a:ext cx="5664629" cy="432048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200"/>
            </a:lvl1pPr>
            <a:lvl2pPr>
              <a:buClr>
                <a:schemeClr val="tx2"/>
              </a:buClr>
              <a:defRPr sz="2200"/>
            </a:lvl2pPr>
            <a:lvl3pPr>
              <a:buClr>
                <a:schemeClr val="accent1"/>
              </a:buClr>
              <a:defRPr sz="18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accent1"/>
              </a:buClr>
              <a:defRPr sz="1800"/>
            </a:lvl5pPr>
            <a:lvl6pPr>
              <a:buClr>
                <a:schemeClr val="accent1"/>
              </a:buClr>
              <a:defRPr sz="1800"/>
            </a:lvl6pPr>
            <a:lvl7pPr>
              <a:buClr>
                <a:schemeClr val="accent1"/>
              </a:buClr>
              <a:defRPr sz="1800"/>
            </a:lvl7pPr>
            <a:lvl8pPr>
              <a:buClr>
                <a:schemeClr val="accent1"/>
              </a:buClr>
              <a:defRPr sz="1800"/>
            </a:lvl8pPr>
            <a:lvl9pPr>
              <a:buClr>
                <a:schemeClr val="accent1"/>
              </a:buCl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3526976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 Otsikot ja kaksi sisältöloker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5360" y="1196752"/>
            <a:ext cx="11521280" cy="576064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35360" y="1988840"/>
            <a:ext cx="5664629" cy="7200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35360" y="2894956"/>
            <a:ext cx="5664629" cy="3414365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200"/>
            </a:lvl1pPr>
            <a:lvl2pPr>
              <a:buClr>
                <a:schemeClr val="tx2"/>
              </a:buClr>
              <a:defRPr sz="2200"/>
            </a:lvl2pPr>
            <a:lvl3pPr>
              <a:buClr>
                <a:schemeClr val="accent1"/>
              </a:buClr>
              <a:defRPr sz="18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accent1"/>
              </a:buClr>
              <a:defRPr sz="1600"/>
            </a:lvl5pPr>
            <a:lvl6pPr>
              <a:buClr>
                <a:schemeClr val="accent1"/>
              </a:buClr>
              <a:defRPr sz="1600"/>
            </a:lvl6pPr>
            <a:lvl7pPr>
              <a:buClr>
                <a:schemeClr val="accent1"/>
              </a:buClr>
              <a:defRPr sz="1600"/>
            </a:lvl7pPr>
            <a:lvl8pPr>
              <a:buClr>
                <a:schemeClr val="accent1"/>
              </a:buClr>
              <a:defRPr sz="1600"/>
            </a:lvl8pPr>
            <a:lvl9pPr>
              <a:buClr>
                <a:schemeClr val="accent1"/>
              </a:buCl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2011" y="1988840"/>
            <a:ext cx="5664629" cy="71177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12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10" name="Platshållare för innehåll 3"/>
          <p:cNvSpPr>
            <a:spLocks noGrp="1"/>
          </p:cNvSpPr>
          <p:nvPr>
            <p:ph sz="half" idx="15"/>
          </p:nvPr>
        </p:nvSpPr>
        <p:spPr>
          <a:xfrm>
            <a:off x="6192011" y="2894956"/>
            <a:ext cx="5664629" cy="3414365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200"/>
            </a:lvl1pPr>
            <a:lvl2pPr>
              <a:buClr>
                <a:schemeClr val="tx2"/>
              </a:buClr>
              <a:defRPr sz="2200"/>
            </a:lvl2pPr>
            <a:lvl3pPr>
              <a:buClr>
                <a:schemeClr val="accent1"/>
              </a:buClr>
              <a:defRPr sz="18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accent1"/>
              </a:buClr>
              <a:defRPr sz="1600" baseline="0"/>
            </a:lvl5pPr>
            <a:lvl6pPr>
              <a:buClr>
                <a:schemeClr val="accent1"/>
              </a:buClr>
              <a:defRPr sz="1600"/>
            </a:lvl6pPr>
            <a:lvl7pPr>
              <a:buClr>
                <a:schemeClr val="accent1"/>
              </a:buClr>
              <a:defRPr sz="1600"/>
            </a:lvl7pPr>
            <a:lvl8pPr>
              <a:buClr>
                <a:schemeClr val="accent1"/>
              </a:buClr>
              <a:defRPr sz="1600"/>
            </a:lvl8pPr>
            <a:lvl9pPr>
              <a:buClr>
                <a:schemeClr val="accent1"/>
              </a:buCl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70799176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5_ Otsikko ja kaksi erikokoista  sisältöloker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5360" y="1268760"/>
            <a:ext cx="5376597" cy="792088"/>
          </a:xfrm>
          <a:prstGeom prst="rect">
            <a:avLst/>
          </a:prstGeom>
        </p:spPr>
        <p:txBody>
          <a:bodyPr anchor="b"/>
          <a:lstStyle>
            <a:lvl1pPr algn="l">
              <a:defRPr sz="2200" b="0">
                <a:solidFill>
                  <a:schemeClr val="tx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noProof="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096000" y="404665"/>
            <a:ext cx="5760640" cy="576064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200"/>
            </a:lvl1pPr>
            <a:lvl2pPr>
              <a:buClr>
                <a:schemeClr val="tx2"/>
              </a:buClr>
              <a:defRPr sz="2200"/>
            </a:lvl2pPr>
            <a:lvl3pPr>
              <a:buClr>
                <a:schemeClr val="accent1"/>
              </a:buClr>
              <a:defRPr sz="18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accent1"/>
              </a:buClr>
              <a:defRPr sz="2000"/>
            </a:lvl5pPr>
            <a:lvl6pPr>
              <a:buClr>
                <a:schemeClr val="accent1"/>
              </a:buClr>
              <a:defRPr sz="2000"/>
            </a:lvl6pPr>
            <a:lvl7pPr>
              <a:buClr>
                <a:schemeClr val="accent1"/>
              </a:buClr>
              <a:defRPr sz="2000"/>
            </a:lvl7pPr>
            <a:lvl8pPr>
              <a:buClr>
                <a:schemeClr val="accent1"/>
              </a:buClr>
              <a:defRPr sz="2000"/>
            </a:lvl8pPr>
            <a:lvl9pPr>
              <a:buClr>
                <a:schemeClr val="accent1"/>
              </a:buCl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35360" y="2204864"/>
            <a:ext cx="5376597" cy="3960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9817536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7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21864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91445" y="6376243"/>
            <a:ext cx="9325036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8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10" name="Otsikko 6"/>
          <p:cNvSpPr>
            <a:spLocks noGrp="1"/>
          </p:cNvSpPr>
          <p:nvPr>
            <p:ph type="title" hasCustomPrompt="1"/>
          </p:nvPr>
        </p:nvSpPr>
        <p:spPr>
          <a:xfrm>
            <a:off x="1091445" y="1278951"/>
            <a:ext cx="9325036" cy="642942"/>
          </a:xfrm>
          <a:prstGeom prst="rect">
            <a:avLst/>
          </a:prstGeom>
        </p:spPr>
        <p:txBody>
          <a:bodyPr/>
          <a:lstStyle>
            <a:lvl1pPr>
              <a:defRPr lang="fi-FI" sz="3000" dirty="0">
                <a:solidFill>
                  <a:schemeClr val="tx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dirty="0"/>
          </a:p>
        </p:txBody>
      </p:sp>
      <p:sp>
        <p:nvSpPr>
          <p:cNvPr id="11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1091444" y="2060848"/>
            <a:ext cx="9325037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–"/>
              <a:defRPr sz="2200"/>
            </a:lvl2pPr>
            <a:lvl3pPr>
              <a:buClr>
                <a:schemeClr val="accent1"/>
              </a:buClr>
              <a:defRPr/>
            </a:lvl3pPr>
            <a:lvl4pPr marL="1600200" indent="-228600">
              <a:buFont typeface="Arial" panose="020B0604020202020204" pitchFamily="34" charset="0"/>
              <a:buChar char="–"/>
              <a:defRPr/>
            </a:lvl4pPr>
            <a:lvl5pPr>
              <a:buClr>
                <a:schemeClr val="accent1"/>
              </a:buClr>
              <a:defRPr/>
            </a:lvl5pPr>
            <a:lvl6pPr marL="2628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46894161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 hankelogo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>
            <p:ph type="title" hasCustomPrompt="1"/>
          </p:nvPr>
        </p:nvSpPr>
        <p:spPr>
          <a:xfrm>
            <a:off x="1091444" y="1268760"/>
            <a:ext cx="9330377" cy="642942"/>
          </a:xfrm>
          <a:prstGeom prst="rect">
            <a:avLst/>
          </a:prstGeom>
        </p:spPr>
        <p:txBody>
          <a:bodyPr/>
          <a:lstStyle>
            <a:lvl1pPr>
              <a:defRPr lang="fi-FI" sz="3000" dirty="0">
                <a:solidFill>
                  <a:schemeClr val="tx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9268" y="6376243"/>
            <a:ext cx="9327212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17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pic>
        <p:nvPicPr>
          <p:cNvPr id="8" name="Kuva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68509" y="147396"/>
            <a:ext cx="853081" cy="8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Kuva 8" descr="VipuvoimaaEU_2014_2020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9259136" y="188640"/>
            <a:ext cx="1049332" cy="742796"/>
          </a:xfrm>
          <a:prstGeom prst="rect">
            <a:avLst/>
          </a:prstGeom>
        </p:spPr>
      </p:pic>
      <p:sp>
        <p:nvSpPr>
          <p:cNvPr id="10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1091444" y="2060848"/>
            <a:ext cx="9325037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–"/>
              <a:defRPr sz="2200"/>
            </a:lvl2pPr>
            <a:lvl3pPr>
              <a:buClr>
                <a:schemeClr val="accent1"/>
              </a:buClr>
              <a:defRPr/>
            </a:lvl3pPr>
            <a:lvl4pPr marL="1600200" indent="-228600">
              <a:buFont typeface="Arial" panose="020B0604020202020204" pitchFamily="34" charset="0"/>
              <a:buChar char="–"/>
              <a:defRPr/>
            </a:lvl4pPr>
            <a:lvl5pPr>
              <a:buClr>
                <a:schemeClr val="accent1"/>
              </a:buClr>
              <a:defRPr/>
            </a:lvl5pPr>
            <a:lvl6pPr marL="2628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72596546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tsikko ja sisältö_ilman log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>
            <p:ph type="title" hasCustomPrompt="1"/>
          </p:nvPr>
        </p:nvSpPr>
        <p:spPr>
          <a:xfrm>
            <a:off x="1091444" y="587655"/>
            <a:ext cx="9330377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91444" y="6376243"/>
            <a:ext cx="9330377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12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8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1091444" y="2060848"/>
            <a:ext cx="9325037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–"/>
              <a:defRPr sz="2200"/>
            </a:lvl2pPr>
            <a:lvl3pPr>
              <a:buClr>
                <a:schemeClr val="accent1"/>
              </a:buClr>
              <a:defRPr/>
            </a:lvl3pPr>
            <a:lvl4pPr marL="1600200" indent="-228600">
              <a:buFont typeface="Arial" panose="020B0604020202020204" pitchFamily="34" charset="0"/>
              <a:buChar char="–"/>
              <a:defRPr/>
            </a:lvl4pPr>
            <a:lvl5pPr>
              <a:buClr>
                <a:schemeClr val="accent1"/>
              </a:buClr>
              <a:defRPr/>
            </a:lvl5pPr>
            <a:lvl6pPr marL="2628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89660633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tsikko ja sisältö_keskitet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91442" y="1989181"/>
            <a:ext cx="9289034" cy="1470025"/>
          </a:xfrm>
          <a:prstGeom prst="rect">
            <a:avLst/>
          </a:prstGeom>
        </p:spPr>
        <p:txBody>
          <a:bodyPr/>
          <a:lstStyle>
            <a:lvl1pPr algn="ctr"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091444" y="3825044"/>
            <a:ext cx="9289034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napsauttamalla</a:t>
            </a:r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91444" y="6376243"/>
            <a:ext cx="9289032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9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1849694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Vain iso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091445" y="1268760"/>
            <a:ext cx="9325036" cy="44644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smtClean="0"/>
              <a:t>Muokkaa perustyyliä napsauttamalla</a:t>
            </a:r>
            <a:endParaRPr lang="fi-FI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477249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8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5653447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 ja sisältö elementillä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10956540" y="0"/>
            <a:ext cx="123546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6" name="Otsikko 6"/>
          <p:cNvSpPr>
            <a:spLocks noGrp="1"/>
          </p:cNvSpPr>
          <p:nvPr userDrawn="1">
            <p:ph type="title" hasCustomPrompt="1"/>
          </p:nvPr>
        </p:nvSpPr>
        <p:spPr>
          <a:xfrm>
            <a:off x="1091445" y="1267841"/>
            <a:ext cx="8832981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dirty="0"/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3" t="964" r="33343" b="-964"/>
          <a:stretch/>
        </p:blipFill>
        <p:spPr>
          <a:xfrm>
            <a:off x="10956540" y="2960948"/>
            <a:ext cx="1225485" cy="3735478"/>
          </a:xfrm>
          <a:prstGeom prst="rect">
            <a:avLst/>
          </a:prstGeom>
        </p:spPr>
      </p:pic>
      <p:sp>
        <p:nvSpPr>
          <p:cNvPr id="14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15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1091444" y="2060848"/>
            <a:ext cx="9325037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–"/>
              <a:defRPr sz="2200"/>
            </a:lvl2pPr>
            <a:lvl3pPr>
              <a:buClr>
                <a:schemeClr val="accent1"/>
              </a:buClr>
              <a:defRPr/>
            </a:lvl3pPr>
            <a:lvl4pPr marL="1600200" indent="-228600">
              <a:buFont typeface="Arial" panose="020B0604020202020204" pitchFamily="34" charset="0"/>
              <a:buChar char="–"/>
              <a:defRPr/>
            </a:lvl4pPr>
            <a:lvl5pPr>
              <a:buClr>
                <a:schemeClr val="accent1"/>
              </a:buClr>
              <a:defRPr/>
            </a:lvl5pPr>
            <a:lvl6pPr marL="2628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84836206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ja sisältö elementillä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930"/>
          <a:stretch/>
        </p:blipFill>
        <p:spPr>
          <a:xfrm>
            <a:off x="10572346" y="3983580"/>
            <a:ext cx="1619654" cy="2736000"/>
          </a:xfrm>
          <a:prstGeom prst="rect">
            <a:avLst/>
          </a:prstGeom>
        </p:spPr>
      </p:pic>
      <p:sp>
        <p:nvSpPr>
          <p:cNvPr id="10" name="Otsikko 6"/>
          <p:cNvSpPr>
            <a:spLocks noGrp="1"/>
          </p:cNvSpPr>
          <p:nvPr>
            <p:ph type="title" hasCustomPrompt="1"/>
          </p:nvPr>
        </p:nvSpPr>
        <p:spPr>
          <a:xfrm>
            <a:off x="1091445" y="1267841"/>
            <a:ext cx="8832981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14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1091444" y="2060848"/>
            <a:ext cx="9325037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–"/>
              <a:defRPr sz="2200"/>
            </a:lvl2pPr>
            <a:lvl3pPr>
              <a:buClr>
                <a:schemeClr val="accent1"/>
              </a:buClr>
              <a:defRPr/>
            </a:lvl3pPr>
            <a:lvl4pPr marL="1600200" indent="-228600">
              <a:buFont typeface="Arial" panose="020B0604020202020204" pitchFamily="34" charset="0"/>
              <a:buChar char="–"/>
              <a:defRPr/>
            </a:lvl4pPr>
            <a:lvl5pPr>
              <a:buClr>
                <a:schemeClr val="accent1"/>
              </a:buClr>
              <a:defRPr/>
            </a:lvl5pPr>
            <a:lvl6pPr marL="2628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64694442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2"/>
          <p:cNvSpPr>
            <a:spLocks noGrp="1"/>
          </p:cNvSpPr>
          <p:nvPr>
            <p:ph type="pic" idx="1"/>
          </p:nvPr>
        </p:nvSpPr>
        <p:spPr>
          <a:xfrm>
            <a:off x="9732404" y="0"/>
            <a:ext cx="2448272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10" name="Otsikko 6"/>
          <p:cNvSpPr>
            <a:spLocks noGrp="1"/>
          </p:cNvSpPr>
          <p:nvPr>
            <p:ph type="title" hasCustomPrompt="1"/>
          </p:nvPr>
        </p:nvSpPr>
        <p:spPr>
          <a:xfrm>
            <a:off x="1091446" y="1267841"/>
            <a:ext cx="824491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249436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14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1091444" y="2060848"/>
            <a:ext cx="8244917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–"/>
              <a:defRPr sz="2200"/>
            </a:lvl2pPr>
            <a:lvl3pPr>
              <a:buClr>
                <a:schemeClr val="accent1"/>
              </a:buClr>
              <a:defRPr/>
            </a:lvl3pPr>
            <a:lvl4pPr marL="1600200" indent="-228600">
              <a:buFont typeface="Arial" panose="020B0604020202020204" pitchFamily="34" charset="0"/>
              <a:buChar char="–"/>
              <a:defRPr/>
            </a:lvl4pPr>
            <a:lvl5pPr>
              <a:buClr>
                <a:schemeClr val="accent1"/>
              </a:buClr>
              <a:defRPr/>
            </a:lvl5pPr>
            <a:lvl6pPr marL="2628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7799972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431800" y="6021389"/>
            <a:ext cx="259291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i-FI">
              <a:cs typeface="+mn-cs"/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>
          <a:xfrm>
            <a:off x="8951384" y="6357939"/>
            <a:ext cx="1081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 dirty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fi-FI" smtClean="0"/>
              <a:t>14.6.2017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378885" y="6357939"/>
            <a:ext cx="84772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10320469" y="6381328"/>
            <a:ext cx="533400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1F70512E-3501-4C97-9457-F6C16E24E41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pic>
        <p:nvPicPr>
          <p:cNvPr id="9" name="Kuva 8" descr="ELY_LB01_FiSvEn_3L_B3___RGB_tresprak.jpg"/>
          <p:cNvPicPr>
            <a:picLocks noChangeAspect="1"/>
          </p:cNvPicPr>
          <p:nvPr userDrawn="1"/>
        </p:nvPicPr>
        <p:blipFill>
          <a:blip r:embed="rId18" cstate="print"/>
          <a:stretch>
            <a:fillRect/>
          </a:stretch>
        </p:blipFill>
        <p:spPr>
          <a:xfrm>
            <a:off x="191344" y="8620"/>
            <a:ext cx="506936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23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50000"/>
        <a:buFont typeface="Wingdings" pitchFamily="2" charset="2"/>
        <a:buChar char="§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5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eda.net/hankkeet/elotori" TargetMode="External"/><Relationship Id="rId2" Type="http://schemas.openxmlformats.org/officeDocument/2006/relationships/hyperlink" Target="mailto:etunimi.sukunimi@ely-keskus.f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da.net/hankkeet/elotor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5" name="Alaotsikko 4"/>
          <p:cNvSpPr>
            <a:spLocks noGrp="1"/>
          </p:cNvSpPr>
          <p:nvPr>
            <p:ph type="subTitle" idx="1"/>
          </p:nvPr>
        </p:nvSpPr>
        <p:spPr>
          <a:xfrm>
            <a:off x="1225573" y="3114252"/>
            <a:ext cx="6944760" cy="1440000"/>
          </a:xfrm>
        </p:spPr>
        <p:txBody>
          <a:bodyPr/>
          <a:lstStyle/>
          <a:p>
            <a:r>
              <a:rPr lang="fi-FI" sz="2800" dirty="0" smtClean="0"/>
              <a:t>Pohjois-Karjalan ELO-yhteistyöryhmä 2018 - 2020</a:t>
            </a:r>
          </a:p>
          <a:p>
            <a:endParaRPr lang="fi-FI" sz="2000" dirty="0" smtClean="0"/>
          </a:p>
          <a:p>
            <a:r>
              <a:rPr lang="fi-FI" sz="2000" dirty="0" smtClean="0"/>
              <a:t>Kokous 23.3.2018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86632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10</a:t>
            </a:fld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i-FI" dirty="0" smtClean="0"/>
              <a:t>KIITOS!</a:t>
            </a:r>
          </a:p>
          <a:p>
            <a:pPr marL="0" indent="0" algn="ctr">
              <a:buNone/>
            </a:pPr>
            <a:endParaRPr lang="fi-FI" dirty="0"/>
          </a:p>
          <a:p>
            <a:pPr marL="0" indent="0" algn="ctr">
              <a:buNone/>
            </a:pPr>
            <a:r>
              <a:rPr lang="fi-FI" dirty="0" smtClean="0"/>
              <a:t>ELO-yhteistyöryhmän </a:t>
            </a:r>
          </a:p>
          <a:p>
            <a:pPr marL="0" indent="0" algn="ctr">
              <a:buNone/>
            </a:pPr>
            <a:r>
              <a:rPr lang="fi-FI" dirty="0" smtClean="0"/>
              <a:t>Puheenjohtaja yksikön päällikkö Reijo Vesakoivu, ELY-keskus</a:t>
            </a:r>
          </a:p>
          <a:p>
            <a:pPr marL="0" indent="0" algn="ctr">
              <a:buNone/>
            </a:pPr>
            <a:r>
              <a:rPr lang="fi-FI" dirty="0" smtClean="0"/>
              <a:t>Sihteeri koulutusasiantuntija Paula Hiltunen, ELY-keskus</a:t>
            </a:r>
          </a:p>
          <a:p>
            <a:pPr marL="0" indent="0" algn="ctr">
              <a:buNone/>
            </a:pPr>
            <a:r>
              <a:rPr lang="fi-FI" dirty="0" smtClean="0"/>
              <a:t>Sähköposti </a:t>
            </a:r>
            <a:r>
              <a:rPr lang="fi-FI" dirty="0" smtClean="0">
                <a:hlinkClick r:id="rId2"/>
              </a:rPr>
              <a:t>etunimi.sukunimi@ely-keskus.fi</a:t>
            </a:r>
            <a:endParaRPr lang="fi-FI" dirty="0" smtClean="0"/>
          </a:p>
          <a:p>
            <a:pPr marL="0" indent="0" algn="ctr">
              <a:buNone/>
            </a:pPr>
            <a:r>
              <a:rPr lang="fi-FI" dirty="0"/>
              <a:t>ELO-tori </a:t>
            </a:r>
            <a:r>
              <a:rPr lang="fi-FI" dirty="0">
                <a:hlinkClick r:id="rId3"/>
              </a:rPr>
              <a:t>https://</a:t>
            </a:r>
            <a:r>
              <a:rPr lang="fi-FI" dirty="0" smtClean="0">
                <a:hlinkClick r:id="rId3"/>
              </a:rPr>
              <a:t>peda.net/hankkeet/elotori</a:t>
            </a:r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9107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2</a:t>
            </a:fld>
            <a:endParaRPr lang="fi-FI" dirty="0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091444" y="1041884"/>
            <a:ext cx="9325036" cy="642942"/>
          </a:xfrm>
        </p:spPr>
        <p:txBody>
          <a:bodyPr/>
          <a:lstStyle/>
          <a:p>
            <a:r>
              <a:rPr lang="fi-FI" u="sng" dirty="0" smtClean="0"/>
              <a:t>Elinikäinen ohjaus lyhyesti</a:t>
            </a:r>
            <a:endParaRPr lang="fi-FI" u="sng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91444" y="1891515"/>
            <a:ext cx="9864423" cy="3937050"/>
          </a:xfrm>
        </p:spPr>
        <p:txBody>
          <a:bodyPr/>
          <a:lstStyle/>
          <a:p>
            <a:r>
              <a:rPr lang="fi-FI" sz="2000" b="1" dirty="0"/>
              <a:t>Elinikäisellä ohjauksella (ELO) tarkoitetaan erilaisissa koulutus- ja työelämä</a:t>
            </a:r>
            <a:r>
              <a:rPr lang="fi-FI" sz="2000" b="1" u="sng" dirty="0"/>
              <a:t>siirtymissä</a:t>
            </a:r>
            <a:r>
              <a:rPr lang="fi-FI" sz="2000" b="1" dirty="0"/>
              <a:t> tarvittavia tieto-, neuvonta- ja ohjauspalveluja (TNO-palvelut). </a:t>
            </a:r>
            <a:r>
              <a:rPr lang="fi-FI" sz="2000" dirty="0" smtClean="0"/>
              <a:t>Palveluja tarjoavat eri hallinnonaloilla erilaisilla ammattinimikkeillä työskentelevät henkilöt.</a:t>
            </a:r>
            <a:endParaRPr lang="fi-FI" sz="2000" b="1" dirty="0" smtClean="0"/>
          </a:p>
          <a:p>
            <a:pPr marL="0" indent="0">
              <a:buNone/>
            </a:pPr>
            <a:r>
              <a:rPr lang="fi-FI" sz="2000" dirty="0" smtClean="0"/>
              <a:t> </a:t>
            </a:r>
          </a:p>
          <a:p>
            <a:r>
              <a:rPr lang="fi-FI" sz="2000" dirty="0" smtClean="0"/>
              <a:t>Elinikäisellä </a:t>
            </a:r>
            <a:r>
              <a:rPr lang="fi-FI" sz="2000" dirty="0"/>
              <a:t>ohjauksella vaikutetaan </a:t>
            </a:r>
            <a:r>
              <a:rPr lang="fi-FI" sz="2000" b="1" dirty="0"/>
              <a:t>työllistymisen kannalta </a:t>
            </a:r>
            <a:r>
              <a:rPr lang="fi-FI" sz="2000" dirty="0"/>
              <a:t>tärkeän osaamisen hankkimiseen sekä koulutus- ja työurien rakentumiseen. </a:t>
            </a:r>
            <a:r>
              <a:rPr lang="fi-FI" sz="2000" dirty="0" smtClean="0"/>
              <a:t>Myös yksilöiden </a:t>
            </a:r>
            <a:r>
              <a:rPr lang="fi-FI" sz="2000" b="1" dirty="0"/>
              <a:t>osallisuus</a:t>
            </a:r>
            <a:r>
              <a:rPr lang="fi-FI" sz="2000" dirty="0"/>
              <a:t> yhteiskunnassa vahvistuu. </a:t>
            </a:r>
            <a:endParaRPr lang="fi-FI" sz="2000" dirty="0" smtClean="0"/>
          </a:p>
          <a:p>
            <a:pPr marL="0" indent="0">
              <a:buNone/>
            </a:pPr>
            <a:endParaRPr lang="fi-FI" sz="2000" dirty="0" smtClean="0"/>
          </a:p>
          <a:p>
            <a:r>
              <a:rPr lang="fi-FI" sz="2000" dirty="0" smtClean="0"/>
              <a:t>Oikea-aikaisilla ja oikein suunnatuilla </a:t>
            </a:r>
            <a:r>
              <a:rPr lang="fi-FI" sz="2000" dirty="0"/>
              <a:t>ohjauspalveluilla voidaan vaikuttaa siihen, että </a:t>
            </a:r>
            <a:r>
              <a:rPr lang="fi-FI" sz="2000" dirty="0" smtClean="0"/>
              <a:t>koulutusvalinnat ovat osuvia, keskeyttämiset vähenevät, </a:t>
            </a:r>
            <a:r>
              <a:rPr lang="fi-FI" sz="2000" dirty="0"/>
              <a:t>työhön </a:t>
            </a:r>
            <a:r>
              <a:rPr lang="fi-FI" sz="2000" dirty="0" smtClean="0"/>
              <a:t>siirtyminen nopeutuu, erilaiset työn ja koulutuksen väliset siirtymät toimivat joustavasti, työurat pitenevät. Hyödyn </a:t>
            </a:r>
            <a:r>
              <a:rPr lang="fi-FI" sz="2000" dirty="0"/>
              <a:t>saajina ovat yksilöt, organisaatiot, yritykset ja yhteiskunta. </a:t>
            </a:r>
          </a:p>
          <a:p>
            <a:pPr marL="0" indent="0">
              <a:buNone/>
            </a:pPr>
            <a:endParaRPr lang="fi-FI" sz="24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2550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3</a:t>
            </a:fld>
            <a:endParaRPr lang="fi-FI" dirty="0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091445" y="1168885"/>
            <a:ext cx="9325036" cy="642942"/>
          </a:xfrm>
        </p:spPr>
        <p:txBody>
          <a:bodyPr/>
          <a:lstStyle/>
          <a:p>
            <a:r>
              <a:rPr lang="fi-FI" u="sng" dirty="0" smtClean="0"/>
              <a:t>Valtakunnallinen elinikäinen ohjaus</a:t>
            </a:r>
            <a:endParaRPr lang="fi-FI" u="sng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536711" y="1811826"/>
            <a:ext cx="11189621" cy="4436573"/>
          </a:xfrm>
        </p:spPr>
        <p:txBody>
          <a:bodyPr/>
          <a:lstStyle/>
          <a:p>
            <a:pPr marL="457200" lvl="1" indent="0">
              <a:buNone/>
            </a:pPr>
            <a:r>
              <a:rPr lang="fi-FI" sz="1800" dirty="0" smtClean="0"/>
              <a:t>Elinikäistä ohjausta koordinoi </a:t>
            </a:r>
            <a:r>
              <a:rPr lang="fi-FI" sz="1800" b="1" dirty="0" smtClean="0"/>
              <a:t>valtakunnallinen elinikäisen ohjauksen yhteistyöryhmä</a:t>
            </a:r>
            <a:r>
              <a:rPr lang="fi-FI" sz="1800" dirty="0" smtClean="0"/>
              <a:t>, jossa puheenjohtajuus </a:t>
            </a:r>
            <a:r>
              <a:rPr lang="fi-FI" sz="1800" dirty="0" err="1" smtClean="0"/>
              <a:t>vuorotelee</a:t>
            </a:r>
            <a:r>
              <a:rPr lang="fi-FI" sz="1800" dirty="0" smtClean="0"/>
              <a:t> </a:t>
            </a:r>
            <a:r>
              <a:rPr lang="fi-FI" sz="1800" dirty="0" err="1"/>
              <a:t>TEM:n</a:t>
            </a:r>
            <a:r>
              <a:rPr lang="fi-FI" sz="1800" dirty="0"/>
              <a:t> </a:t>
            </a:r>
            <a:r>
              <a:rPr lang="fi-FI" sz="1800" dirty="0" smtClean="0"/>
              <a:t>ja </a:t>
            </a:r>
            <a:r>
              <a:rPr lang="fi-FI" sz="1800" dirty="0" err="1" smtClean="0"/>
              <a:t>OKM:n</a:t>
            </a:r>
            <a:r>
              <a:rPr lang="fi-FI" sz="1800" dirty="0" smtClean="0"/>
              <a:t> kesken, mukana on myös VM, STM, OPH, Kuntaliitto sekä lukuisia muita tahoja.</a:t>
            </a:r>
          </a:p>
          <a:p>
            <a:pPr marL="0" indent="0">
              <a:buNone/>
            </a:pPr>
            <a:r>
              <a:rPr lang="fi-FI" sz="1800" dirty="0" smtClean="0"/>
              <a:t>	</a:t>
            </a:r>
          </a:p>
          <a:p>
            <a:pPr marL="457200" lvl="1" indent="0">
              <a:buNone/>
            </a:pPr>
            <a:r>
              <a:rPr lang="fi-FI" sz="1800" b="1" dirty="0" smtClean="0"/>
              <a:t>Toimintasuunnitelma vuosille 2018-2019</a:t>
            </a:r>
            <a:r>
              <a:rPr lang="fi-FI" sz="1800" dirty="0" smtClean="0"/>
              <a:t> (luonnos 2.3.2018 kokouksesta)</a:t>
            </a:r>
          </a:p>
          <a:p>
            <a:pPr lvl="1">
              <a:buFontTx/>
              <a:buChar char="-"/>
            </a:pPr>
            <a:r>
              <a:rPr lang="fi-FI" sz="1800" dirty="0" smtClean="0"/>
              <a:t>Valtakunnalliset konkreettiset suositukset/linjaukset</a:t>
            </a:r>
          </a:p>
          <a:p>
            <a:pPr lvl="1">
              <a:buFontTx/>
              <a:buChar char="-"/>
            </a:pPr>
            <a:r>
              <a:rPr lang="fi-FI" sz="1800" dirty="0" smtClean="0"/>
              <a:t>Alueellisten ELO-ryhmien tukeminen maakuntavalmistelussa</a:t>
            </a:r>
          </a:p>
          <a:p>
            <a:pPr lvl="1">
              <a:buFontTx/>
              <a:buChar char="-"/>
            </a:pPr>
            <a:r>
              <a:rPr lang="fi-FI" sz="1800" dirty="0" smtClean="0"/>
              <a:t>Ohjauksen laadun ja vaikuttavuuden arvioinnin kehittäminen</a:t>
            </a:r>
          </a:p>
          <a:p>
            <a:pPr lvl="1">
              <a:buFontTx/>
              <a:buChar char="-"/>
            </a:pPr>
            <a:r>
              <a:rPr lang="fi-FI" sz="1800" dirty="0" smtClean="0"/>
              <a:t>Maakunnallisten ELO-ryhmien toimintamallin kehittäminen</a:t>
            </a:r>
          </a:p>
          <a:p>
            <a:pPr lvl="1">
              <a:buFontTx/>
              <a:buChar char="-"/>
            </a:pPr>
            <a:r>
              <a:rPr lang="fi-FI" sz="1800" dirty="0" smtClean="0"/>
              <a:t>ELO-toiminnan jatkon suunnittelu</a:t>
            </a:r>
          </a:p>
          <a:p>
            <a:pPr lvl="1">
              <a:buFontTx/>
              <a:buChar char="-"/>
            </a:pPr>
            <a:r>
              <a:rPr lang="fi-FI" sz="1800" dirty="0" smtClean="0"/>
              <a:t>Digitaalisten työkalujen ja tietojärjestelmien kehittäminen</a:t>
            </a:r>
          </a:p>
          <a:p>
            <a:pPr lvl="1">
              <a:buFontTx/>
              <a:buChar char="-"/>
            </a:pPr>
            <a:r>
              <a:rPr lang="fi-FI" sz="1800" dirty="0" smtClean="0"/>
              <a:t>Ohjaamo-toiminnan jatkuvuuden tukeminen</a:t>
            </a:r>
          </a:p>
          <a:p>
            <a:pPr lvl="1">
              <a:buFontTx/>
              <a:buChar char="-"/>
            </a:pPr>
            <a:r>
              <a:rPr lang="fi-FI" sz="1800" dirty="0" smtClean="0"/>
              <a:t>Kaikenikäisille suunnattujen monialaisten palvelujen edistäminen</a:t>
            </a:r>
          </a:p>
          <a:p>
            <a:pPr lvl="1">
              <a:buFontTx/>
              <a:buChar char="-"/>
            </a:pPr>
            <a:r>
              <a:rPr lang="fi-FI" sz="1800" dirty="0" smtClean="0"/>
              <a:t>Ohjausosaamisen kehittäminen</a:t>
            </a:r>
          </a:p>
          <a:p>
            <a:pPr lvl="1">
              <a:buFontTx/>
              <a:buChar char="-"/>
            </a:pPr>
            <a:r>
              <a:rPr lang="fi-FI" sz="1800" dirty="0" smtClean="0"/>
              <a:t>Ym.</a:t>
            </a: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59546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4</a:t>
            </a:fld>
            <a:endParaRPr lang="fi-FI" dirty="0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091444" y="982618"/>
            <a:ext cx="9325036" cy="642942"/>
          </a:xfrm>
        </p:spPr>
        <p:txBody>
          <a:bodyPr/>
          <a:lstStyle/>
          <a:p>
            <a:r>
              <a:rPr lang="fi-FI" u="sng" dirty="0"/>
              <a:t>Alueellisen ELO-toiminnan tavoitteena </a:t>
            </a:r>
            <a:r>
              <a:rPr lang="fi-FI" u="sng" dirty="0" smtClean="0"/>
              <a:t>on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91444" y="1625560"/>
            <a:ext cx="10236956" cy="4523680"/>
          </a:xfrm>
        </p:spPr>
        <p:txBody>
          <a:bodyPr/>
          <a:lstStyle/>
          <a:p>
            <a:pPr lvl="0"/>
            <a:r>
              <a:rPr lang="fi-FI" sz="2000" dirty="0" smtClean="0"/>
              <a:t>parantaa tieto-</a:t>
            </a:r>
            <a:r>
              <a:rPr lang="fi-FI" sz="2000" dirty="0"/>
              <a:t>, neuvonta- ja ohjauspalveluja tarjoavien </a:t>
            </a:r>
            <a:r>
              <a:rPr lang="fi-FI" sz="2000" dirty="0" smtClean="0"/>
              <a:t>tahojen välistä </a:t>
            </a:r>
            <a:r>
              <a:rPr lang="fi-FI" sz="2000" b="1" dirty="0"/>
              <a:t>yhteistyötä ja </a:t>
            </a:r>
            <a:r>
              <a:rPr lang="fi-FI" sz="2000" b="1" dirty="0" smtClean="0"/>
              <a:t>sekä tiedonkulkua erityisesti toimintaympäristön ja palvelujen muutoksissa</a:t>
            </a:r>
          </a:p>
          <a:p>
            <a:pPr lvl="0"/>
            <a:r>
              <a:rPr lang="fi-FI" sz="2000" dirty="0" smtClean="0"/>
              <a:t>kartoittaa </a:t>
            </a:r>
            <a:r>
              <a:rPr lang="fi-FI" sz="2000" dirty="0"/>
              <a:t>palveluja ja </a:t>
            </a:r>
            <a:r>
              <a:rPr lang="fi-FI" sz="2000" dirty="0" smtClean="0"/>
              <a:t>niiden </a:t>
            </a:r>
            <a:r>
              <a:rPr lang="fi-FI" sz="2000" dirty="0"/>
              <a:t>puutteita sekä </a:t>
            </a:r>
            <a:r>
              <a:rPr lang="fi-FI" sz="2000" dirty="0" smtClean="0"/>
              <a:t>tehdä </a:t>
            </a:r>
            <a:r>
              <a:rPr lang="fi-FI" sz="2000" b="1" dirty="0" smtClean="0"/>
              <a:t>kehittämisehdotuksia</a:t>
            </a:r>
            <a:r>
              <a:rPr lang="fi-FI" sz="2000" dirty="0" smtClean="0"/>
              <a:t> </a:t>
            </a:r>
            <a:endParaRPr lang="fi-FI" sz="2000" dirty="0"/>
          </a:p>
          <a:p>
            <a:pPr lvl="0"/>
            <a:r>
              <a:rPr lang="fi-FI" sz="2000" dirty="0"/>
              <a:t>kehittää </a:t>
            </a:r>
            <a:r>
              <a:rPr lang="fi-FI" sz="2000" b="1" dirty="0"/>
              <a:t>ohjausosaamista </a:t>
            </a:r>
            <a:r>
              <a:rPr lang="fi-FI" sz="2000" dirty="0"/>
              <a:t>uraohjauspalvelujen </a:t>
            </a:r>
            <a:r>
              <a:rPr lang="fi-FI" sz="2000" dirty="0" smtClean="0"/>
              <a:t>vaikuttavuuden </a:t>
            </a:r>
            <a:r>
              <a:rPr lang="fi-FI" sz="2000" dirty="0"/>
              <a:t>parantamiseksi </a:t>
            </a:r>
          </a:p>
          <a:p>
            <a:pPr lvl="0"/>
            <a:r>
              <a:rPr lang="fi-FI" sz="2000" dirty="0"/>
              <a:t>seurata aktiivisesti valtakunnallisia ohjauksen kehittämisen toimenpiteitä ja palveluja, jotta valtakunnalliset ja alueelliset palvelut toimivat </a:t>
            </a:r>
            <a:r>
              <a:rPr lang="fi-FI" sz="2000" b="1" dirty="0"/>
              <a:t>koordinoituna </a:t>
            </a:r>
            <a:r>
              <a:rPr lang="fi-FI" sz="2000" b="1" dirty="0" smtClean="0"/>
              <a:t>kokonaisuutena</a:t>
            </a:r>
          </a:p>
          <a:p>
            <a:pPr lvl="0"/>
            <a:r>
              <a:rPr lang="fi-FI" sz="2000" dirty="0" smtClean="0"/>
              <a:t>tukea </a:t>
            </a:r>
            <a:r>
              <a:rPr lang="fi-FI" sz="2000" b="1" dirty="0" smtClean="0"/>
              <a:t>Ohjaamo-toiminnan</a:t>
            </a:r>
            <a:r>
              <a:rPr lang="fi-FI" sz="2000" dirty="0" smtClean="0"/>
              <a:t> vakiintumista osana maakunnallista toimintamallia</a:t>
            </a:r>
          </a:p>
          <a:p>
            <a:pPr marL="0" lvl="0" indent="0">
              <a:buNone/>
            </a:pPr>
            <a:endParaRPr lang="fi-FI" sz="2000" dirty="0" smtClean="0"/>
          </a:p>
          <a:p>
            <a:pPr marL="0" lvl="0" indent="0">
              <a:buNone/>
            </a:pPr>
            <a:r>
              <a:rPr lang="fi-FI" sz="2000" b="1" dirty="0" smtClean="0"/>
              <a:t>Alueellisen ELO-toiminnan koordinointivastuu on annettu ELY-keskuksille, jotka tekevät työtä tehtävää varten asetettujen </a:t>
            </a:r>
            <a:r>
              <a:rPr lang="fi-FI" sz="2000" b="1" u="sng" dirty="0" smtClean="0"/>
              <a:t>alueellisten ELO-ryhmien kanssa. </a:t>
            </a:r>
          </a:p>
          <a:p>
            <a:pPr marL="0" lvl="0" indent="0">
              <a:buNone/>
            </a:pPr>
            <a:endParaRPr lang="fi-FI" sz="2000" b="1" u="sng" dirty="0" smtClean="0"/>
          </a:p>
          <a:p>
            <a:pPr marL="0" lvl="0" indent="0">
              <a:buNone/>
            </a:pPr>
            <a:r>
              <a:rPr lang="fi-FI" sz="2000" dirty="0" smtClean="0">
                <a:solidFill>
                  <a:srgbClr val="00B050"/>
                </a:solidFill>
              </a:rPr>
              <a:t>Verkostojen koordinointi on </a:t>
            </a:r>
            <a:r>
              <a:rPr lang="fi-FI" sz="2000" u="sng" dirty="0" smtClean="0">
                <a:solidFill>
                  <a:srgbClr val="00B050"/>
                </a:solidFill>
              </a:rPr>
              <a:t>mahdollistamista</a:t>
            </a:r>
            <a:r>
              <a:rPr lang="fi-FI" sz="2000" dirty="0" smtClean="0">
                <a:solidFill>
                  <a:srgbClr val="00B050"/>
                </a:solidFill>
              </a:rPr>
              <a:t> </a:t>
            </a:r>
            <a:r>
              <a:rPr lang="fi-FI" sz="1100" dirty="0" smtClean="0"/>
              <a:t>(Hannele Torvinen, verkostojen johtaminen-koulutus 2017)</a:t>
            </a:r>
            <a:endParaRPr lang="fi-FI" sz="1100" b="1" u="sng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0461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5</a:t>
            </a:fld>
            <a:endParaRPr lang="fi-FI" dirty="0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091444" y="988498"/>
            <a:ext cx="10550222" cy="642942"/>
          </a:xfrm>
        </p:spPr>
        <p:txBody>
          <a:bodyPr/>
          <a:lstStyle/>
          <a:p>
            <a:r>
              <a:rPr lang="fi-FI" sz="2400" b="1" u="sng" dirty="0"/>
              <a:t>Mitä ELO-toiminnassa on </a:t>
            </a:r>
            <a:r>
              <a:rPr lang="fi-FI" sz="2400" b="1" u="sng" dirty="0" smtClean="0"/>
              <a:t>tehty Pohjois-Karjalassa 1/2</a:t>
            </a:r>
            <a:r>
              <a:rPr lang="fi-FI" sz="2800" dirty="0"/>
              <a:t/>
            </a:r>
            <a:br>
              <a:rPr lang="fi-FI" sz="2800" dirty="0"/>
            </a:br>
            <a:endParaRPr lang="fi-FI" sz="2800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91444" y="1561314"/>
            <a:ext cx="10211556" cy="3937050"/>
          </a:xfrm>
        </p:spPr>
        <p:txBody>
          <a:bodyPr/>
          <a:lstStyle/>
          <a:p>
            <a:pPr marL="0" indent="0">
              <a:buNone/>
            </a:pPr>
            <a:r>
              <a:rPr lang="fi-FI" sz="1800" dirty="0"/>
              <a:t> </a:t>
            </a:r>
            <a:r>
              <a:rPr lang="fi-FI" sz="1800" b="1" dirty="0" smtClean="0"/>
              <a:t>ELO-toimintasuunnitelma</a:t>
            </a:r>
            <a:r>
              <a:rPr lang="fi-FI" sz="1800" dirty="0" smtClean="0"/>
              <a:t> on laadittu ensimmäisen kerran vuosille 2014-2016 ja päivitetty versio vuosille 2016-2019. Keskeisimpänä tavoitteena on ollut kuvata </a:t>
            </a:r>
            <a:r>
              <a:rPr lang="fi-FI" sz="1800" dirty="0"/>
              <a:t>palveluja ja </a:t>
            </a:r>
            <a:r>
              <a:rPr lang="fi-FI" sz="1800" dirty="0" smtClean="0"/>
              <a:t>hahmottaa </a:t>
            </a:r>
            <a:r>
              <a:rPr lang="fi-FI" sz="1800" dirty="0"/>
              <a:t>ohjaustoiminta asiakaslähtöisesti erilaisia koulutus- ja </a:t>
            </a:r>
            <a:r>
              <a:rPr lang="fi-FI" sz="1800" dirty="0" smtClean="0"/>
              <a:t>työelämä</a:t>
            </a:r>
            <a:r>
              <a:rPr lang="fi-FI" sz="1800" u="sng" dirty="0" smtClean="0"/>
              <a:t>siirtymiä </a:t>
            </a:r>
            <a:r>
              <a:rPr lang="fi-FI" sz="1800" dirty="0" smtClean="0"/>
              <a:t>tukevana jatkumona sekä </a:t>
            </a:r>
            <a:r>
              <a:rPr lang="fi-FI" sz="1800" dirty="0"/>
              <a:t>määritellä strategiset </a:t>
            </a:r>
            <a:r>
              <a:rPr lang="fi-FI" sz="1800" dirty="0" smtClean="0"/>
              <a:t>tavoitteet.</a:t>
            </a:r>
          </a:p>
          <a:p>
            <a:endParaRPr lang="fi-FI" sz="1800" dirty="0"/>
          </a:p>
          <a:p>
            <a:pPr marL="0" indent="0">
              <a:spcBef>
                <a:spcPts val="0"/>
              </a:spcBef>
              <a:buNone/>
            </a:pPr>
            <a:r>
              <a:rPr lang="fi-FI" sz="1800" b="1" dirty="0"/>
              <a:t>Toimintasuunnitelman perusteella tärkeimmäksi asiaksi on noussut ohjausosaamisen</a:t>
            </a:r>
            <a:r>
              <a:rPr lang="fi-FI" sz="1800" dirty="0"/>
              <a:t> kehittäminen ja sen yhteydessä tapahtuva </a:t>
            </a:r>
            <a:r>
              <a:rPr lang="fi-FI" sz="1800" b="1" dirty="0"/>
              <a:t>verkostoituminen. </a:t>
            </a:r>
            <a:r>
              <a:rPr lang="fi-FI" sz="1800" dirty="0"/>
              <a:t>Ohjaushenkilöstölle on järjestetty vuosien 2013-2017 aikana useita </a:t>
            </a:r>
            <a:r>
              <a:rPr lang="fi-FI" sz="1800" b="1" dirty="0"/>
              <a:t>koulutustilaisuuksia, </a:t>
            </a:r>
            <a:r>
              <a:rPr lang="fi-FI" sz="1800" dirty="0"/>
              <a:t>laajimpana niistä kognitiivisen käyttäytymisterapian menetelmien hyödyntäminen ohjaustyössä –koulutuskokonaisuus, koulutettu yhteensä </a:t>
            </a:r>
            <a:r>
              <a:rPr lang="fi-FI" sz="1800" dirty="0" smtClean="0"/>
              <a:t>70 </a:t>
            </a:r>
            <a:r>
              <a:rPr lang="fi-FI" sz="1800" dirty="0"/>
              <a:t>henkilöä eri hallinnonaloilta syksyn 2017 ja kevään 2018 aikana.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800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800" dirty="0"/>
              <a:t>Lisäksi on järjestetty keskimäärin kaksi </a:t>
            </a:r>
            <a:r>
              <a:rPr lang="fi-FI" sz="1800" b="1" dirty="0"/>
              <a:t>ohjauksen</a:t>
            </a:r>
            <a:r>
              <a:rPr lang="fi-FI" sz="1800" dirty="0"/>
              <a:t> </a:t>
            </a:r>
            <a:r>
              <a:rPr lang="fi-FI" sz="1800" b="1" dirty="0"/>
              <a:t>ajankohtaisseminaaria</a:t>
            </a:r>
            <a:r>
              <a:rPr lang="fi-FI" sz="1800" dirty="0"/>
              <a:t> /vuosi. Seminaarien ajankohtaiset teemat on valittu verkoston kanssa yhteistyössä. Usein myös toteutettu yhdessä eri toimijoiden ja hankkeiden kanssa.</a:t>
            </a:r>
          </a:p>
          <a:p>
            <a:pPr marL="0" indent="0">
              <a:spcBef>
                <a:spcPts val="0"/>
              </a:spcBef>
              <a:buNone/>
            </a:pPr>
            <a:endParaRPr lang="fi-FI" sz="1800" dirty="0"/>
          </a:p>
          <a:p>
            <a:pPr marL="0" indent="0">
              <a:spcBef>
                <a:spcPts val="0"/>
              </a:spcBef>
              <a:buNone/>
            </a:pPr>
            <a:r>
              <a:rPr lang="fi-FI" sz="1800" b="1" u="sng" dirty="0"/>
              <a:t>Osallistumiskertoja koulutuksissa ja seminaareissa on ollut yhteensä noin </a:t>
            </a:r>
            <a:r>
              <a:rPr lang="fi-FI" sz="1800" b="1" u="sng" dirty="0" smtClean="0"/>
              <a:t>700 eli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800" b="1" u="sng" dirty="0" smtClean="0"/>
              <a:t>n. 50-70/tilaisuus</a:t>
            </a:r>
            <a:r>
              <a:rPr lang="fi-FI" sz="1800" dirty="0" smtClean="0"/>
              <a:t>.</a:t>
            </a: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366830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6</a:t>
            </a:fld>
            <a:endParaRPr lang="fi-FI" dirty="0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091445" y="1163907"/>
            <a:ext cx="9325036" cy="642942"/>
          </a:xfrm>
        </p:spPr>
        <p:txBody>
          <a:bodyPr/>
          <a:lstStyle/>
          <a:p>
            <a:r>
              <a:rPr lang="fi-FI" sz="2400" b="1" u="sng" dirty="0" smtClean="0"/>
              <a:t>Mitä ELO-toiminnassa on tehty Pohjois-Karjalassa 2/2</a:t>
            </a:r>
            <a:r>
              <a:rPr lang="fi-FI" sz="2000" b="1" dirty="0"/>
              <a:t/>
            </a:r>
            <a:br>
              <a:rPr lang="fi-FI" sz="2000" b="1" dirty="0"/>
            </a:br>
            <a:endParaRPr lang="fi-FI" sz="2000" b="1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91445" y="1806849"/>
            <a:ext cx="10423222" cy="3937050"/>
          </a:xfrm>
        </p:spPr>
        <p:txBody>
          <a:bodyPr/>
          <a:lstStyle/>
          <a:p>
            <a:pPr>
              <a:buFontTx/>
              <a:buChar char="-"/>
            </a:pPr>
            <a:r>
              <a:rPr lang="fi-FI" sz="1800" dirty="0" smtClean="0"/>
              <a:t>tuotettu </a:t>
            </a:r>
            <a:r>
              <a:rPr lang="fi-FI" sz="1800" dirty="0"/>
              <a:t>lukiolaisille suunnattu </a:t>
            </a:r>
            <a:r>
              <a:rPr lang="fi-FI" sz="1800" b="1" dirty="0"/>
              <a:t>YouTube-video</a:t>
            </a:r>
            <a:r>
              <a:rPr lang="fi-FI" sz="1800" dirty="0"/>
              <a:t> "Abi-Emilia" herättämään ajatuksia lukion päättövaiheen urasuunnittelusta (runsaat 2000 katselukertaa</a:t>
            </a:r>
            <a:r>
              <a:rPr lang="fi-FI" sz="1800" dirty="0" smtClean="0"/>
              <a:t>).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800" dirty="0"/>
              <a:t> - Valtakunnalliselle </a:t>
            </a:r>
            <a:r>
              <a:rPr lang="fi-FI" sz="1800" b="1" dirty="0"/>
              <a:t>ELO-tori-nettisivustolle </a:t>
            </a:r>
            <a:r>
              <a:rPr lang="fi-FI" sz="1800" dirty="0">
                <a:hlinkClick r:id="rId2"/>
              </a:rPr>
              <a:t>https://peda.net/hankkeet/elotori</a:t>
            </a:r>
            <a:r>
              <a:rPr lang="fi-FI" sz="1800" dirty="0"/>
              <a:t> </a:t>
            </a:r>
            <a:r>
              <a:rPr lang="fi-FI" sz="1800" dirty="0" smtClean="0"/>
              <a:t>on </a:t>
            </a:r>
            <a:r>
              <a:rPr lang="fi-FI" sz="1800" dirty="0"/>
              <a:t>Pohjois-Karjalalle </a:t>
            </a:r>
            <a:r>
              <a:rPr lang="fi-FI" sz="1800" dirty="0" smtClean="0"/>
              <a:t>   luotu </a:t>
            </a:r>
            <a:r>
              <a:rPr lang="fi-FI" sz="1800" dirty="0"/>
              <a:t>oma alueellinen sivusto. </a:t>
            </a:r>
            <a:r>
              <a:rPr lang="fi-FI" sz="1800" dirty="0" smtClean="0"/>
              <a:t>Sivustolla </a:t>
            </a:r>
            <a:r>
              <a:rPr lang="fi-FI" sz="1800" dirty="0"/>
              <a:t>on valtakunnallisen ELO-ryhmän tuottama aineisto sekä </a:t>
            </a:r>
            <a:r>
              <a:rPr lang="fi-FI" sz="1800" dirty="0" smtClean="0"/>
              <a:t>alueellisessa </a:t>
            </a:r>
            <a:r>
              <a:rPr lang="fi-FI" sz="1800" dirty="0"/>
              <a:t>osiossa kaikki alueellinen ELO-aineisto</a:t>
            </a:r>
            <a:r>
              <a:rPr lang="fi-FI" sz="2000" dirty="0"/>
              <a:t>. </a:t>
            </a:r>
          </a:p>
          <a:p>
            <a:pPr>
              <a:buFontTx/>
              <a:buChar char="-"/>
            </a:pPr>
            <a:endParaRPr lang="fi-FI" sz="1800" dirty="0"/>
          </a:p>
          <a:p>
            <a:pPr>
              <a:buFontTx/>
              <a:buChar char="-"/>
            </a:pPr>
            <a:r>
              <a:rPr lang="fi-FI" sz="1800" b="1" dirty="0"/>
              <a:t>Ohjaamo toiminnan käynnistämisen tuki</a:t>
            </a:r>
            <a:r>
              <a:rPr lang="fi-FI" sz="1800" dirty="0"/>
              <a:t> koko maakunnan alueelle on ollut ELY-keskuksen/ELO-toiminnan yksi tulossopimuksen painopisteistä. Ohjaamo toimintaa on tuettu ESR-hankkeilla sekä kuntien ym. tahojen kanssa on järjestetyillä neuvotteluilla ja yhteistyötilaisuuksia eri puolilla maakuntaa. Maakunnassa toimii nyt 11 ohjaamoa. </a:t>
            </a:r>
          </a:p>
          <a:p>
            <a:pPr>
              <a:buFontTx/>
              <a:buChar char="-"/>
            </a:pPr>
            <a:endParaRPr lang="fi-FI" sz="1800" dirty="0"/>
          </a:p>
          <a:p>
            <a:pPr>
              <a:buFontTx/>
              <a:buChar char="-"/>
            </a:pPr>
            <a:r>
              <a:rPr lang="fi-FI" sz="1800" dirty="0"/>
              <a:t>Hallitus on toukokuussa 2017 tehnyt päätöksen Ohjaamo-toiminnan vakiinnuttamisesta ja sen </a:t>
            </a:r>
            <a:r>
              <a:rPr lang="fi-FI" sz="1800" dirty="0" err="1"/>
              <a:t>resurssoinista</a:t>
            </a:r>
            <a:r>
              <a:rPr lang="fi-FI" sz="1800" dirty="0"/>
              <a:t> vuosina 2018-2021. </a:t>
            </a:r>
            <a:r>
              <a:rPr lang="fi-FI" sz="1800" b="1" dirty="0"/>
              <a:t>Toiminnan vakiinnuttamista </a:t>
            </a:r>
            <a:r>
              <a:rPr lang="fi-FI" sz="1800" dirty="0"/>
              <a:t>tuetaan </a:t>
            </a:r>
            <a:r>
              <a:rPr lang="fi-FI" sz="1800" dirty="0" err="1"/>
              <a:t>ELYn</a:t>
            </a:r>
            <a:r>
              <a:rPr lang="fi-FI" sz="1800" dirty="0"/>
              <a:t> ja ELO-toiminnassa.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851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i 1"/>
          <p:cNvSpPr/>
          <p:nvPr/>
        </p:nvSpPr>
        <p:spPr>
          <a:xfrm>
            <a:off x="2567608" y="1196752"/>
            <a:ext cx="115212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/>
              <a:t>Perus- koulu</a:t>
            </a:r>
          </a:p>
          <a:p>
            <a:r>
              <a:rPr lang="fi-FI" sz="900" dirty="0"/>
              <a:t>Johto</a:t>
            </a:r>
          </a:p>
          <a:p>
            <a:pPr algn="r"/>
            <a:r>
              <a:rPr lang="fi-FI" sz="900" dirty="0" smtClean="0"/>
              <a:t>Opinto-</a:t>
            </a:r>
            <a:endParaRPr lang="fi-FI" sz="900" dirty="0"/>
          </a:p>
        </p:txBody>
      </p:sp>
      <p:sp>
        <p:nvSpPr>
          <p:cNvPr id="3" name="Ellipsi 2"/>
          <p:cNvSpPr/>
          <p:nvPr/>
        </p:nvSpPr>
        <p:spPr>
          <a:xfrm>
            <a:off x="2711624" y="764704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/>
              <a:t>Perus- koulu</a:t>
            </a:r>
          </a:p>
          <a:p>
            <a:r>
              <a:rPr lang="fi-FI" sz="900" dirty="0"/>
              <a:t>Johto</a:t>
            </a:r>
          </a:p>
          <a:p>
            <a:pPr algn="r"/>
            <a:r>
              <a:rPr lang="fi-FI" sz="900" dirty="0"/>
              <a:t>Opinto-ohjaajat </a:t>
            </a:r>
          </a:p>
          <a:p>
            <a:r>
              <a:rPr lang="fi-FI" sz="900" dirty="0"/>
              <a:t>Muu henkilöstö</a:t>
            </a:r>
          </a:p>
        </p:txBody>
      </p:sp>
      <p:sp>
        <p:nvSpPr>
          <p:cNvPr id="4" name="Ellipsi 3"/>
          <p:cNvSpPr/>
          <p:nvPr/>
        </p:nvSpPr>
        <p:spPr>
          <a:xfrm>
            <a:off x="3215680" y="980728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/>
              <a:t>Perus- koulu</a:t>
            </a:r>
          </a:p>
          <a:p>
            <a:pPr algn="r"/>
            <a:r>
              <a:rPr lang="fi-FI" sz="900" dirty="0" smtClean="0"/>
              <a:t>ohjaajat </a:t>
            </a:r>
            <a:endParaRPr lang="fi-FI" sz="900" dirty="0"/>
          </a:p>
          <a:p>
            <a:r>
              <a:rPr lang="fi-FI" sz="900" dirty="0"/>
              <a:t>Muu henkilöstö</a:t>
            </a:r>
          </a:p>
        </p:txBody>
      </p:sp>
      <p:sp>
        <p:nvSpPr>
          <p:cNvPr id="5" name="Ellipsi 4"/>
          <p:cNvSpPr/>
          <p:nvPr/>
        </p:nvSpPr>
        <p:spPr>
          <a:xfrm>
            <a:off x="3438391" y="1029094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/>
              <a:t>Perus- koulu</a:t>
            </a:r>
          </a:p>
          <a:p>
            <a:r>
              <a:rPr lang="fi-FI" sz="900" dirty="0" smtClean="0"/>
              <a:t>ö</a:t>
            </a:r>
            <a:endParaRPr lang="fi-FI" sz="900" dirty="0"/>
          </a:p>
        </p:txBody>
      </p:sp>
      <p:sp>
        <p:nvSpPr>
          <p:cNvPr id="6" name="Ellipsi 5"/>
          <p:cNvSpPr/>
          <p:nvPr/>
        </p:nvSpPr>
        <p:spPr>
          <a:xfrm>
            <a:off x="3339440" y="1634176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/>
              <a:t>Perus- </a:t>
            </a:r>
            <a:r>
              <a:rPr lang="fi-FI" sz="1000" b="1" dirty="0" smtClean="0"/>
              <a:t>koulu</a:t>
            </a:r>
            <a:endParaRPr lang="fi-FI" sz="1000" b="1" dirty="0"/>
          </a:p>
        </p:txBody>
      </p:sp>
      <p:sp>
        <p:nvSpPr>
          <p:cNvPr id="7" name="Ellipsi 6"/>
          <p:cNvSpPr/>
          <p:nvPr/>
        </p:nvSpPr>
        <p:spPr>
          <a:xfrm>
            <a:off x="2826323" y="1398257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/>
              <a:t>Perus- koulu</a:t>
            </a:r>
          </a:p>
          <a:p>
            <a:r>
              <a:rPr lang="fi-FI" sz="900" dirty="0" err="1" smtClean="0"/>
              <a:t>uu</a:t>
            </a:r>
            <a:r>
              <a:rPr lang="fi-FI" sz="900" dirty="0" smtClean="0"/>
              <a:t> </a:t>
            </a:r>
            <a:r>
              <a:rPr lang="fi-FI" sz="900" dirty="0"/>
              <a:t>henkilöstö</a:t>
            </a:r>
          </a:p>
        </p:txBody>
      </p:sp>
      <p:sp>
        <p:nvSpPr>
          <p:cNvPr id="8" name="Ellipsi 7"/>
          <p:cNvSpPr/>
          <p:nvPr/>
        </p:nvSpPr>
        <p:spPr>
          <a:xfrm>
            <a:off x="2813374" y="1947050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000" b="1" dirty="0" smtClean="0"/>
          </a:p>
          <a:p>
            <a:pPr algn="ctr"/>
            <a:r>
              <a:rPr lang="fi-FI" sz="1000" b="1" dirty="0" smtClean="0"/>
              <a:t>Perus- </a:t>
            </a:r>
            <a:r>
              <a:rPr lang="fi-FI" sz="1000" b="1" dirty="0"/>
              <a:t>koulu</a:t>
            </a:r>
          </a:p>
          <a:p>
            <a:endParaRPr lang="fi-FI" sz="900" dirty="0"/>
          </a:p>
        </p:txBody>
      </p:sp>
      <p:sp>
        <p:nvSpPr>
          <p:cNvPr id="9" name="Ellipsi 8"/>
          <p:cNvSpPr/>
          <p:nvPr/>
        </p:nvSpPr>
        <p:spPr>
          <a:xfrm>
            <a:off x="2040497" y="1829620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000" b="1" dirty="0" smtClean="0"/>
          </a:p>
          <a:p>
            <a:pPr algn="ctr"/>
            <a:r>
              <a:rPr lang="fi-FI" sz="1000" b="1" dirty="0" smtClean="0"/>
              <a:t>Perus- </a:t>
            </a:r>
            <a:r>
              <a:rPr lang="fi-FI" sz="1000" b="1" dirty="0"/>
              <a:t>koulu</a:t>
            </a:r>
          </a:p>
          <a:p>
            <a:endParaRPr lang="fi-FI" sz="900" dirty="0"/>
          </a:p>
        </p:txBody>
      </p:sp>
      <p:sp>
        <p:nvSpPr>
          <p:cNvPr id="10" name="Ellipsi 9"/>
          <p:cNvSpPr/>
          <p:nvPr/>
        </p:nvSpPr>
        <p:spPr>
          <a:xfrm>
            <a:off x="1693504" y="1279426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/>
              <a:t>Perus- </a:t>
            </a:r>
            <a:endParaRPr lang="fi-FI" sz="1000" b="1" dirty="0" smtClean="0"/>
          </a:p>
          <a:p>
            <a:pPr algn="ctr"/>
            <a:r>
              <a:rPr lang="fi-FI" sz="1000" b="1" dirty="0" smtClean="0"/>
              <a:t>koulu</a:t>
            </a:r>
            <a:endParaRPr lang="fi-FI" sz="1000" b="1" dirty="0"/>
          </a:p>
        </p:txBody>
      </p:sp>
      <p:sp>
        <p:nvSpPr>
          <p:cNvPr id="11" name="Ellipsi 10"/>
          <p:cNvSpPr/>
          <p:nvPr/>
        </p:nvSpPr>
        <p:spPr>
          <a:xfrm>
            <a:off x="2135560" y="836712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/>
              <a:t>Perus- </a:t>
            </a:r>
            <a:r>
              <a:rPr lang="fi-FI" sz="1000" b="1" dirty="0" smtClean="0"/>
              <a:t>koulu</a:t>
            </a:r>
            <a:endParaRPr lang="fi-FI" sz="1000" b="1" dirty="0"/>
          </a:p>
        </p:txBody>
      </p:sp>
      <p:sp>
        <p:nvSpPr>
          <p:cNvPr id="13" name="Ellipsi 12"/>
          <p:cNvSpPr/>
          <p:nvPr/>
        </p:nvSpPr>
        <p:spPr>
          <a:xfrm>
            <a:off x="5539952" y="501702"/>
            <a:ext cx="1152045" cy="101588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 smtClean="0"/>
              <a:t>Lukio</a:t>
            </a:r>
            <a:endParaRPr lang="fi-FI" sz="900" dirty="0"/>
          </a:p>
          <a:p>
            <a:endParaRPr lang="fi-FI" sz="900" dirty="0"/>
          </a:p>
        </p:txBody>
      </p:sp>
      <p:sp>
        <p:nvSpPr>
          <p:cNvPr id="14" name="Ellipsi 13"/>
          <p:cNvSpPr/>
          <p:nvPr/>
        </p:nvSpPr>
        <p:spPr>
          <a:xfrm>
            <a:off x="6067354" y="659572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/>
              <a:t>Lukio</a:t>
            </a:r>
          </a:p>
          <a:p>
            <a:endParaRPr lang="fi-FI" sz="900" dirty="0"/>
          </a:p>
        </p:txBody>
      </p:sp>
      <p:sp>
        <p:nvSpPr>
          <p:cNvPr id="15" name="Ellipsi 14"/>
          <p:cNvSpPr/>
          <p:nvPr/>
        </p:nvSpPr>
        <p:spPr>
          <a:xfrm>
            <a:off x="6091491" y="1165201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 smtClean="0"/>
              <a:t>     Lukio</a:t>
            </a:r>
            <a:endParaRPr lang="fi-FI" sz="1000" b="1" dirty="0"/>
          </a:p>
          <a:p>
            <a:endParaRPr lang="fi-FI" sz="900" dirty="0"/>
          </a:p>
        </p:txBody>
      </p:sp>
      <p:sp>
        <p:nvSpPr>
          <p:cNvPr id="16" name="Ellipsi 15"/>
          <p:cNvSpPr/>
          <p:nvPr/>
        </p:nvSpPr>
        <p:spPr>
          <a:xfrm>
            <a:off x="5486783" y="1220776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000" b="1" dirty="0" smtClean="0"/>
          </a:p>
          <a:p>
            <a:pPr algn="ctr"/>
            <a:r>
              <a:rPr lang="fi-FI" sz="1000" b="1" dirty="0" smtClean="0"/>
              <a:t>    Lukio</a:t>
            </a:r>
            <a:endParaRPr lang="fi-FI" sz="1000" b="1" dirty="0"/>
          </a:p>
          <a:p>
            <a:endParaRPr lang="fi-FI" sz="900" dirty="0"/>
          </a:p>
        </p:txBody>
      </p:sp>
      <p:sp>
        <p:nvSpPr>
          <p:cNvPr id="18" name="Ellipsi 17"/>
          <p:cNvSpPr/>
          <p:nvPr/>
        </p:nvSpPr>
        <p:spPr>
          <a:xfrm>
            <a:off x="5087888" y="861744"/>
            <a:ext cx="1080120" cy="9830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/>
              <a:t>Lukio</a:t>
            </a:r>
          </a:p>
          <a:p>
            <a:endParaRPr lang="fi-FI" sz="900" dirty="0"/>
          </a:p>
        </p:txBody>
      </p:sp>
      <p:sp>
        <p:nvSpPr>
          <p:cNvPr id="19" name="Ellipsi 18"/>
          <p:cNvSpPr/>
          <p:nvPr/>
        </p:nvSpPr>
        <p:spPr>
          <a:xfrm>
            <a:off x="7392144" y="908720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 smtClean="0"/>
              <a:t>Ammatti-</a:t>
            </a:r>
          </a:p>
          <a:p>
            <a:pPr algn="ctr"/>
            <a:r>
              <a:rPr lang="fi-FI" sz="1000" b="1" dirty="0"/>
              <a:t>k</a:t>
            </a:r>
            <a:r>
              <a:rPr lang="fi-FI" sz="1000" b="1" dirty="0" smtClean="0"/>
              <a:t>orkea-</a:t>
            </a:r>
          </a:p>
          <a:p>
            <a:pPr algn="ctr"/>
            <a:r>
              <a:rPr lang="fi-FI" sz="1000" b="1" dirty="0" smtClean="0"/>
              <a:t>koulu</a:t>
            </a:r>
            <a:endParaRPr lang="fi-FI" sz="1000" b="1" dirty="0"/>
          </a:p>
        </p:txBody>
      </p:sp>
      <p:sp>
        <p:nvSpPr>
          <p:cNvPr id="20" name="Ellipsi 19"/>
          <p:cNvSpPr/>
          <p:nvPr/>
        </p:nvSpPr>
        <p:spPr>
          <a:xfrm>
            <a:off x="8544272" y="1772816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 smtClean="0"/>
              <a:t>Yliopisto</a:t>
            </a:r>
            <a:endParaRPr lang="fi-FI" sz="1000" b="1" dirty="0"/>
          </a:p>
        </p:txBody>
      </p:sp>
      <p:sp>
        <p:nvSpPr>
          <p:cNvPr id="21" name="Ellipsi 20"/>
          <p:cNvSpPr/>
          <p:nvPr/>
        </p:nvSpPr>
        <p:spPr>
          <a:xfrm>
            <a:off x="8904312" y="2348880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/>
              <a:t>Yliopisto</a:t>
            </a:r>
          </a:p>
          <a:p>
            <a:pPr algn="ctr"/>
            <a:r>
              <a:rPr lang="fi-FI" sz="1000" b="1" dirty="0"/>
              <a:t>(</a:t>
            </a:r>
            <a:r>
              <a:rPr lang="fi-FI" sz="1000" b="1" dirty="0" err="1" smtClean="0"/>
              <a:t>Ohjauk</a:t>
            </a:r>
            <a:r>
              <a:rPr lang="fi-FI" sz="1000" b="1" dirty="0" smtClean="0"/>
              <a:t>- sen koulutus)</a:t>
            </a:r>
            <a:endParaRPr lang="fi-FI" sz="1000" b="1" dirty="0"/>
          </a:p>
        </p:txBody>
      </p:sp>
      <p:sp>
        <p:nvSpPr>
          <p:cNvPr id="23" name="Ellipsi 22"/>
          <p:cNvSpPr/>
          <p:nvPr/>
        </p:nvSpPr>
        <p:spPr>
          <a:xfrm>
            <a:off x="8501278" y="3579062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 err="1" smtClean="0"/>
              <a:t>Riveria</a:t>
            </a:r>
            <a:endParaRPr lang="fi-FI" sz="1000" b="1" dirty="0"/>
          </a:p>
        </p:txBody>
      </p:sp>
      <p:sp>
        <p:nvSpPr>
          <p:cNvPr id="24" name="Ellipsi 23"/>
          <p:cNvSpPr/>
          <p:nvPr/>
        </p:nvSpPr>
        <p:spPr>
          <a:xfrm>
            <a:off x="7896200" y="4581128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/>
              <a:t>Ohjaamot</a:t>
            </a:r>
            <a:endParaRPr lang="fi-FI" sz="900" dirty="0"/>
          </a:p>
          <a:p>
            <a:pPr algn="r"/>
            <a:r>
              <a:rPr lang="fi-FI" sz="900" dirty="0"/>
              <a:t> </a:t>
            </a:r>
          </a:p>
          <a:p>
            <a:pPr algn="just"/>
            <a:r>
              <a:rPr lang="fi-FI" sz="900" dirty="0"/>
              <a:t>Verkoston toimijat</a:t>
            </a:r>
          </a:p>
        </p:txBody>
      </p:sp>
      <p:sp>
        <p:nvSpPr>
          <p:cNvPr id="25" name="Ellipsi 24"/>
          <p:cNvSpPr/>
          <p:nvPr/>
        </p:nvSpPr>
        <p:spPr>
          <a:xfrm>
            <a:off x="6937803" y="5112088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/>
              <a:t>AIVO</a:t>
            </a:r>
            <a:endParaRPr lang="fi-FI" sz="900" dirty="0"/>
          </a:p>
          <a:p>
            <a:pPr algn="r"/>
            <a:r>
              <a:rPr lang="fi-FI" sz="900" dirty="0"/>
              <a:t> </a:t>
            </a:r>
          </a:p>
          <a:p>
            <a:pPr algn="just"/>
            <a:r>
              <a:rPr lang="fi-FI" sz="900" dirty="0" err="1" smtClean="0"/>
              <a:t>Aikuis</a:t>
            </a:r>
            <a:r>
              <a:rPr lang="fi-FI" sz="900" dirty="0" smtClean="0"/>
              <a:t>- koulutuksen </a:t>
            </a:r>
            <a:r>
              <a:rPr lang="fi-FI" sz="900" dirty="0"/>
              <a:t>verkoston toimijat</a:t>
            </a:r>
          </a:p>
        </p:txBody>
      </p:sp>
      <p:sp>
        <p:nvSpPr>
          <p:cNvPr id="27" name="Ellipsi 26"/>
          <p:cNvSpPr/>
          <p:nvPr/>
        </p:nvSpPr>
        <p:spPr>
          <a:xfrm>
            <a:off x="3185344" y="4949013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000" b="1" dirty="0" smtClean="0"/>
          </a:p>
          <a:p>
            <a:pPr algn="ctr"/>
            <a:r>
              <a:rPr lang="fi-FI" sz="1000" b="1" dirty="0" smtClean="0"/>
              <a:t>Kolmas </a:t>
            </a:r>
            <a:r>
              <a:rPr lang="fi-FI" sz="1000" b="1" dirty="0"/>
              <a:t>sektori: </a:t>
            </a:r>
            <a:r>
              <a:rPr lang="fi-FI" sz="1000" b="1" dirty="0" err="1" smtClean="0"/>
              <a:t>Sosiaali-turvayh-distys</a:t>
            </a:r>
            <a:endParaRPr lang="fi-FI" sz="900" dirty="0"/>
          </a:p>
          <a:p>
            <a:pPr algn="r"/>
            <a:r>
              <a:rPr lang="fi-FI" sz="900" dirty="0"/>
              <a:t> </a:t>
            </a:r>
          </a:p>
          <a:p>
            <a:pPr algn="just"/>
            <a:endParaRPr lang="fi-FI" sz="900" dirty="0"/>
          </a:p>
        </p:txBody>
      </p:sp>
      <p:sp>
        <p:nvSpPr>
          <p:cNvPr id="28" name="Ellipsi 27"/>
          <p:cNvSpPr/>
          <p:nvPr/>
        </p:nvSpPr>
        <p:spPr>
          <a:xfrm>
            <a:off x="4387825" y="5085184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 err="1" smtClean="0"/>
              <a:t>Siun</a:t>
            </a:r>
            <a:r>
              <a:rPr lang="fi-FI" sz="1000" b="1" dirty="0" smtClean="0"/>
              <a:t> </a:t>
            </a:r>
            <a:r>
              <a:rPr lang="fi-FI" sz="1000" b="1" dirty="0" err="1" smtClean="0"/>
              <a:t>sote</a:t>
            </a:r>
            <a:r>
              <a:rPr lang="fi-FI" sz="1000" b="1" dirty="0" smtClean="0"/>
              <a:t>/ </a:t>
            </a:r>
            <a:r>
              <a:rPr lang="fi-FI" sz="1000" dirty="0" smtClean="0"/>
              <a:t>perhe- ja </a:t>
            </a:r>
            <a:r>
              <a:rPr lang="fi-FI" sz="1000" dirty="0" err="1" smtClean="0"/>
              <a:t>sosiaali</a:t>
            </a:r>
            <a:r>
              <a:rPr lang="fi-FI" sz="1000" dirty="0" smtClean="0"/>
              <a:t>- palvelut</a:t>
            </a:r>
            <a:endParaRPr lang="fi-FI" sz="900" dirty="0"/>
          </a:p>
          <a:p>
            <a:pPr algn="r"/>
            <a:r>
              <a:rPr lang="fi-FI" sz="900" dirty="0"/>
              <a:t> </a:t>
            </a:r>
          </a:p>
        </p:txBody>
      </p:sp>
      <p:sp>
        <p:nvSpPr>
          <p:cNvPr id="29" name="Ellipsi 28"/>
          <p:cNvSpPr/>
          <p:nvPr/>
        </p:nvSpPr>
        <p:spPr>
          <a:xfrm>
            <a:off x="5634254" y="5104563"/>
            <a:ext cx="1217830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 smtClean="0"/>
              <a:t>Vapaasivistystyö</a:t>
            </a:r>
            <a:r>
              <a:rPr lang="fi-FI" sz="900" dirty="0" smtClean="0"/>
              <a:t>/</a:t>
            </a:r>
            <a:r>
              <a:rPr lang="fi-FI" sz="900" dirty="0" err="1" smtClean="0"/>
              <a:t>kan</a:t>
            </a:r>
            <a:r>
              <a:rPr lang="fi-FI" sz="900" dirty="0" smtClean="0"/>
              <a:t>- sanopistot</a:t>
            </a:r>
            <a:endParaRPr lang="fi-FI" sz="900" dirty="0"/>
          </a:p>
        </p:txBody>
      </p:sp>
      <p:sp>
        <p:nvSpPr>
          <p:cNvPr id="30" name="Ellipsi 29"/>
          <p:cNvSpPr/>
          <p:nvPr/>
        </p:nvSpPr>
        <p:spPr>
          <a:xfrm>
            <a:off x="2477125" y="3006409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 smtClean="0"/>
              <a:t>TE-toimisto</a:t>
            </a:r>
            <a:endParaRPr lang="fi-FI" sz="900" dirty="0"/>
          </a:p>
        </p:txBody>
      </p:sp>
      <p:sp>
        <p:nvSpPr>
          <p:cNvPr id="31" name="Ellipsi 30"/>
          <p:cNvSpPr/>
          <p:nvPr/>
        </p:nvSpPr>
        <p:spPr>
          <a:xfrm>
            <a:off x="3863752" y="2276871"/>
            <a:ext cx="4320480" cy="2724325"/>
          </a:xfrm>
          <a:prstGeom prst="ellips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b="1" dirty="0" err="1"/>
              <a:t>ELO-yhteistyöryhmä</a:t>
            </a:r>
            <a:endParaRPr lang="fi-FI" b="1" dirty="0"/>
          </a:p>
          <a:p>
            <a:pPr algn="ctr"/>
            <a:r>
              <a:rPr lang="fi-FI" sz="1400" dirty="0"/>
              <a:t>ELY-keskus koordinoi</a:t>
            </a:r>
          </a:p>
        </p:txBody>
      </p:sp>
      <p:cxnSp>
        <p:nvCxnSpPr>
          <p:cNvPr id="36" name="Suora nuoliyhdysviiva 35"/>
          <p:cNvCxnSpPr>
            <a:endCxn id="91" idx="1"/>
          </p:cNvCxnSpPr>
          <p:nvPr/>
        </p:nvCxnSpPr>
        <p:spPr>
          <a:xfrm>
            <a:off x="3339679" y="1681644"/>
            <a:ext cx="1152128" cy="135160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9" name="Tekstikehys 38"/>
          <p:cNvSpPr txBox="1"/>
          <p:nvPr/>
        </p:nvSpPr>
        <p:spPr>
          <a:xfrm>
            <a:off x="3636958" y="2615163"/>
            <a:ext cx="721672" cy="3077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i-FI" sz="1400" dirty="0"/>
              <a:t>Lähetti</a:t>
            </a:r>
          </a:p>
        </p:txBody>
      </p:sp>
      <p:cxnSp>
        <p:nvCxnSpPr>
          <p:cNvPr id="40" name="Suora nuoliyhdysviiva 39"/>
          <p:cNvCxnSpPr>
            <a:stCxn id="18" idx="6"/>
          </p:cNvCxnSpPr>
          <p:nvPr/>
        </p:nvCxnSpPr>
        <p:spPr>
          <a:xfrm flipH="1">
            <a:off x="5735960" y="1353284"/>
            <a:ext cx="432048" cy="14996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3" name="Suora nuoliyhdysviiva 42"/>
          <p:cNvCxnSpPr/>
          <p:nvPr/>
        </p:nvCxnSpPr>
        <p:spPr>
          <a:xfrm flipH="1">
            <a:off x="6996099" y="1371981"/>
            <a:ext cx="720080" cy="13681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5" name="Tekstikehys 44"/>
          <p:cNvSpPr txBox="1"/>
          <p:nvPr/>
        </p:nvSpPr>
        <p:spPr>
          <a:xfrm>
            <a:off x="5663952" y="2204865"/>
            <a:ext cx="751576" cy="3077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1400" dirty="0"/>
              <a:t>Lähetti</a:t>
            </a:r>
          </a:p>
        </p:txBody>
      </p:sp>
      <p:sp>
        <p:nvSpPr>
          <p:cNvPr id="46" name="Tekstikehys 45"/>
          <p:cNvSpPr txBox="1"/>
          <p:nvPr/>
        </p:nvSpPr>
        <p:spPr>
          <a:xfrm>
            <a:off x="7104112" y="1988841"/>
            <a:ext cx="7515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Lähetti</a:t>
            </a:r>
          </a:p>
        </p:txBody>
      </p:sp>
      <p:sp>
        <p:nvSpPr>
          <p:cNvPr id="47" name="Ellipsi 46"/>
          <p:cNvSpPr/>
          <p:nvPr/>
        </p:nvSpPr>
        <p:spPr>
          <a:xfrm>
            <a:off x="758580" y="2644379"/>
            <a:ext cx="1345860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/>
              <a:t>Muut asiantuntijat</a:t>
            </a:r>
            <a:endParaRPr lang="fi-FI" sz="900" dirty="0"/>
          </a:p>
          <a:p>
            <a:pPr algn="r"/>
            <a:r>
              <a:rPr lang="fi-FI" sz="900" dirty="0"/>
              <a:t> </a:t>
            </a:r>
          </a:p>
          <a:p>
            <a:pPr algn="just"/>
            <a:r>
              <a:rPr lang="fi-FI" sz="900" dirty="0" smtClean="0"/>
              <a:t>Yritysten/</a:t>
            </a:r>
          </a:p>
          <a:p>
            <a:pPr algn="just"/>
            <a:r>
              <a:rPr lang="fi-FI" sz="900" dirty="0" smtClean="0"/>
              <a:t>työelämän edustajat, Kela </a:t>
            </a:r>
            <a:r>
              <a:rPr lang="fi-FI" sz="900" dirty="0"/>
              <a:t>ym.</a:t>
            </a:r>
          </a:p>
        </p:txBody>
      </p:sp>
      <p:cxnSp>
        <p:nvCxnSpPr>
          <p:cNvPr id="48" name="Suora nuoliyhdysviiva 47"/>
          <p:cNvCxnSpPr/>
          <p:nvPr/>
        </p:nvCxnSpPr>
        <p:spPr>
          <a:xfrm flipH="1">
            <a:off x="7680176" y="2204864"/>
            <a:ext cx="1008112" cy="93610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0" name="Suora nuoliyhdysviiva 49"/>
          <p:cNvCxnSpPr/>
          <p:nvPr/>
        </p:nvCxnSpPr>
        <p:spPr>
          <a:xfrm flipH="1">
            <a:off x="7968208" y="2852936"/>
            <a:ext cx="1224136" cy="6480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0" name="Suora nuoliyhdysviiva 59"/>
          <p:cNvCxnSpPr/>
          <p:nvPr/>
        </p:nvCxnSpPr>
        <p:spPr>
          <a:xfrm flipH="1" flipV="1">
            <a:off x="7817366" y="3787300"/>
            <a:ext cx="850666" cy="27315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3" name="Suora nuoliyhdysviiva 62"/>
          <p:cNvCxnSpPr/>
          <p:nvPr/>
        </p:nvCxnSpPr>
        <p:spPr>
          <a:xfrm flipH="1" flipV="1">
            <a:off x="6974603" y="4510283"/>
            <a:ext cx="360040" cy="9001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6" name="Suora nuoliyhdysviiva 65"/>
          <p:cNvCxnSpPr/>
          <p:nvPr/>
        </p:nvCxnSpPr>
        <p:spPr>
          <a:xfrm flipH="1" flipV="1">
            <a:off x="6096000" y="4581128"/>
            <a:ext cx="144016" cy="5760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9" name="Suora nuoliyhdysviiva 68"/>
          <p:cNvCxnSpPr/>
          <p:nvPr/>
        </p:nvCxnSpPr>
        <p:spPr>
          <a:xfrm flipV="1">
            <a:off x="5087888" y="4653136"/>
            <a:ext cx="360040" cy="5040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1" name="Suora nuoliyhdysviiva 70"/>
          <p:cNvCxnSpPr/>
          <p:nvPr/>
        </p:nvCxnSpPr>
        <p:spPr>
          <a:xfrm flipV="1">
            <a:off x="3935760" y="4365104"/>
            <a:ext cx="720080" cy="5760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3" name="Suora nuoliyhdysviiva 72"/>
          <p:cNvCxnSpPr/>
          <p:nvPr/>
        </p:nvCxnSpPr>
        <p:spPr>
          <a:xfrm>
            <a:off x="3431704" y="3740431"/>
            <a:ext cx="720080" cy="1533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6" name="Suora nuoliyhdysviiva 75"/>
          <p:cNvCxnSpPr/>
          <p:nvPr/>
        </p:nvCxnSpPr>
        <p:spPr>
          <a:xfrm flipH="1" flipV="1">
            <a:off x="7608168" y="4293096"/>
            <a:ext cx="720080" cy="5040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1" name="Tekstikehys 90"/>
          <p:cNvSpPr txBox="1"/>
          <p:nvPr/>
        </p:nvSpPr>
        <p:spPr>
          <a:xfrm>
            <a:off x="4491807" y="2617749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i="1" dirty="0"/>
              <a:t>Tavoite: Siirtymävaiheissa tarvittavien TNO-palvelujen </a:t>
            </a:r>
            <a:r>
              <a:rPr lang="fi-FI" sz="1200" i="1" dirty="0" smtClean="0"/>
              <a:t>saatavuuden</a:t>
            </a:r>
            <a:r>
              <a:rPr lang="fi-FI" sz="1200" i="1" dirty="0"/>
              <a:t>, laadun ja toimivuuden sekä ohjaus-osaamisen kehittäminen verkostomaisena yhteistyönä</a:t>
            </a:r>
          </a:p>
        </p:txBody>
      </p:sp>
      <p:sp>
        <p:nvSpPr>
          <p:cNvPr id="92" name="Tekstikehys 91"/>
          <p:cNvSpPr txBox="1"/>
          <p:nvPr/>
        </p:nvSpPr>
        <p:spPr>
          <a:xfrm>
            <a:off x="7896200" y="2564905"/>
            <a:ext cx="751576" cy="3077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1400" dirty="0"/>
              <a:t>Lähetti</a:t>
            </a:r>
          </a:p>
        </p:txBody>
      </p:sp>
      <p:sp>
        <p:nvSpPr>
          <p:cNvPr id="93" name="Tekstikehys 92"/>
          <p:cNvSpPr txBox="1"/>
          <p:nvPr/>
        </p:nvSpPr>
        <p:spPr>
          <a:xfrm>
            <a:off x="8112224" y="3140969"/>
            <a:ext cx="751576" cy="3077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1400" dirty="0"/>
              <a:t>Lähetti</a:t>
            </a:r>
          </a:p>
        </p:txBody>
      </p:sp>
      <p:sp>
        <p:nvSpPr>
          <p:cNvPr id="94" name="Tekstikehys 93"/>
          <p:cNvSpPr txBox="1"/>
          <p:nvPr/>
        </p:nvSpPr>
        <p:spPr>
          <a:xfrm>
            <a:off x="4367809" y="3789041"/>
            <a:ext cx="38747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i="1" dirty="0"/>
              <a:t>Keinoina mm. keskinäisen tiedonkulun varmistaminen,</a:t>
            </a:r>
          </a:p>
          <a:p>
            <a:r>
              <a:rPr lang="fi-FI" sz="1200" i="1" dirty="0"/>
              <a:t>ongelmien esille nostaminen, </a:t>
            </a:r>
          </a:p>
          <a:p>
            <a:r>
              <a:rPr lang="fi-FI" sz="1200" i="1" dirty="0"/>
              <a:t>kehittämisehdotusten tekeminen, koulutukset ja </a:t>
            </a:r>
          </a:p>
          <a:p>
            <a:r>
              <a:rPr lang="fi-FI" sz="1200" i="1" dirty="0"/>
              <a:t>tiedon välittäminen koko ohjauksen kentälle</a:t>
            </a:r>
          </a:p>
        </p:txBody>
      </p:sp>
      <p:sp>
        <p:nvSpPr>
          <p:cNvPr id="95" name="Tekstikehys 94"/>
          <p:cNvSpPr txBox="1"/>
          <p:nvPr/>
        </p:nvSpPr>
        <p:spPr>
          <a:xfrm>
            <a:off x="2171564" y="152118"/>
            <a:ext cx="9430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		Pohjois-Karjalan </a:t>
            </a:r>
            <a:r>
              <a:rPr lang="fi-FI" dirty="0"/>
              <a:t>elinikäisen ohjauksen (ELO) yhteistyöryhmä 2018-2020</a:t>
            </a:r>
          </a:p>
        </p:txBody>
      </p:sp>
      <p:sp>
        <p:nvSpPr>
          <p:cNvPr id="52" name="Ellipsi 51"/>
          <p:cNvSpPr/>
          <p:nvPr/>
        </p:nvSpPr>
        <p:spPr>
          <a:xfrm>
            <a:off x="2459596" y="4113076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/>
              <a:t>Kuntien nuorisotoimi</a:t>
            </a:r>
            <a:endParaRPr lang="fi-FI" sz="900" dirty="0"/>
          </a:p>
        </p:txBody>
      </p:sp>
      <p:sp>
        <p:nvSpPr>
          <p:cNvPr id="53" name="Ellipsi 52"/>
          <p:cNvSpPr/>
          <p:nvPr/>
        </p:nvSpPr>
        <p:spPr>
          <a:xfrm>
            <a:off x="2299593" y="4095880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/>
              <a:t>Kuntien nuorisotoimi</a:t>
            </a:r>
            <a:endParaRPr lang="fi-FI" sz="900" dirty="0"/>
          </a:p>
        </p:txBody>
      </p:sp>
      <p:sp>
        <p:nvSpPr>
          <p:cNvPr id="54" name="Ellipsi 53"/>
          <p:cNvSpPr/>
          <p:nvPr/>
        </p:nvSpPr>
        <p:spPr>
          <a:xfrm>
            <a:off x="2171564" y="4105231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/>
              <a:t>Kuntien nuorisotoimi</a:t>
            </a:r>
            <a:endParaRPr lang="fi-FI" sz="900" dirty="0"/>
          </a:p>
        </p:txBody>
      </p:sp>
      <p:sp>
        <p:nvSpPr>
          <p:cNvPr id="55" name="Ellipsi 54"/>
          <p:cNvSpPr/>
          <p:nvPr/>
        </p:nvSpPr>
        <p:spPr>
          <a:xfrm>
            <a:off x="2075268" y="4094704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/>
              <a:t>Kuntien nuorisotoimi</a:t>
            </a:r>
            <a:endParaRPr lang="fi-FI" sz="900" dirty="0"/>
          </a:p>
        </p:txBody>
      </p:sp>
      <p:sp>
        <p:nvSpPr>
          <p:cNvPr id="56" name="Ellipsi 55"/>
          <p:cNvSpPr/>
          <p:nvPr/>
        </p:nvSpPr>
        <p:spPr>
          <a:xfrm>
            <a:off x="2022858" y="4086529"/>
            <a:ext cx="115212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/>
              <a:t>Kuntien nuorisotoimi</a:t>
            </a:r>
            <a:endParaRPr lang="fi-FI" sz="900" dirty="0"/>
          </a:p>
        </p:txBody>
      </p:sp>
      <p:sp>
        <p:nvSpPr>
          <p:cNvPr id="57" name="Ellipsi 56"/>
          <p:cNvSpPr/>
          <p:nvPr/>
        </p:nvSpPr>
        <p:spPr>
          <a:xfrm>
            <a:off x="1991544" y="4086529"/>
            <a:ext cx="1152128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/>
              <a:t>Kuntien </a:t>
            </a:r>
            <a:r>
              <a:rPr lang="fi-FI" sz="1000" b="1" dirty="0" smtClean="0"/>
              <a:t>nuoriso-toimi</a:t>
            </a:r>
            <a:endParaRPr lang="fi-FI" sz="900" dirty="0"/>
          </a:p>
        </p:txBody>
      </p:sp>
      <p:cxnSp>
        <p:nvCxnSpPr>
          <p:cNvPr id="58" name="Suora nuoliyhdysviiva 57"/>
          <p:cNvCxnSpPr/>
          <p:nvPr/>
        </p:nvCxnSpPr>
        <p:spPr>
          <a:xfrm flipV="1">
            <a:off x="3271283" y="4177126"/>
            <a:ext cx="896489" cy="24604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2" name="Tekstikehys 91"/>
          <p:cNvSpPr txBox="1"/>
          <p:nvPr/>
        </p:nvSpPr>
        <p:spPr>
          <a:xfrm>
            <a:off x="7916456" y="2581129"/>
            <a:ext cx="751576" cy="3077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1400" dirty="0"/>
              <a:t>Lähetti</a:t>
            </a:r>
          </a:p>
        </p:txBody>
      </p:sp>
      <p:sp>
        <p:nvSpPr>
          <p:cNvPr id="64" name="Tekstikehys 91"/>
          <p:cNvSpPr txBox="1"/>
          <p:nvPr/>
        </p:nvSpPr>
        <p:spPr>
          <a:xfrm>
            <a:off x="7185136" y="2012358"/>
            <a:ext cx="751576" cy="3077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1400" dirty="0"/>
              <a:t>Lähetti</a:t>
            </a:r>
          </a:p>
        </p:txBody>
      </p:sp>
      <p:cxnSp>
        <p:nvCxnSpPr>
          <p:cNvPr id="33" name="Kulmayhdysviiva 32"/>
          <p:cNvCxnSpPr/>
          <p:nvPr/>
        </p:nvCxnSpPr>
        <p:spPr>
          <a:xfrm>
            <a:off x="1828155" y="3033247"/>
            <a:ext cx="2450067" cy="143725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8" name="Tekstikehys 38"/>
          <p:cNvSpPr txBox="1"/>
          <p:nvPr/>
        </p:nvSpPr>
        <p:spPr>
          <a:xfrm>
            <a:off x="3586336" y="3487619"/>
            <a:ext cx="721672" cy="3077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i-FI" sz="1400" dirty="0"/>
              <a:t>Lähetti</a:t>
            </a:r>
          </a:p>
        </p:txBody>
      </p:sp>
      <p:sp>
        <p:nvSpPr>
          <p:cNvPr id="70" name="Tekstikehys 38"/>
          <p:cNvSpPr txBox="1"/>
          <p:nvPr/>
        </p:nvSpPr>
        <p:spPr>
          <a:xfrm>
            <a:off x="3636958" y="4275244"/>
            <a:ext cx="721672" cy="3077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i-FI" sz="1400" dirty="0"/>
              <a:t>Lähetti</a:t>
            </a:r>
          </a:p>
        </p:txBody>
      </p:sp>
      <p:sp>
        <p:nvSpPr>
          <p:cNvPr id="72" name="Tekstikehys 38"/>
          <p:cNvSpPr txBox="1"/>
          <p:nvPr/>
        </p:nvSpPr>
        <p:spPr>
          <a:xfrm>
            <a:off x="4145887" y="4681224"/>
            <a:ext cx="721672" cy="3077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i-FI" sz="1400" dirty="0"/>
              <a:t>Lähetti</a:t>
            </a:r>
          </a:p>
        </p:txBody>
      </p:sp>
      <p:sp>
        <p:nvSpPr>
          <p:cNvPr id="74" name="Tekstikehys 38"/>
          <p:cNvSpPr txBox="1"/>
          <p:nvPr/>
        </p:nvSpPr>
        <p:spPr>
          <a:xfrm>
            <a:off x="5288609" y="4849415"/>
            <a:ext cx="721672" cy="3077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i-FI" sz="1400" dirty="0"/>
              <a:t>Lähetti</a:t>
            </a:r>
          </a:p>
        </p:txBody>
      </p:sp>
      <p:sp>
        <p:nvSpPr>
          <p:cNvPr id="75" name="Tekstikehys 38"/>
          <p:cNvSpPr txBox="1"/>
          <p:nvPr/>
        </p:nvSpPr>
        <p:spPr>
          <a:xfrm>
            <a:off x="6193183" y="4715271"/>
            <a:ext cx="721672" cy="3077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i-FI" sz="1400" dirty="0"/>
              <a:t>Lähetti</a:t>
            </a:r>
          </a:p>
        </p:txBody>
      </p:sp>
      <p:sp>
        <p:nvSpPr>
          <p:cNvPr id="77" name="Tekstikehys 38"/>
          <p:cNvSpPr txBox="1"/>
          <p:nvPr/>
        </p:nvSpPr>
        <p:spPr>
          <a:xfrm>
            <a:off x="7125609" y="4631349"/>
            <a:ext cx="721672" cy="3077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i-FI" sz="1400" dirty="0"/>
              <a:t>Lähetti</a:t>
            </a:r>
          </a:p>
        </p:txBody>
      </p:sp>
      <p:sp>
        <p:nvSpPr>
          <p:cNvPr id="78" name="Tekstikehys 38"/>
          <p:cNvSpPr txBox="1"/>
          <p:nvPr/>
        </p:nvSpPr>
        <p:spPr>
          <a:xfrm>
            <a:off x="7751388" y="4122523"/>
            <a:ext cx="721672" cy="3077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i-FI" sz="1400" dirty="0"/>
              <a:t>Lähetti</a:t>
            </a:r>
          </a:p>
        </p:txBody>
      </p:sp>
      <p:sp>
        <p:nvSpPr>
          <p:cNvPr id="79" name="Tekstikehys 38"/>
          <p:cNvSpPr txBox="1"/>
          <p:nvPr/>
        </p:nvSpPr>
        <p:spPr>
          <a:xfrm>
            <a:off x="8020460" y="3563726"/>
            <a:ext cx="721672" cy="3077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i-FI" sz="1400" dirty="0"/>
              <a:t>Lähetti</a:t>
            </a:r>
          </a:p>
        </p:txBody>
      </p:sp>
      <p:sp>
        <p:nvSpPr>
          <p:cNvPr id="22" name="Tekstiruutu 21"/>
          <p:cNvSpPr txBox="1"/>
          <p:nvPr/>
        </p:nvSpPr>
        <p:spPr>
          <a:xfrm>
            <a:off x="369263" y="6029133"/>
            <a:ext cx="2693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dirty="0" smtClean="0"/>
              <a:t>Lähde mukaillen: </a:t>
            </a:r>
            <a:r>
              <a:rPr lang="fi-FI" sz="900" dirty="0"/>
              <a:t>Verkostoitujan apu -virikekirja</a:t>
            </a:r>
          </a:p>
          <a:p>
            <a:r>
              <a:rPr lang="fi-FI" sz="900" dirty="0"/>
              <a:t>Hannele Torvinen &amp; Anne Leppänen </a:t>
            </a:r>
            <a:r>
              <a:rPr lang="fi-FI" sz="900" dirty="0" smtClean="0"/>
              <a:t>2014</a:t>
            </a:r>
            <a:endParaRPr lang="fi-FI" sz="900" dirty="0"/>
          </a:p>
        </p:txBody>
      </p:sp>
      <p:sp>
        <p:nvSpPr>
          <p:cNvPr id="26" name="Aurinko 25"/>
          <p:cNvSpPr/>
          <p:nvPr/>
        </p:nvSpPr>
        <p:spPr>
          <a:xfrm>
            <a:off x="9356377" y="658910"/>
            <a:ext cx="2772566" cy="1769033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Verkostojen verkosto</a:t>
            </a:r>
            <a:endParaRPr lang="fi-FI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31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8</a:t>
            </a:fld>
            <a:endParaRPr lang="fi-FI" dirty="0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091444" y="1050351"/>
            <a:ext cx="9325036" cy="642942"/>
          </a:xfrm>
        </p:spPr>
        <p:txBody>
          <a:bodyPr/>
          <a:lstStyle/>
          <a:p>
            <a:r>
              <a:rPr lang="fi-FI" u="sng" dirty="0" smtClean="0"/>
              <a:t>Lähetin rooli </a:t>
            </a:r>
            <a:r>
              <a:rPr lang="fi-FI" sz="1600" dirty="0"/>
              <a:t/>
            </a:r>
            <a:br>
              <a:rPr lang="fi-FI" sz="1600" dirty="0"/>
            </a:br>
            <a:endParaRPr lang="fi-FI" sz="1600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91444" y="1693293"/>
            <a:ext cx="10093023" cy="4320480"/>
          </a:xfrm>
        </p:spPr>
        <p:txBody>
          <a:bodyPr/>
          <a:lstStyle/>
          <a:p>
            <a:pPr marL="0" indent="0">
              <a:buNone/>
            </a:pPr>
            <a:r>
              <a:rPr lang="fi-FI" sz="2000" dirty="0"/>
              <a:t>Yksi keskeisimmistä rooleista verkostoyhteistyössä on lähetin rooli, </a:t>
            </a:r>
          </a:p>
          <a:p>
            <a:pPr marL="0" indent="0">
              <a:buNone/>
            </a:pPr>
            <a:r>
              <a:rPr lang="fi-FI" sz="2000" dirty="0"/>
              <a:t>joka kuuluu kaikille verkostossa toimiville. Lähetti kuljettaa tietoa, </a:t>
            </a:r>
            <a:r>
              <a:rPr lang="fi-FI" sz="2000" dirty="0" smtClean="0"/>
              <a:t>taitoa</a:t>
            </a:r>
            <a:r>
              <a:rPr lang="fi-FI" sz="2000" dirty="0"/>
              <a:t>, asioita, tapahtumia monialaisessa ja -ammatillisessa rajapinnassa </a:t>
            </a:r>
            <a:r>
              <a:rPr lang="fi-FI" sz="2000" dirty="0" smtClean="0"/>
              <a:t>omasta </a:t>
            </a:r>
            <a:r>
              <a:rPr lang="fi-FI" sz="2000" dirty="0"/>
              <a:t>organisaatiosta verkostoon ja takaisin. Lähetin rooli on </a:t>
            </a:r>
            <a:r>
              <a:rPr lang="fi-FI" sz="2000" dirty="0" smtClean="0"/>
              <a:t>vastuullinen </a:t>
            </a:r>
            <a:r>
              <a:rPr lang="fi-FI" sz="2000" dirty="0"/>
              <a:t>ja moniulotteinen. Siinä yhdistyvät yhteistyön rakentamisen </a:t>
            </a:r>
            <a:r>
              <a:rPr lang="fi-FI" sz="2000" dirty="0" smtClean="0"/>
              <a:t>tavoitteellisuudesta </a:t>
            </a:r>
            <a:r>
              <a:rPr lang="fi-FI" sz="2000" dirty="0"/>
              <a:t>huolehtiminen, käytännön toimet, osaamisen jakaminen, </a:t>
            </a:r>
            <a:r>
              <a:rPr lang="fi-FI" sz="2000" dirty="0" smtClean="0"/>
              <a:t>tiedottaminen </a:t>
            </a:r>
            <a:r>
              <a:rPr lang="fi-FI" sz="2000" dirty="0"/>
              <a:t>ja tiedon kuljettaminen kaikille </a:t>
            </a:r>
            <a:r>
              <a:rPr lang="fi-FI" sz="2000" dirty="0" smtClean="0"/>
              <a:t>osallisille. </a:t>
            </a:r>
          </a:p>
          <a:p>
            <a:pPr marL="0" indent="0">
              <a:buNone/>
            </a:pPr>
            <a:endParaRPr lang="fi-FI" sz="2000" dirty="0" smtClean="0"/>
          </a:p>
          <a:p>
            <a:pPr marL="0" indent="0">
              <a:buNone/>
            </a:pPr>
            <a:r>
              <a:rPr lang="fi-FI" sz="1800" dirty="0" smtClean="0">
                <a:solidFill>
                  <a:srgbClr val="FF0000"/>
                </a:solidFill>
              </a:rPr>
              <a:t>Pohdintaa:</a:t>
            </a:r>
            <a:endParaRPr lang="fi-FI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dirty="0" smtClean="0">
                <a:solidFill>
                  <a:srgbClr val="FF0000"/>
                </a:solidFill>
              </a:rPr>
              <a:t>Millaisena näet oman roolisi lähettinä tässä verkostossa?</a:t>
            </a:r>
          </a:p>
          <a:p>
            <a:pPr marL="0" indent="0">
              <a:buNone/>
            </a:pPr>
            <a:r>
              <a:rPr lang="fi-FI" sz="1800" dirty="0" smtClean="0">
                <a:solidFill>
                  <a:srgbClr val="FF0000"/>
                </a:solidFill>
              </a:rPr>
              <a:t>- Mitä voit tuoda/mitä voit viedä? </a:t>
            </a:r>
          </a:p>
          <a:p>
            <a:pPr marL="0" indent="0">
              <a:buNone/>
            </a:pPr>
            <a:r>
              <a:rPr lang="fi-FI" sz="1800" dirty="0" smtClean="0">
                <a:solidFill>
                  <a:srgbClr val="FF0000"/>
                </a:solidFill>
              </a:rPr>
              <a:t>- Miten välität tietoa omassa organisaatiossasi/verkostossasi? </a:t>
            </a:r>
          </a:p>
          <a:p>
            <a:pPr marL="0" indent="0">
              <a:buNone/>
            </a:pPr>
            <a:r>
              <a:rPr lang="fi-FI" sz="1800" dirty="0" smtClean="0">
                <a:solidFill>
                  <a:srgbClr val="FF0000"/>
                </a:solidFill>
              </a:rPr>
              <a:t>- Haasteet/mahdollisuudet.</a:t>
            </a:r>
            <a:endParaRPr lang="fi-FI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sz="800" dirty="0"/>
          </a:p>
          <a:p>
            <a:pPr marL="0" indent="0">
              <a:buNone/>
            </a:pPr>
            <a:r>
              <a:rPr lang="fi-FI" sz="1000" dirty="0" smtClean="0"/>
              <a:t>*) Lähde: Verkostoitujan apu –virikekirja, Hannele </a:t>
            </a:r>
            <a:r>
              <a:rPr lang="fi-FI" sz="1000" dirty="0"/>
              <a:t>Torvinen &amp; Anne </a:t>
            </a:r>
            <a:r>
              <a:rPr lang="fi-FI" sz="1000" dirty="0" smtClean="0"/>
              <a:t>Leppänen 2014</a:t>
            </a:r>
          </a:p>
        </p:txBody>
      </p:sp>
    </p:spTree>
    <p:extLst>
      <p:ext uri="{BB962C8B-B14F-4D97-AF65-F5344CB8AC3E}">
        <p14:creationId xmlns:p14="http://schemas.microsoft.com/office/powerpoint/2010/main" val="346669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9</a:t>
            </a:fld>
            <a:endParaRPr lang="fi-FI" dirty="0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091445" y="971828"/>
            <a:ext cx="9325036" cy="642942"/>
          </a:xfrm>
        </p:spPr>
        <p:txBody>
          <a:bodyPr/>
          <a:lstStyle/>
          <a:p>
            <a:r>
              <a:rPr lang="fi-FI" sz="2400" dirty="0" smtClean="0">
                <a:solidFill>
                  <a:srgbClr val="FF0000"/>
                </a:solidFill>
              </a:rPr>
              <a:t>Tässä kokouksessa sovittava: </a:t>
            </a:r>
            <a:br>
              <a:rPr lang="fi-FI" sz="2400" dirty="0" smtClean="0">
                <a:solidFill>
                  <a:srgbClr val="FF0000"/>
                </a:solidFill>
              </a:rPr>
            </a:br>
            <a:r>
              <a:rPr lang="fi-FI" sz="2800" dirty="0" smtClean="0"/>
              <a:t>ELO-yhteistyöryhmän toimintatavat 2018-2020</a:t>
            </a:r>
            <a:endParaRPr lang="fi-FI" sz="2800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23712" y="1904999"/>
            <a:ext cx="10761888" cy="4318843"/>
          </a:xfrm>
        </p:spPr>
        <p:txBody>
          <a:bodyPr/>
          <a:lstStyle/>
          <a:p>
            <a:pPr marL="0" indent="0">
              <a:buNone/>
            </a:pPr>
            <a:r>
              <a:rPr lang="fi-FI" sz="1800" dirty="0" smtClean="0">
                <a:solidFill>
                  <a:srgbClr val="FF0000"/>
                </a:solidFill>
              </a:rPr>
              <a:t>Työskentelytavat</a:t>
            </a:r>
          </a:p>
          <a:p>
            <a:pPr lvl="1">
              <a:buFontTx/>
              <a:buChar char="-"/>
            </a:pPr>
            <a:r>
              <a:rPr lang="fi-FI" sz="1800" dirty="0" smtClean="0"/>
              <a:t>kokousten ajankohdat/paikat</a:t>
            </a:r>
          </a:p>
          <a:p>
            <a:pPr lvl="1">
              <a:buFontTx/>
              <a:buChar char="-"/>
            </a:pPr>
            <a:r>
              <a:rPr lang="fi-FI" sz="1800" dirty="0" smtClean="0"/>
              <a:t>kokousten teemoittaminen, sovitaan etukäteen, kuka alustaa ja johtaa puhetta – käydään keskustelu - johtopäätökset </a:t>
            </a:r>
            <a:r>
              <a:rPr lang="fi-FI" sz="1600" dirty="0" smtClean="0"/>
              <a:t>(esim. siirtymät/maakunta/kasvupalvelu/ohjaamo ym. muutokset)</a:t>
            </a:r>
          </a:p>
          <a:p>
            <a:pPr marL="0" indent="0">
              <a:buNone/>
            </a:pPr>
            <a:r>
              <a:rPr lang="fi-FI" sz="1800" dirty="0" smtClean="0"/>
              <a:t> </a:t>
            </a:r>
            <a:r>
              <a:rPr lang="fi-FI" sz="1800" dirty="0" smtClean="0">
                <a:solidFill>
                  <a:srgbClr val="FF0000"/>
                </a:solidFill>
              </a:rPr>
              <a:t>Ajankohtaisseminaarit</a:t>
            </a:r>
          </a:p>
          <a:p>
            <a:pPr>
              <a:buFontTx/>
              <a:buChar char="-"/>
            </a:pPr>
            <a:r>
              <a:rPr lang="fi-FI" sz="1800" dirty="0" smtClean="0"/>
              <a:t>ELO-toiminnassa on vuosittain järjestetty kaksi puolenpäivän mittaista ajankohtaisseminaaria, johon aiheet on saatu verkoston jäseniltä. Osallistujia on ollut n. 50-70/tilaisuus, laajasti eri hallinnonaloilta ja ammattiryhmistä. </a:t>
            </a:r>
          </a:p>
          <a:p>
            <a:pPr marL="457200" lvl="1" indent="0">
              <a:buNone/>
            </a:pPr>
            <a:r>
              <a:rPr lang="fi-FI" sz="1800" dirty="0" smtClean="0"/>
              <a:t>Kysymys, mikä on sellainen ajankohtainen asia (ohjaukseen/koulutus- ja työelämäsiirtymiin liittyvä), josta tulisi järjestää ajankohtaisinfo keväällä 2018 ja alustava ehdotus myös syksylle 2018?</a:t>
            </a:r>
          </a:p>
          <a:p>
            <a:pPr marL="0" indent="0">
              <a:buNone/>
            </a:pPr>
            <a:r>
              <a:rPr lang="fi-FI" sz="1800" dirty="0" smtClean="0">
                <a:solidFill>
                  <a:srgbClr val="FF0000"/>
                </a:solidFill>
              </a:rPr>
              <a:t>Teemojen valinta kevään ja syksyn kokouksiin? </a:t>
            </a:r>
            <a:endParaRPr lang="fi-FI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sz="1800" dirty="0" smtClean="0">
                <a:solidFill>
                  <a:srgbClr val="FF0000"/>
                </a:solidFill>
              </a:rPr>
              <a:t>Ehdotuksia verkoston toimijoille järjestettävästä koulutuksesta?</a:t>
            </a:r>
          </a:p>
          <a:p>
            <a:pPr marL="0" indent="0">
              <a:buNone/>
            </a:pPr>
            <a:endParaRPr lang="fi-FI" sz="1800" dirty="0" smtClean="0"/>
          </a:p>
          <a:p>
            <a:pPr>
              <a:buFontTx/>
              <a:buChar char="-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8484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LY_powerpoint_pohja">
  <a:themeElements>
    <a:clrScheme name="ELY sininen">
      <a:dk1>
        <a:sysClr val="windowText" lastClr="000000"/>
      </a:dk1>
      <a:lt1>
        <a:srgbClr val="FFFFFF"/>
      </a:lt1>
      <a:dk2>
        <a:srgbClr val="58585A"/>
      </a:dk2>
      <a:lt2>
        <a:srgbClr val="D8D8D8"/>
      </a:lt2>
      <a:accent1>
        <a:srgbClr val="003883"/>
      </a:accent1>
      <a:accent2>
        <a:srgbClr val="779346"/>
      </a:accent2>
      <a:accent3>
        <a:srgbClr val="D9640C"/>
      </a:accent3>
      <a:accent4>
        <a:srgbClr val="4460A5"/>
      </a:accent4>
      <a:accent5>
        <a:srgbClr val="58585A"/>
      </a:accent5>
      <a:accent6>
        <a:srgbClr val="FDD078"/>
      </a:accent6>
      <a:hlink>
        <a:srgbClr val="D9640C"/>
      </a:hlink>
      <a:folHlink>
        <a:srgbClr val="D9640C"/>
      </a:folHlink>
    </a:clrScheme>
    <a:fontScheme name="ELY_font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-teema 1">
        <a:dk1>
          <a:srgbClr val="59595B"/>
        </a:dk1>
        <a:lt1>
          <a:srgbClr val="FFFFFF"/>
        </a:lt1>
        <a:dk2>
          <a:srgbClr val="0081CC"/>
        </a:dk2>
        <a:lt2>
          <a:srgbClr val="A7A8AB"/>
        </a:lt2>
        <a:accent1>
          <a:srgbClr val="859FCB"/>
        </a:accent1>
        <a:accent2>
          <a:srgbClr val="D87F82"/>
        </a:accent2>
        <a:accent3>
          <a:srgbClr val="FFFFFF"/>
        </a:accent3>
        <a:accent4>
          <a:srgbClr val="4B4B4C"/>
        </a:accent4>
        <a:accent5>
          <a:srgbClr val="C2CDE2"/>
        </a:accent5>
        <a:accent6>
          <a:srgbClr val="C47275"/>
        </a:accent6>
        <a:hlink>
          <a:srgbClr val="7FD1ED"/>
        </a:hlink>
        <a:folHlink>
          <a:srgbClr val="F7BC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ly_s2.potx" id="{CB31DECA-B260-449E-A11B-5EA7FD8B4B95}" vid="{F351558B-A187-4769-97C3-EF1BB2CC385E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xml_kameleon>
  <kieli>Suomi</kieli>
  <dokumentin_x0020_tila/>
  <dokumentin_x0020_tila/>
  <päiväys>14.06.2017</päiväys>
  <dokumenttityyppi>Esitys</dokumenttityyppi>
  <kehalaatija>Hiltunen Paula</kehalaatija>
  <laatijaorganisaatio>Pohjois-Karjalan ELY|f72e25e1-82e7-4c92-9343-b5d14e7f5860</laatijaorganisaatio>
</xml_kameleon>
</file>

<file path=customXml/itemProps1.xml><?xml version="1.0" encoding="utf-8"?>
<ds:datastoreItem xmlns:ds="http://schemas.openxmlformats.org/officeDocument/2006/customXml" ds:itemID="{85157943-09F3-49C6-AC06-4852063DFB06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ely_s</Template>
  <TotalTime>3077</TotalTime>
  <Words>664</Words>
  <Application>Microsoft Office PowerPoint</Application>
  <PresentationFormat>Laajakuva</PresentationFormat>
  <Paragraphs>174</Paragraphs>
  <Slides>10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5" baseType="lpstr">
      <vt:lpstr>Arial</vt:lpstr>
      <vt:lpstr>Calibri</vt:lpstr>
      <vt:lpstr>Verdana</vt:lpstr>
      <vt:lpstr>Wingdings</vt:lpstr>
      <vt:lpstr>ELY_powerpoint_pohja</vt:lpstr>
      <vt:lpstr>PowerPoint-esitys</vt:lpstr>
      <vt:lpstr>Elinikäinen ohjaus lyhyesti</vt:lpstr>
      <vt:lpstr>Valtakunnallinen elinikäinen ohjaus</vt:lpstr>
      <vt:lpstr>Alueellisen ELO-toiminnan tavoitteena on </vt:lpstr>
      <vt:lpstr>Mitä ELO-toiminnassa on tehty Pohjois-Karjalassa 1/2 </vt:lpstr>
      <vt:lpstr>Mitä ELO-toiminnassa on tehty Pohjois-Karjalassa 2/2 </vt:lpstr>
      <vt:lpstr>PowerPoint-esitys</vt:lpstr>
      <vt:lpstr>Lähetin rooli  </vt:lpstr>
      <vt:lpstr>Tässä kokouksessa sovittava:  ELO-yhteistyöryhmän toimintatavat 2018-2020</vt:lpstr>
      <vt:lpstr>PowerPoint-esitys</vt:lpstr>
    </vt:vector>
  </TitlesOfParts>
  <Company>Pohjois-Karjalan ELY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Ohjauksen tulevaisuus</dc:title>
  <dc:creator>Hiltunen Paula</dc:creator>
  <cp:keywords/>
  <cp:lastModifiedBy>Hiltunen Paula</cp:lastModifiedBy>
  <cp:revision>175</cp:revision>
  <cp:lastPrinted>2018-03-21T12:18:43Z</cp:lastPrinted>
  <dcterms:created xsi:type="dcterms:W3CDTF">2017-06-14T06:59:47Z</dcterms:created>
  <dcterms:modified xsi:type="dcterms:W3CDTF">2018-03-23T07:21:13Z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460.1003.02.001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ely_s.potx</vt:lpwstr>
  </property>
  <property fmtid="{D5CDD505-2E9C-101B-9397-08002B2CF9AE}" pid="6" name="dvDefinition">
    <vt:lpwstr>999 (dd_default.xml)</vt:lpwstr>
  </property>
  <property fmtid="{D5CDD505-2E9C-101B-9397-08002B2CF9AE}" pid="7" name="dvDefinitionID">
    <vt:lpwstr>999</vt:lpwstr>
  </property>
  <property fmtid="{D5CDD505-2E9C-101B-9397-08002B2CF9AE}" pid="8" name="dvContentFile">
    <vt:lpwstr>dd_default.xml</vt:lpwstr>
  </property>
  <property fmtid="{D5CDD505-2E9C-101B-9397-08002B2CF9AE}" pid="9" name="dvGlobalVerID">
    <vt:lpwstr>460.90.02.009</vt:lpwstr>
  </property>
  <property fmtid="{D5CDD505-2E9C-101B-9397-08002B2CF9AE}" pid="10" name="dvDefinitionVersion">
    <vt:lpwstr>02.001 / 13.4.2016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1</vt:lpwstr>
  </property>
  <property fmtid="{D5CDD505-2E9C-101B-9397-08002B2CF9AE}" pid="15" name="dvDateExist">
    <vt:lpwstr>-1</vt:lpwstr>
  </property>
  <property fmtid="{D5CDD505-2E9C-101B-9397-08002B2CF9AE}" pid="16" name="dvCategory">
    <vt:lpwstr>165</vt:lpwstr>
  </property>
  <property fmtid="{D5CDD505-2E9C-101B-9397-08002B2CF9AE}" pid="17" name="dvCategory_2">
    <vt:lpwstr>56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ELY POK</vt:lpwstr>
  </property>
  <property fmtid="{D5CDD505-2E9C-101B-9397-08002B2CF9AE}" pid="21" name="dvSite">
    <vt:lpwstr>Joensuu</vt:lpwstr>
  </property>
  <property fmtid="{D5CDD505-2E9C-101B-9397-08002B2CF9AE}" pid="22" name="dvNumbering">
    <vt:lpwstr>0</vt:lpwstr>
  </property>
  <property fmtid="{D5CDD505-2E9C-101B-9397-08002B2CF9AE}" pid="23" name="dvDUname">
    <vt:lpwstr>Hiltunen Paula</vt:lpwstr>
  </property>
  <property fmtid="{D5CDD505-2E9C-101B-9397-08002B2CF9AE}" pid="24" name="dvdufname">
    <vt:lpwstr>Paula</vt:lpwstr>
  </property>
  <property fmtid="{D5CDD505-2E9C-101B-9397-08002B2CF9AE}" pid="25" name="dvdulname">
    <vt:lpwstr>Hiltunen</vt:lpwstr>
  </property>
  <property fmtid="{D5CDD505-2E9C-101B-9397-08002B2CF9AE}" pid="26" name="dvDUdepartment">
    <vt:lpwstr/>
  </property>
  <property fmtid="{D5CDD505-2E9C-101B-9397-08002B2CF9AE}" pid="27" name="dvLogoExist">
    <vt:lpwstr>0</vt:lpwstr>
  </property>
  <property fmtid="{D5CDD505-2E9C-101B-9397-08002B2CF9AE}" pid="28" name="dvCurrentlogo">
    <vt:lpwstr/>
  </property>
  <property fmtid="{D5CDD505-2E9C-101B-9397-08002B2CF9AE}" pid="29" name="Kieli">
    <vt:lpwstr>Suomi</vt:lpwstr>
  </property>
  <property fmtid="{D5CDD505-2E9C-101B-9397-08002B2CF9AE}" pid="30" name="Dokumentin_x0020_tila">
    <vt:lpwstr/>
  </property>
  <property fmtid="{D5CDD505-2E9C-101B-9397-08002B2CF9AE}" pid="31" name="Päiväys">
    <vt:filetime>2017-06-13T21:00:00Z</vt:filetime>
  </property>
  <property fmtid="{D5CDD505-2E9C-101B-9397-08002B2CF9AE}" pid="32" name="Asiakirjan tyyppi">
    <vt:lpwstr>Esitys</vt:lpwstr>
  </property>
  <property fmtid="{D5CDD505-2E9C-101B-9397-08002B2CF9AE}" pid="33" name="Dokumenttityyppi">
    <vt:lpwstr>Esitys</vt:lpwstr>
  </property>
  <property fmtid="{D5CDD505-2E9C-101B-9397-08002B2CF9AE}" pid="34" name="KEHALaatija">
    <vt:lpwstr>Hiltunen Paula</vt:lpwstr>
  </property>
  <property fmtid="{D5CDD505-2E9C-101B-9397-08002B2CF9AE}" pid="35" name="Laatijaorganisaatio">
    <vt:lpwstr>Pohjois-Karjalan ELY</vt:lpwstr>
  </property>
</Properties>
</file>