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5"/>
  </p:notesMasterIdLst>
  <p:handoutMasterIdLst>
    <p:handoutMasterId r:id="rId16"/>
  </p:handoutMasterIdLst>
  <p:sldIdLst>
    <p:sldId id="280" r:id="rId5"/>
    <p:sldId id="293" r:id="rId6"/>
    <p:sldId id="284" r:id="rId7"/>
    <p:sldId id="285" r:id="rId8"/>
    <p:sldId id="288" r:id="rId9"/>
    <p:sldId id="289" r:id="rId10"/>
    <p:sldId id="290" r:id="rId11"/>
    <p:sldId id="291" r:id="rId12"/>
    <p:sldId id="294" r:id="rId13"/>
    <p:sldId id="295" r:id="rId14"/>
  </p:sldIdLst>
  <p:sldSz cx="9144000" cy="6858000" type="screen4x3"/>
  <p:notesSz cx="6669088" cy="977582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83"/>
    <a:srgbClr val="D96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2891" autoAdjust="0"/>
  </p:normalViewPr>
  <p:slideViewPr>
    <p:cSldViewPr>
      <p:cViewPr varScale="1">
        <p:scale>
          <a:sx n="81" d="100"/>
          <a:sy n="81" d="100"/>
        </p:scale>
        <p:origin x="808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266" y="-120"/>
      </p:cViewPr>
      <p:guideLst>
        <p:guide orient="horz" pos="3079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63563" cy="50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24" tIns="43362" rIns="86724" bIns="43362" numCol="1" anchor="t" anchorCtr="0" compatLnSpc="1">
            <a:prstTxWarp prst="textNoShape">
              <a:avLst/>
            </a:prstTxWarp>
          </a:bodyPr>
          <a:lstStyle>
            <a:lvl1pPr defTabSz="86690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4537" y="1"/>
            <a:ext cx="2861993" cy="50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24" tIns="43362" rIns="86724" bIns="43362" numCol="1" anchor="t" anchorCtr="0" compatLnSpc="1">
            <a:prstTxWarp prst="textNoShape">
              <a:avLst/>
            </a:prstTxWarp>
          </a:bodyPr>
          <a:lstStyle>
            <a:lvl1pPr algn="r" defTabSz="86690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16970"/>
            <a:ext cx="2863563" cy="43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24" tIns="43362" rIns="86724" bIns="43362" numCol="1" anchor="b" anchorCtr="0" compatLnSpc="1">
            <a:prstTxWarp prst="textNoShape">
              <a:avLst/>
            </a:prstTxWarp>
          </a:bodyPr>
          <a:lstStyle>
            <a:lvl1pPr defTabSz="86690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4537" y="9316970"/>
            <a:ext cx="2861993" cy="43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24" tIns="43362" rIns="86724" bIns="43362" numCol="1" anchor="b" anchorCtr="0" compatLnSpc="1">
            <a:prstTxWarp prst="textNoShape">
              <a:avLst/>
            </a:prstTxWarp>
          </a:bodyPr>
          <a:lstStyle>
            <a:lvl1pPr algn="r" defTabSz="866905">
              <a:defRPr sz="1200">
                <a:cs typeface="+mn-cs"/>
              </a:defRPr>
            </a:lvl1pPr>
          </a:lstStyle>
          <a:p>
            <a:pPr>
              <a:defRPr/>
            </a:pPr>
            <a:fld id="{427D5255-CF73-492F-B10F-955D90C448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2657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890253" cy="48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9" tIns="46970" rIns="93939" bIns="46970" numCol="1" anchor="t" anchorCtr="0" compatLnSpc="1">
            <a:prstTxWarp prst="textNoShape">
              <a:avLst/>
            </a:prstTxWarp>
          </a:bodyPr>
          <a:lstStyle>
            <a:lvl1pPr defTabSz="939148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265" y="2"/>
            <a:ext cx="2890253" cy="48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9" tIns="46970" rIns="93939" bIns="46970" numCol="1" anchor="t" anchorCtr="0" compatLnSpc="1">
            <a:prstTxWarp prst="textNoShape">
              <a:avLst/>
            </a:prstTxWarp>
          </a:bodyPr>
          <a:lstStyle>
            <a:lvl1pPr algn="r" defTabSz="939148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0425" y="760413"/>
            <a:ext cx="4887913" cy="36655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225" y="4643558"/>
            <a:ext cx="5334643" cy="439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9" tIns="46970" rIns="93939" bIns="469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285541"/>
            <a:ext cx="2890253" cy="48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9" tIns="46970" rIns="93939" bIns="46970" numCol="1" anchor="b" anchorCtr="0" compatLnSpc="1">
            <a:prstTxWarp prst="textNoShape">
              <a:avLst/>
            </a:prstTxWarp>
          </a:bodyPr>
          <a:lstStyle>
            <a:lvl1pPr defTabSz="939148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265" y="9285541"/>
            <a:ext cx="2890253" cy="48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9" tIns="46970" rIns="93939" bIns="46970" numCol="1" anchor="b" anchorCtr="0" compatLnSpc="1">
            <a:prstTxWarp prst="textNoShape">
              <a:avLst/>
            </a:prstTxWarp>
          </a:bodyPr>
          <a:lstStyle>
            <a:lvl1pPr algn="r" defTabSz="939148">
              <a:defRPr sz="1200">
                <a:cs typeface="+mn-cs"/>
              </a:defRPr>
            </a:lvl1pPr>
          </a:lstStyle>
          <a:p>
            <a:pPr>
              <a:defRPr/>
            </a:pPr>
            <a:fld id="{5312E06E-8A9D-4E03-A5FC-18B53F18C2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5254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926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994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9459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790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0502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923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8315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6639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99592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99592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419872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3E4B43C-E405-4271-85DD-5BE3A0CD0BA5}" type="datetime1">
              <a:rPr lang="fi-FI" smtClean="0"/>
              <a:pPr/>
              <a:t>15.6.2015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899592" y="6021288"/>
            <a:ext cx="6048672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blu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3359" y="3933056"/>
            <a:ext cx="1290641" cy="29249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1" name="Kuva 10" descr="sipuli_green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73505" y="3971239"/>
            <a:ext cx="1270495" cy="28792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orang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60266" y="3948708"/>
            <a:ext cx="1283734" cy="29092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590465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7056784" y="0"/>
            <a:ext cx="205172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4947046"/>
            <a:ext cx="648072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71600" y="1268760"/>
            <a:ext cx="6480720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71600" y="5511354"/>
            <a:ext cx="648072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64096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5661248"/>
            <a:ext cx="864096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352928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2564904"/>
            <a:ext cx="8373616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988841"/>
            <a:ext cx="4254624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0" y="1988841"/>
            <a:ext cx="424847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SE" dirty="0" smtClean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584176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5B96160-477E-4C56-93A9-AFEB34CADFEE}" type="datetime1">
              <a:rPr lang="fi-FI" smtClean="0"/>
              <a:pPr/>
              <a:t>15.6.2015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6048672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096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4248472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1520" y="2894955"/>
            <a:ext cx="4248472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248472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894955"/>
            <a:ext cx="4247455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4032448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404665"/>
            <a:ext cx="432048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2204864"/>
            <a:ext cx="4032448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2617F29-EB51-4C92-9093-89AC304DB813}" type="datetime1">
              <a:rPr lang="fi-FI" smtClean="0"/>
              <a:pPr/>
              <a:t>15.6.2015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56350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" name="Kuva 11" descr="sosiaali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278" y="260350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uva 12" descr="vipuvoimaaEU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803" y="260350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6864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11560" y="1556792"/>
            <a:ext cx="7782694" cy="4536504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344816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34481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992888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23850" y="6021388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6713538" y="6357938"/>
            <a:ext cx="810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376C01DB-020D-41A1-AB12-9B021A8F534D}" type="datetime1">
              <a:rPr lang="fi-FI" smtClean="0"/>
              <a:pPr>
                <a:defRPr/>
              </a:pPr>
              <a:t>15.6.2015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284163" y="6357938"/>
            <a:ext cx="6357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7740352" y="6381328"/>
            <a:ext cx="40005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7" descr="ELY_LB01_FiSvEn_3L_B3___RGB_tresprak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179512" y="116632"/>
            <a:ext cx="4055487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48" r:id="rId2"/>
    <p:sldLayoutId id="2147483749" r:id="rId3"/>
    <p:sldLayoutId id="2147483735" r:id="rId4"/>
    <p:sldLayoutId id="2147483750" r:id="rId5"/>
    <p:sldLayoutId id="2147483736" r:id="rId6"/>
    <p:sldLayoutId id="2147483734" r:id="rId7"/>
    <p:sldLayoutId id="2147483725" r:id="rId8"/>
    <p:sldLayoutId id="2147483738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28" r:id="rId16"/>
    <p:sldLayoutId id="2147483737" r:id="rId17"/>
    <p:sldLayoutId id="2147483721" r:id="rId18"/>
    <p:sldLayoutId id="2147483723" r:id="rId19"/>
    <p:sldLayoutId id="2147483724" r:id="rId20"/>
    <p:sldLayoutId id="2147483727" r:id="rId21"/>
    <p:sldLayoutId id="2147483726" r:id="rId2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hankkeet/elotor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verkkolehdet.jamk.fi/elo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gpn.eu/publications/elgpn-tools-no.-3-the-evidence-base-on-lifelong-guidanc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evokes.fi/" TargetMode="External"/><Relationship Id="rId4" Type="http://schemas.openxmlformats.org/officeDocument/2006/relationships/hyperlink" Target="https://moniviestin.jyu.fi/ohjelmat/erillis/ktl/evokes/keha-ja-evokes-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Pohjois-Karjalan ELO-johtoryhmä 16.6.2015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sz="1600" dirty="0" smtClean="0"/>
              <a:t>Paula Hiltunen</a:t>
            </a:r>
          </a:p>
          <a:p>
            <a:r>
              <a:rPr lang="fi-FI" sz="1600" dirty="0" smtClean="0"/>
              <a:t>Pohjois-Karjalan ELY-keskus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BBF7CD28-96B3-481D-AA07-D5627190FDE6}" type="datetime1">
              <a:rPr lang="fi-FI" smtClean="0"/>
              <a:pPr/>
              <a:t>15.6.2015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4662" y="1124744"/>
            <a:ext cx="7776864" cy="642942"/>
          </a:xfrm>
        </p:spPr>
        <p:txBody>
          <a:bodyPr/>
          <a:lstStyle/>
          <a:p>
            <a:r>
              <a:rPr lang="fi-FI" sz="2000" dirty="0" smtClean="0"/>
              <a:t>Uusi hallitusohjelma / muutama poiminta ohjauksen näkökulmasta</a:t>
            </a:r>
            <a:endParaRPr lang="fi-FI" sz="20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8832" y="1844824"/>
            <a:ext cx="7782694" cy="3937050"/>
          </a:xfrm>
        </p:spPr>
        <p:txBody>
          <a:bodyPr/>
          <a:lstStyle/>
          <a:p>
            <a:r>
              <a:rPr lang="fi-FI" sz="1800" dirty="0" smtClean="0"/>
              <a:t>Työvoimahallinnon uudistaminen</a:t>
            </a:r>
          </a:p>
          <a:p>
            <a:r>
              <a:rPr lang="fi-FI" sz="1800" dirty="0" smtClean="0"/>
              <a:t>Uudet oppimisympäristöt (sis. opettaja- ja täydennyskoulutuksen kehittämisohjelmat)</a:t>
            </a:r>
          </a:p>
          <a:p>
            <a:r>
              <a:rPr lang="fi-FI" sz="1800" dirty="0" smtClean="0"/>
              <a:t>Toisen asteen ammatillisen koulutuksen reformi</a:t>
            </a:r>
          </a:p>
          <a:p>
            <a:r>
              <a:rPr lang="fi-FI" sz="1800" dirty="0" smtClean="0"/>
              <a:t>Nopeutetaan siirtymistä työelämään</a:t>
            </a:r>
          </a:p>
          <a:p>
            <a:r>
              <a:rPr lang="fi-FI" sz="1800" dirty="0" smtClean="0"/>
              <a:t>Nuorisotakuuta yhteisötakuun suuntaan</a:t>
            </a:r>
          </a:p>
          <a:p>
            <a:pPr lvl="1"/>
            <a:r>
              <a:rPr lang="fi-FI" sz="1800" dirty="0" smtClean="0"/>
              <a:t>malli, jossa vastuu tukea tarvitsevasta nuoresta on yhdellä taholla</a:t>
            </a:r>
          </a:p>
          <a:p>
            <a:pPr lvl="1"/>
            <a:r>
              <a:rPr lang="fi-FI" sz="1800" dirty="0" smtClean="0"/>
              <a:t>vahvistetaan etsivää nuorisotyötä ja työnetsijätoimintaa sekä nuorten mielenterveyspalveluja</a:t>
            </a:r>
          </a:p>
          <a:p>
            <a:pPr lvl="1"/>
            <a:r>
              <a:rPr lang="fi-FI" sz="1800" dirty="0" smtClean="0"/>
              <a:t>nuorten palkkatuen ja </a:t>
            </a:r>
            <a:r>
              <a:rPr lang="fi-FI" sz="1800" dirty="0" err="1" smtClean="0"/>
              <a:t>Sanssi</a:t>
            </a:r>
            <a:r>
              <a:rPr lang="fi-FI" sz="1800" dirty="0" smtClean="0"/>
              <a:t>-kortin kehittäminen</a:t>
            </a:r>
          </a:p>
          <a:p>
            <a:r>
              <a:rPr lang="fi-FI" sz="1800" dirty="0" smtClean="0"/>
              <a:t>Hyvinvointi ja terveys</a:t>
            </a:r>
            <a:r>
              <a:rPr lang="fi-FI" sz="1600" dirty="0" smtClean="0"/>
              <a:t>:  ennaltaehkäisevä asiakaslähtöinen palveluketju yli hallinnon rajojen</a:t>
            </a:r>
          </a:p>
          <a:p>
            <a:endParaRPr lang="fi-FI" sz="1600" dirty="0"/>
          </a:p>
          <a:p>
            <a:pPr marL="0" indent="0">
              <a:buNone/>
            </a:pPr>
            <a:r>
              <a:rPr lang="fi-FI" sz="1600" dirty="0" smtClean="0"/>
              <a:t>			KIITOS!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718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3414" y="1104646"/>
            <a:ext cx="7776864" cy="642942"/>
          </a:xfrm>
        </p:spPr>
        <p:txBody>
          <a:bodyPr/>
          <a:lstStyle/>
          <a:p>
            <a:r>
              <a:rPr lang="fi-FI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ELOn</a:t>
            </a:r>
            <a:r>
              <a:rPr lang="fi-FI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ajankohtaiskuulumisia</a:t>
            </a:r>
            <a:endParaRPr lang="fi-FI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33414" y="2060848"/>
            <a:ext cx="7782694" cy="3240360"/>
          </a:xfrm>
        </p:spPr>
        <p:txBody>
          <a:bodyPr/>
          <a:lstStyle/>
          <a:p>
            <a:r>
              <a:rPr lang="fi-FI" sz="2000" b="1" dirty="0"/>
              <a:t>ELO-tori</a:t>
            </a:r>
            <a:r>
              <a:rPr lang="fi-FI" sz="2000" dirty="0"/>
              <a:t> avattu osoitteessa </a:t>
            </a:r>
            <a:r>
              <a:rPr lang="fi-FI" sz="2000" dirty="0">
                <a:hlinkClick r:id="rId3"/>
              </a:rPr>
              <a:t>https://</a:t>
            </a:r>
            <a:r>
              <a:rPr lang="fi-FI" sz="2000" dirty="0" smtClean="0">
                <a:hlinkClick r:id="rId3"/>
              </a:rPr>
              <a:t>peda.net/hankkeet/elotori</a:t>
            </a:r>
            <a:endParaRPr lang="fi-FI" sz="2000" dirty="0" smtClean="0"/>
          </a:p>
          <a:p>
            <a:pPr marL="685800" lvl="1">
              <a:buFontTx/>
              <a:buChar char="-"/>
            </a:pPr>
            <a:r>
              <a:rPr lang="fi-FI" sz="1600" dirty="0" smtClean="0"/>
              <a:t>Valtakunnallinen osa + alueelliset sivustot, lisäksi erillisten käyttäjätunnusten takana rajatuilla oikeuksilla ELY-keskusten + </a:t>
            </a:r>
            <a:r>
              <a:rPr lang="fi-FI" sz="1600" dirty="0" err="1" smtClean="0"/>
              <a:t>VOKESin</a:t>
            </a:r>
            <a:r>
              <a:rPr lang="fi-FI" sz="1600" dirty="0" smtClean="0"/>
              <a:t> omat sivustot</a:t>
            </a:r>
          </a:p>
          <a:p>
            <a:pPr marL="685800" lvl="1">
              <a:buFontTx/>
              <a:buChar char="-"/>
            </a:pPr>
            <a:r>
              <a:rPr lang="fi-FI" sz="1600" dirty="0" smtClean="0"/>
              <a:t>jos halua päivittää </a:t>
            </a:r>
            <a:r>
              <a:rPr lang="fi-FI" sz="1600" u="sng" dirty="0" smtClean="0"/>
              <a:t>Pohjois-Karjalan sivustoa</a:t>
            </a:r>
            <a:r>
              <a:rPr lang="fi-FI" sz="1600" dirty="0" smtClean="0"/>
              <a:t>, esim. viedä kalenteriin tapahtumatietoja, voit pyytää käyttäjätunnukset sitä varten POK </a:t>
            </a:r>
            <a:r>
              <a:rPr lang="fi-FI" sz="1600" dirty="0" err="1" smtClean="0"/>
              <a:t>ELYstä</a:t>
            </a:r>
            <a:r>
              <a:rPr lang="fi-FI" sz="1600" dirty="0" smtClean="0"/>
              <a:t> Paula Hiltuselta</a:t>
            </a:r>
          </a:p>
          <a:p>
            <a:pPr marL="0" indent="0">
              <a:buNone/>
            </a:pPr>
            <a:endParaRPr lang="fi-FI" sz="2400" dirty="0" smtClean="0"/>
          </a:p>
          <a:p>
            <a:r>
              <a:rPr lang="fi-FI" sz="2000" b="1" dirty="0"/>
              <a:t>ELO-verkkolehti</a:t>
            </a:r>
            <a:r>
              <a:rPr lang="fi-FI" sz="2000" dirty="0"/>
              <a:t> osoitteessa </a:t>
            </a:r>
            <a:r>
              <a:rPr lang="fi-FI" sz="2000" u="sng" dirty="0">
                <a:hlinkClick r:id="rId4"/>
              </a:rPr>
              <a:t>http://verkkolehdet.jamk.fi/elo/</a:t>
            </a:r>
            <a:r>
              <a:rPr lang="fi-FI" sz="2000" dirty="0" smtClean="0"/>
              <a:t> </a:t>
            </a:r>
          </a:p>
          <a:p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150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1540" y="980541"/>
            <a:ext cx="8424936" cy="642942"/>
          </a:xfrm>
        </p:spPr>
        <p:txBody>
          <a:bodyPr/>
          <a:lstStyle/>
          <a:p>
            <a:r>
              <a:rPr lang="fi-FI" sz="2400" b="1" dirty="0" smtClean="0"/>
              <a:t>Poimintoja </a:t>
            </a:r>
            <a:r>
              <a:rPr lang="fi-FI" sz="2400" b="1" dirty="0" err="1" smtClean="0"/>
              <a:t>VOKESin</a:t>
            </a:r>
            <a:r>
              <a:rPr lang="fi-FI" sz="2400" b="1" dirty="0" smtClean="0"/>
              <a:t> ELO-aluetutkimuksen tuloksista</a:t>
            </a:r>
            <a:r>
              <a:rPr lang="fi-FI" sz="2800" b="1" dirty="0" smtClean="0"/>
              <a:t> 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sz="16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323528" y="1772816"/>
            <a:ext cx="8640960" cy="3937050"/>
          </a:xfrm>
        </p:spPr>
        <p:txBody>
          <a:bodyPr/>
          <a:lstStyle/>
          <a:p>
            <a:pPr marL="0" indent="0">
              <a:buNone/>
            </a:pPr>
            <a:r>
              <a:rPr lang="fi-FI" sz="1800" dirty="0" smtClean="0"/>
              <a:t>- verkostoyhteistyö alueilla on käynnistynyt, toimintamuodot vaihtelevat </a:t>
            </a:r>
          </a:p>
          <a:p>
            <a:pPr marL="0" indent="0">
              <a:buNone/>
            </a:pPr>
            <a:r>
              <a:rPr lang="fi-FI" sz="1800" dirty="0" smtClean="0"/>
              <a:t>- ELO-ryhmän suorat vaikutusmahdollisuudet ovat rajalliset, kehittäminen tapahtuu:</a:t>
            </a:r>
          </a:p>
          <a:p>
            <a:pPr marL="400050" lvl="1" indent="0">
              <a:buNone/>
            </a:pPr>
            <a:r>
              <a:rPr lang="fi-FI" sz="1800" dirty="0" smtClean="0"/>
              <a:t>- rakentamalla yhteistyöverkostoa ja sitoutumista yhteistyöhön</a:t>
            </a:r>
          </a:p>
          <a:p>
            <a:pPr marL="400050" lvl="1" indent="0">
              <a:buNone/>
            </a:pPr>
            <a:r>
              <a:rPr lang="fi-FI" sz="1800" dirty="0" smtClean="0"/>
              <a:t>- tietoa kokoamalla ja jakamalla</a:t>
            </a:r>
          </a:p>
          <a:p>
            <a:pPr marL="400050" lvl="1" indent="0">
              <a:buNone/>
            </a:pPr>
            <a:r>
              <a:rPr lang="fi-FI" sz="1800" dirty="0" smtClean="0"/>
              <a:t>- aluestrategian avulla</a:t>
            </a:r>
          </a:p>
          <a:p>
            <a:pPr marL="0" indent="0">
              <a:buNone/>
            </a:pPr>
            <a:r>
              <a:rPr lang="fi-FI" sz="1800" dirty="0" smtClean="0"/>
              <a:t>- ohjauspalvelujen </a:t>
            </a:r>
            <a:r>
              <a:rPr lang="fi-FI" sz="1800" dirty="0"/>
              <a:t>saatavuudesta </a:t>
            </a:r>
            <a:r>
              <a:rPr lang="fi-FI" sz="1800" dirty="0" smtClean="0"/>
              <a:t>kokonaisuutena ei </a:t>
            </a:r>
            <a:r>
              <a:rPr lang="fi-FI" sz="1800" dirty="0"/>
              <a:t>juurikaan tietoa</a:t>
            </a:r>
          </a:p>
          <a:p>
            <a:pPr marL="0" indent="0">
              <a:buNone/>
            </a:pPr>
            <a:r>
              <a:rPr lang="fi-FI" sz="1800" dirty="0"/>
              <a:t>- perusopetuksen jälkeinen nivelvaihe yleensä hoidettu hyvin, sen sijaan aikuisten palveluissa kehitettävää (sirpaleisuus)</a:t>
            </a:r>
          </a:p>
          <a:p>
            <a:pPr marL="0" indent="0">
              <a:buNone/>
            </a:pPr>
            <a:r>
              <a:rPr lang="fi-FI" sz="1800" dirty="0"/>
              <a:t>- alueellinen päätösvalta / organisaatioiden oma päätösvalta</a:t>
            </a:r>
          </a:p>
          <a:p>
            <a:pPr marL="0" indent="0">
              <a:buNone/>
            </a:pPr>
            <a:r>
              <a:rPr lang="fi-FI" sz="1800" dirty="0" smtClean="0"/>
              <a:t>- miten </a:t>
            </a:r>
            <a:r>
              <a:rPr lang="fi-FI" sz="1800" dirty="0"/>
              <a:t>verkosto saadaan toimimaan ja miten työ ei jää vain verkoston ylläpitämiseksi vaan aidosti hyödyttää mukana olevia tahoja</a:t>
            </a:r>
            <a:r>
              <a:rPr lang="fi-FI" sz="1800" dirty="0" smtClean="0"/>
              <a:t>?</a:t>
            </a:r>
          </a:p>
          <a:p>
            <a:pPr>
              <a:buFontTx/>
              <a:buChar char="-"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- </a:t>
            </a:r>
            <a:r>
              <a:rPr lang="fi-FI" sz="1800" dirty="0" smtClean="0"/>
              <a:t>elinikäinen </a:t>
            </a:r>
            <a:r>
              <a:rPr lang="fi-FI" sz="1800" dirty="0"/>
              <a:t>ohjaus tulkitaan eri tavalla eri puolilla maata ”mitä se ohjaus on?” </a:t>
            </a:r>
            <a:r>
              <a:rPr lang="fi-FI" sz="1800" dirty="0" smtClean="0"/>
              <a:t>   Auttaisiko </a:t>
            </a:r>
            <a:r>
              <a:rPr lang="fi-FI" sz="1800" dirty="0"/>
              <a:t>valtakunnallinen normeeraus ja laatukehikko?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683568" y="1052736"/>
            <a:ext cx="7998718" cy="4752528"/>
          </a:xfrm>
        </p:spPr>
        <p:txBody>
          <a:bodyPr/>
          <a:lstStyle/>
          <a:p>
            <a:pPr marL="0" indent="0">
              <a:buNone/>
            </a:pPr>
            <a:r>
              <a:rPr lang="fi-FI" sz="1600" dirty="0" smtClean="0"/>
              <a:t>Aluetutkimukseen liittyvä kysely on tulossa kaikkien ELO-yhteistyö ryhmien jäsenille </a:t>
            </a:r>
            <a:r>
              <a:rPr lang="fi-FI" sz="1600" dirty="0" err="1" smtClean="0"/>
              <a:t>VOKESista</a:t>
            </a:r>
            <a:r>
              <a:rPr lang="fi-FI" sz="1600" dirty="0" smtClean="0"/>
              <a:t> (ei johtoryhmälle).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600" dirty="0"/>
              <a:t>Ensimmäinen valtakunnallinen ELO-ryhmille yhteinen </a:t>
            </a:r>
            <a:r>
              <a:rPr lang="fi-FI" sz="1600" dirty="0" err="1"/>
              <a:t>webinaari</a:t>
            </a:r>
            <a:r>
              <a:rPr lang="fi-FI" sz="1600" dirty="0"/>
              <a:t> </a:t>
            </a:r>
            <a:r>
              <a:rPr lang="fi-FI" sz="1600" b="1" dirty="0"/>
              <a:t>25.8.2015 klo 13-14</a:t>
            </a:r>
            <a:r>
              <a:rPr lang="fi-FI" sz="1600" dirty="0"/>
              <a:t>. </a:t>
            </a:r>
            <a:endParaRPr lang="fi-FI" sz="1600" dirty="0" smtClean="0"/>
          </a:p>
          <a:p>
            <a:pPr marL="0" indent="0">
              <a:buNone/>
            </a:pPr>
            <a:r>
              <a:rPr lang="fi-FI" sz="1600" dirty="0" smtClean="0"/>
              <a:t>Projektipäällikkö </a:t>
            </a:r>
            <a:r>
              <a:rPr lang="fi-FI" sz="1600" b="1" dirty="0"/>
              <a:t>Raimo Vuorinen</a:t>
            </a:r>
            <a:r>
              <a:rPr lang="fi-FI" sz="1600" dirty="0"/>
              <a:t> Koulutuksen tutkimuslaitokselta esittelee keskeisimmät tulokset eurooppalaisen elinikäisen ohjauksen toimintapolitiikan verkoston (ELGPN) tuottamasta raportista, johon koottiin vuosina 2013-14 ohjauksen vaikuttavuutta tarkastelevia kansainvälisiä tutkimuksia.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600" dirty="0" smtClean="0"/>
              <a:t>Seminaarissa </a:t>
            </a:r>
            <a:r>
              <a:rPr lang="fi-FI" sz="1600" dirty="0"/>
              <a:t>esiteltävä tutkimusraportti on saatavilla </a:t>
            </a:r>
            <a:r>
              <a:rPr lang="fi-FI" sz="1600" dirty="0" err="1"/>
              <a:t>ELGPN:n</a:t>
            </a:r>
            <a:r>
              <a:rPr lang="fi-FI" sz="1600" dirty="0"/>
              <a:t> verkkosivuilla:  </a:t>
            </a:r>
          </a:p>
          <a:p>
            <a:pPr marL="0" indent="0">
              <a:buNone/>
            </a:pPr>
            <a:r>
              <a:rPr lang="fi-FI" sz="1600" u="sng" dirty="0">
                <a:hlinkClick r:id="rId3"/>
              </a:rPr>
              <a:t>http://www.elgpn.eu/publications/elgpn-tools-no.-3-the-evidence-base-on-lifelong-guidance</a:t>
            </a:r>
            <a:endParaRPr lang="fi-FI" sz="1600" dirty="0"/>
          </a:p>
          <a:p>
            <a:pPr marL="0" indent="0">
              <a:buNone/>
            </a:pPr>
            <a:r>
              <a:rPr lang="fi-FI" sz="1600" dirty="0"/>
              <a:t> </a:t>
            </a:r>
            <a:r>
              <a:rPr lang="fi-FI" sz="1600" dirty="0" smtClean="0"/>
              <a:t>Suora </a:t>
            </a:r>
            <a:r>
              <a:rPr lang="fi-FI" sz="1600" dirty="0"/>
              <a:t>lähetys ja tallenteet tulevat näkyville osoitteeseen:</a:t>
            </a:r>
          </a:p>
          <a:p>
            <a:pPr marL="0" indent="0">
              <a:buNone/>
            </a:pPr>
            <a:r>
              <a:rPr lang="fi-FI" sz="1600" u="sng" dirty="0">
                <a:hlinkClick r:id="rId4"/>
              </a:rPr>
              <a:t>https://moniviestin.jyu.fi/ohjelmat/erillis/ktl/evokes/keha-ja-evokes-</a:t>
            </a:r>
            <a:endParaRPr lang="fi-FI" sz="1600" dirty="0"/>
          </a:p>
          <a:p>
            <a:pPr marL="0" indent="0">
              <a:buNone/>
            </a:pPr>
            <a:r>
              <a:rPr lang="fi-FI" sz="1600" dirty="0"/>
              <a:t> </a:t>
            </a:r>
            <a:r>
              <a:rPr lang="fi-FI" sz="1600" dirty="0" smtClean="0"/>
              <a:t>Seminaariin </a:t>
            </a:r>
            <a:r>
              <a:rPr lang="fi-FI" sz="1600" dirty="0"/>
              <a:t>osallistuminen ei edellytä ennakkoon rekisteröitymistä tai </a:t>
            </a:r>
            <a:r>
              <a:rPr lang="fi-FI" sz="1600" dirty="0" smtClean="0"/>
              <a:t>ilmoittautumista. </a:t>
            </a:r>
            <a:r>
              <a:rPr lang="fi-FI" sz="1600" dirty="0"/>
              <a:t> Videoyhteys avautuu </a:t>
            </a:r>
            <a:r>
              <a:rPr lang="fi-FI" sz="1600" dirty="0" err="1"/>
              <a:t>webinaarin</a:t>
            </a:r>
            <a:r>
              <a:rPr lang="fi-FI" sz="1600" dirty="0"/>
              <a:t> alkaessa.  Tallenne on myöhemmin katsottavissa </a:t>
            </a:r>
            <a:r>
              <a:rPr lang="fi-FI" sz="1600" dirty="0" err="1"/>
              <a:t>eVOKESin</a:t>
            </a:r>
            <a:r>
              <a:rPr lang="fi-FI" sz="1600" dirty="0"/>
              <a:t> verkkosivulla </a:t>
            </a:r>
            <a:r>
              <a:rPr lang="fi-FI" sz="1600" u="sng" dirty="0">
                <a:hlinkClick r:id="rId5"/>
              </a:rPr>
              <a:t>http://</a:t>
            </a:r>
            <a:r>
              <a:rPr lang="fi-FI" sz="1600" u="sng" dirty="0" smtClean="0">
                <a:hlinkClick r:id="rId5"/>
              </a:rPr>
              <a:t>evokes.fi</a:t>
            </a:r>
            <a:endParaRPr lang="fi-FI" sz="1600" u="sng" dirty="0" smtClean="0"/>
          </a:p>
          <a:p>
            <a:pPr marL="0" indent="0">
              <a:buNone/>
            </a:pPr>
            <a:r>
              <a:rPr lang="fi-FI" sz="1600" dirty="0" smtClean="0"/>
              <a:t>	&gt; Samaan aikaan Pohjois-Karjalan ELO-yhteistyöryhmän kokous</a:t>
            </a:r>
            <a:endParaRPr lang="fi-FI" sz="1600" dirty="0"/>
          </a:p>
          <a:p>
            <a:pPr marL="0" indent="0">
              <a:buNone/>
            </a:pPr>
            <a:endParaRPr lang="fi-FI" sz="2000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683568" y="1124744"/>
            <a:ext cx="8136904" cy="504056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fi-FI" sz="2000" b="1" dirty="0" smtClean="0"/>
              <a:t>Valtakunnallisen elinikäisen </a:t>
            </a:r>
            <a:r>
              <a:rPr lang="fi-FI" sz="2000" b="1" dirty="0"/>
              <a:t>ohjauksen yhteistyöryhmän </a:t>
            </a:r>
            <a:endParaRPr lang="fi-FI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fi-FI" sz="2000" b="1" dirty="0" smtClean="0"/>
              <a:t>tehtävät </a:t>
            </a:r>
            <a:r>
              <a:rPr lang="fi-FI" sz="2000" b="1" dirty="0"/>
              <a:t>2015-2020 </a:t>
            </a:r>
            <a:endParaRPr lang="fi-FI" sz="2000" b="1" dirty="0" smtClean="0"/>
          </a:p>
          <a:p>
            <a:endParaRPr lang="fi-FI" sz="1600" dirty="0"/>
          </a:p>
          <a:p>
            <a:pPr marL="0" indent="0">
              <a:buNone/>
            </a:pPr>
            <a:r>
              <a:rPr lang="fi-FI" sz="1800" dirty="0"/>
              <a:t>1</a:t>
            </a:r>
            <a:r>
              <a:rPr lang="fi-FI" sz="1800" dirty="0" smtClean="0"/>
              <a:t>. Edistää </a:t>
            </a:r>
            <a:r>
              <a:rPr lang="fi-FI" sz="1800" dirty="0"/>
              <a:t>kansallista, alueellista ja paikallista tieto-, neuvonta- ja ohjauspalveluiden kehittämistyötä </a:t>
            </a:r>
          </a:p>
          <a:p>
            <a:pPr marL="0" indent="0">
              <a:buNone/>
            </a:pPr>
            <a:r>
              <a:rPr lang="fi-FI" sz="1800" dirty="0"/>
              <a:t>2</a:t>
            </a:r>
            <a:r>
              <a:rPr lang="fi-FI" sz="1800" dirty="0" smtClean="0"/>
              <a:t>. Vahvistaa </a:t>
            </a:r>
            <a:r>
              <a:rPr lang="fi-FI" sz="1800" dirty="0"/>
              <a:t>hallinnonalojen ja eri toimijoiden yhteistyötä sekä </a:t>
            </a:r>
          </a:p>
          <a:p>
            <a:pPr marL="0" indent="0">
              <a:buNone/>
            </a:pPr>
            <a:r>
              <a:rPr lang="fi-FI" sz="1800" dirty="0"/>
              <a:t>3</a:t>
            </a:r>
            <a:r>
              <a:rPr lang="fi-FI" sz="1800" dirty="0" smtClean="0"/>
              <a:t>. Edistää </a:t>
            </a:r>
            <a:r>
              <a:rPr lang="fi-FI" sz="1800" dirty="0"/>
              <a:t>poikkihallinnollisen nuorisotakuun ESR-kokonaisuuden yhteistyötä </a:t>
            </a:r>
            <a:r>
              <a:rPr lang="fi-FI" sz="1800" dirty="0" smtClean="0"/>
              <a:t>       	&gt; koordinoida </a:t>
            </a:r>
            <a:r>
              <a:rPr lang="fi-FI" sz="1800" dirty="0"/>
              <a:t>ja edistää seuraavien </a:t>
            </a:r>
            <a:endParaRPr lang="fi-FI" sz="1800" dirty="0" smtClean="0"/>
          </a:p>
          <a:p>
            <a:pPr marL="0" indent="0">
              <a:buNone/>
            </a:pPr>
            <a:endParaRPr lang="fi-FI" sz="1800" dirty="0" smtClean="0"/>
          </a:p>
          <a:p>
            <a:pPr marL="400050" lvl="1" indent="0">
              <a:buNone/>
            </a:pPr>
            <a:r>
              <a:rPr lang="fi-FI" sz="1800" dirty="0" smtClean="0"/>
              <a:t>Kestävää </a:t>
            </a:r>
            <a:r>
              <a:rPr lang="fi-FI" sz="1800" dirty="0"/>
              <a:t>kasvua ja työtä 2014–2020, Suomen rakennerahasto-ohjelman valtakunnallisten toimenpidekokonaisuuksien yhteistyötä ja tiedonvaihtoa: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toimintalinja </a:t>
            </a:r>
            <a:r>
              <a:rPr lang="fi-FI" sz="1800" dirty="0"/>
              <a:t>3:Nuorisotakuu (</a:t>
            </a:r>
            <a:r>
              <a:rPr lang="fi-FI" sz="1800" dirty="0" err="1"/>
              <a:t>sis.Ohjaamo</a:t>
            </a:r>
            <a:r>
              <a:rPr lang="fi-FI" sz="1800" dirty="0"/>
              <a:t>-toiminta ja nettiohjaus) (TEM)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toimintalinja </a:t>
            </a:r>
            <a:r>
              <a:rPr lang="fi-FI" sz="1800" dirty="0"/>
              <a:t>4: ESR-nuorisotakuu, </a:t>
            </a:r>
            <a:r>
              <a:rPr lang="fi-FI" sz="1800" dirty="0" err="1"/>
              <a:t>OKM:n</a:t>
            </a:r>
            <a:r>
              <a:rPr lang="fi-FI" sz="1800" dirty="0"/>
              <a:t> hallinnonalan toimenpiteet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toimintalinja </a:t>
            </a:r>
            <a:r>
              <a:rPr lang="fi-FI" sz="1800" dirty="0"/>
              <a:t>4: Osuvaa osaamista; alakokonaisuus Osuva ohjaus (OKM)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toimintalinja </a:t>
            </a:r>
            <a:r>
              <a:rPr lang="fi-FI" sz="1800" dirty="0"/>
              <a:t>5: Nuorten osallistaminen ja nuorisotakuu (STM)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224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755576" y="1124744"/>
            <a:ext cx="7782694" cy="4608512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 smtClean="0"/>
              <a:t>Elinikäisen </a:t>
            </a:r>
            <a:r>
              <a:rPr lang="fi-FI" sz="2000" b="1" dirty="0"/>
              <a:t>ohjauksen toteutuminen edellyttää seuraavien kansallisten strategisten tavoitteiden toteutumista </a:t>
            </a:r>
            <a:endParaRPr lang="fi-FI" sz="2000" b="1" dirty="0" smtClean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dirty="0"/>
              <a:t>1</a:t>
            </a:r>
            <a:r>
              <a:rPr lang="fi-FI" dirty="0" smtClean="0"/>
              <a:t>. Ohjauspalveluja </a:t>
            </a:r>
            <a:r>
              <a:rPr lang="fi-FI" dirty="0"/>
              <a:t>on tasapuolisesti saatavissa ja ne vastaavat yksilön tarpeita </a:t>
            </a:r>
          </a:p>
          <a:p>
            <a:pPr marL="0" indent="0">
              <a:buNone/>
            </a:pPr>
            <a:r>
              <a:rPr lang="fi-FI" dirty="0"/>
              <a:t>2</a:t>
            </a:r>
            <a:r>
              <a:rPr lang="fi-FI" dirty="0" smtClean="0"/>
              <a:t>. Yksilölliset </a:t>
            </a:r>
            <a:r>
              <a:rPr lang="fi-FI" dirty="0"/>
              <a:t>uranhallintataidot vahvistuvat </a:t>
            </a:r>
          </a:p>
          <a:p>
            <a:pPr marL="0" indent="0">
              <a:buNone/>
            </a:pPr>
            <a:r>
              <a:rPr lang="fi-FI" dirty="0"/>
              <a:t>3</a:t>
            </a:r>
            <a:r>
              <a:rPr lang="fi-FI" dirty="0" smtClean="0"/>
              <a:t>. Ohjaustyötä </a:t>
            </a:r>
            <a:r>
              <a:rPr lang="fi-FI" dirty="0"/>
              <a:t>tekevillä on tehtävien edellyttämä osaaminen </a:t>
            </a:r>
          </a:p>
          <a:p>
            <a:pPr marL="0" indent="0">
              <a:buNone/>
            </a:pPr>
            <a:r>
              <a:rPr lang="fi-FI" dirty="0"/>
              <a:t>4</a:t>
            </a:r>
            <a:r>
              <a:rPr lang="fi-FI" dirty="0" smtClean="0"/>
              <a:t>. Ohjauksen </a:t>
            </a:r>
            <a:r>
              <a:rPr lang="fi-FI" dirty="0"/>
              <a:t>laatujärjestelmiä kehitetään </a:t>
            </a:r>
          </a:p>
          <a:p>
            <a:pPr marL="0" indent="0">
              <a:buNone/>
            </a:pPr>
            <a:r>
              <a:rPr lang="fi-FI" dirty="0"/>
              <a:t>5</a:t>
            </a:r>
            <a:r>
              <a:rPr lang="fi-FI" dirty="0" smtClean="0"/>
              <a:t>. Ohjaus </a:t>
            </a:r>
            <a:r>
              <a:rPr lang="fi-FI" dirty="0"/>
              <a:t>toimii koordinoituna kokonaisuutena 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sz="1800" dirty="0" smtClean="0"/>
              <a:t>(</a:t>
            </a:r>
            <a:r>
              <a:rPr lang="fi-FI" sz="1800" dirty="0"/>
              <a:t>Opetus- ja kulttuuriministeriön työryhmämuistioita ja selvityksiä 2011:15)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190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755576" y="908720"/>
            <a:ext cx="7992888" cy="5112568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 smtClean="0"/>
              <a:t>Valtakunnallisen elinikäisen </a:t>
            </a:r>
            <a:r>
              <a:rPr lang="fi-FI" sz="2000" b="1" dirty="0"/>
              <a:t>ohjauksen yhteistyöryhmän painopisteet 2015-2020 </a:t>
            </a:r>
            <a:endParaRPr lang="fi-FI" sz="2000" b="1" dirty="0" smtClean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1600" b="1" dirty="0"/>
              <a:t>Jokaiselle kansalaiselle uranhallintataidot </a:t>
            </a:r>
            <a:endParaRPr lang="fi-FI" sz="1600" dirty="0"/>
          </a:p>
          <a:p>
            <a:pPr marL="400050" lvl="1" indent="0">
              <a:buNone/>
            </a:pPr>
            <a:r>
              <a:rPr lang="fi-FI" sz="1600" dirty="0" smtClean="0"/>
              <a:t>- Kansalaisten </a:t>
            </a:r>
            <a:r>
              <a:rPr lang="fi-FI" sz="1600" dirty="0"/>
              <a:t>koulutus- ja työelämäratkaisujen osuvuutta edistävien uranhallintataitojen kehittyminen otetaan strategiseksi tavoitteeksi eri hallinnonaloilla </a:t>
            </a:r>
          </a:p>
          <a:p>
            <a:pPr marL="0" indent="0">
              <a:buNone/>
            </a:pPr>
            <a:r>
              <a:rPr lang="fi-FI" sz="1600" b="1" dirty="0" smtClean="0"/>
              <a:t>Ohjauksen </a:t>
            </a:r>
            <a:r>
              <a:rPr lang="fi-FI" sz="1600" b="1" dirty="0"/>
              <a:t>resurssit ja saatavuus </a:t>
            </a:r>
            <a:endParaRPr lang="fi-FI" sz="1600" dirty="0"/>
          </a:p>
          <a:p>
            <a:pPr marL="400050" lvl="1" indent="0">
              <a:buNone/>
            </a:pPr>
            <a:r>
              <a:rPr lang="fi-FI" sz="1600" dirty="0" smtClean="0"/>
              <a:t>- Ohjauksen </a:t>
            </a:r>
            <a:r>
              <a:rPr lang="fi-FI" sz="1600" dirty="0"/>
              <a:t>riittävä saatavuus varmistetaan jatkamalla poikkihallinnollisen, monialaisen yhteistyön kehittämistä, yhteistyön laajentamista </a:t>
            </a:r>
            <a:r>
              <a:rPr lang="fi-FI" sz="1600" dirty="0" err="1"/>
              <a:t>sosiaali</a:t>
            </a:r>
            <a:r>
              <a:rPr lang="fi-FI" sz="1600" dirty="0"/>
              <a:t>- ja terveyspalvelujen suuntaan ja hyödyntämällä monikanavaisuuden täysmääräisesti </a:t>
            </a:r>
          </a:p>
          <a:p>
            <a:pPr marL="400050" lvl="1" indent="0">
              <a:buNone/>
            </a:pPr>
            <a:r>
              <a:rPr lang="fi-FI" sz="1600" dirty="0" smtClean="0"/>
              <a:t>- Eri </a:t>
            </a:r>
            <a:r>
              <a:rPr lang="fi-FI" sz="1600" dirty="0"/>
              <a:t>toimijoiden monialaiset, yhteiset tieto- neuvonta- ja ohjauspalvelut kaiken ikäisille (Ohjaamo-palvelujen kehittäminen nuorten lisäksi myös aikuisille) </a:t>
            </a:r>
          </a:p>
          <a:p>
            <a:pPr marL="0" indent="0">
              <a:buNone/>
            </a:pPr>
            <a:r>
              <a:rPr lang="fi-FI" sz="1600" b="1" dirty="0" smtClean="0"/>
              <a:t>Digitaalisuus </a:t>
            </a:r>
            <a:r>
              <a:rPr lang="fi-FI" sz="1600" b="1" dirty="0"/>
              <a:t>ja ohjaus </a:t>
            </a:r>
            <a:endParaRPr lang="fi-FI" sz="1600" dirty="0"/>
          </a:p>
          <a:p>
            <a:pPr marL="400050" lvl="1" indent="0">
              <a:buNone/>
            </a:pPr>
            <a:r>
              <a:rPr lang="fi-FI" sz="1600" dirty="0" smtClean="0"/>
              <a:t>- Eri </a:t>
            </a:r>
            <a:r>
              <a:rPr lang="fi-FI" sz="1600" dirty="0"/>
              <a:t>toimijoiden yhteinen verkko-ohjaus, digitaalisuuden (paikasta riippumattomuus, 24/7, vuorovaikutteisuus) kehittäminen muiden tieto-, neuvonta ja ohjauspalvelujen palvelukanavien rinnalla </a:t>
            </a:r>
          </a:p>
          <a:p>
            <a:pPr marL="0" indent="0">
              <a:buNone/>
            </a:pPr>
            <a:r>
              <a:rPr lang="fi-FI" sz="1600" b="1" dirty="0" smtClean="0"/>
              <a:t>Ohjauksen </a:t>
            </a:r>
            <a:r>
              <a:rPr lang="fi-FI" sz="1600" b="1" dirty="0"/>
              <a:t>laatu </a:t>
            </a:r>
            <a:endParaRPr lang="fi-FI" sz="1600" dirty="0"/>
          </a:p>
          <a:p>
            <a:pPr marL="0" indent="0">
              <a:buNone/>
            </a:pPr>
            <a:r>
              <a:rPr lang="fi-FI" sz="1600" dirty="0"/>
              <a:t>- systemaattinen palaute- ja laadunvarmentamisen järjestelmä </a:t>
            </a:r>
          </a:p>
          <a:p>
            <a:pPr marL="0" indent="0">
              <a:buNone/>
            </a:pPr>
            <a:r>
              <a:rPr lang="fi-FI" sz="1600" dirty="0"/>
              <a:t>- ohjaushenkilöstön osaamisen varmistaminen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776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755576" y="1412776"/>
            <a:ext cx="7926710" cy="4680520"/>
          </a:xfrm>
        </p:spPr>
        <p:txBody>
          <a:bodyPr/>
          <a:lstStyle/>
          <a:p>
            <a:pPr marL="0" indent="0">
              <a:buNone/>
            </a:pPr>
            <a:r>
              <a:rPr lang="fi-FI" sz="1800" dirty="0" smtClean="0"/>
              <a:t>Opintopolku.fi </a:t>
            </a:r>
            <a:r>
              <a:rPr lang="fi-FI" sz="1800" dirty="0"/>
              <a:t>laajenee: </a:t>
            </a:r>
            <a:endParaRPr lang="fi-FI" sz="1800" dirty="0" smtClean="0"/>
          </a:p>
          <a:p>
            <a:pPr lvl="1">
              <a:buFontTx/>
              <a:buChar char="-"/>
            </a:pPr>
            <a:r>
              <a:rPr lang="fi-FI" sz="1800" dirty="0"/>
              <a:t>Tutkintoon johtamaton </a:t>
            </a:r>
            <a:r>
              <a:rPr lang="fi-FI" sz="1800" dirty="0" smtClean="0"/>
              <a:t>koulutus, esim. lupakortit</a:t>
            </a:r>
            <a:endParaRPr lang="fi-FI" sz="1800" dirty="0"/>
          </a:p>
          <a:p>
            <a:pPr lvl="1">
              <a:buFontTx/>
              <a:buChar char="-"/>
            </a:pPr>
            <a:r>
              <a:rPr lang="fi-FI" sz="1800" dirty="0"/>
              <a:t>Korkeakoulujen siirtohaut</a:t>
            </a:r>
          </a:p>
          <a:p>
            <a:pPr lvl="1">
              <a:buFontTx/>
              <a:buChar char="-"/>
            </a:pPr>
            <a:r>
              <a:rPr lang="fi-FI" sz="1800" dirty="0"/>
              <a:t>Avoin korkeakouluopetus</a:t>
            </a:r>
          </a:p>
          <a:p>
            <a:pPr lvl="1">
              <a:buFontTx/>
              <a:buChar char="-"/>
            </a:pPr>
            <a:r>
              <a:rPr lang="fi-FI" sz="1800" dirty="0" smtClean="0"/>
              <a:t>TOR-rekisteri </a:t>
            </a:r>
            <a:r>
              <a:rPr lang="fi-FI" sz="1800" dirty="0"/>
              <a:t>(todennetun osaamisen rekisteri</a:t>
            </a:r>
            <a:r>
              <a:rPr lang="fi-FI" sz="1800"/>
              <a:t>) </a:t>
            </a:r>
            <a:r>
              <a:rPr lang="fi-FI" sz="1800" smtClean="0"/>
              <a:t>TEM/OKM/KELA </a:t>
            </a:r>
            <a:r>
              <a:rPr lang="fi-FI" sz="1800" dirty="0"/>
              <a:t>yhteiskäyttöön &gt; lakimuutoksia ja </a:t>
            </a:r>
            <a:r>
              <a:rPr lang="fi-FI" sz="1800" dirty="0" smtClean="0"/>
              <a:t>tekniikkaa valmistellaan, valmis v. </a:t>
            </a:r>
            <a:r>
              <a:rPr lang="fi-FI" sz="1800" dirty="0"/>
              <a:t>2018</a:t>
            </a:r>
            <a:r>
              <a:rPr lang="fi-FI" sz="1800" dirty="0" smtClean="0"/>
              <a:t>.</a:t>
            </a:r>
          </a:p>
          <a:p>
            <a:pPr marL="457200" lvl="1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Ohjauksen laadun arviointikriteerejä tehdään nyt ammatilliseen  koulutukseen, tulossa myös peruskouluihin ja lukioille. </a:t>
            </a:r>
          </a:p>
          <a:p>
            <a:pPr>
              <a:buFontTx/>
              <a:buChar char="-"/>
            </a:pPr>
            <a:endParaRPr lang="fi-FI" sz="1800" dirty="0" smtClean="0"/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endParaRPr lang="fi-FI" sz="1600" dirty="0" smtClean="0"/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963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dirty="0" smtClean="0">
                <a:solidFill>
                  <a:srgbClr val="FF0000"/>
                </a:solidFill>
              </a:rPr>
              <a:t>Valtiontalouden tarkastusviraston tuloksellisuustarkastuskertomus 5/2015 Yhteistyö opintojen ohjauksessa ja uraohjauksessa</a:t>
            </a:r>
            <a:endParaRPr lang="fi-FI" sz="2000" dirty="0">
              <a:solidFill>
                <a:srgbClr val="FF0000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1600" dirty="0" smtClean="0"/>
              <a:t>Kriittinen arviointi kohdistuu mm. seuraaviin:</a:t>
            </a:r>
          </a:p>
          <a:p>
            <a:pPr lvl="1"/>
            <a:r>
              <a:rPr lang="fi-FI" sz="1600" dirty="0" smtClean="0"/>
              <a:t>Ohjauspalvelujen sisällön täsmentäminen</a:t>
            </a:r>
          </a:p>
          <a:p>
            <a:pPr lvl="1"/>
            <a:r>
              <a:rPr lang="fi-FI" sz="1600" dirty="0" smtClean="0"/>
              <a:t>Ohjauksen riittävyyttä ja laatua koskeva tieto puutteellista</a:t>
            </a:r>
          </a:p>
          <a:p>
            <a:pPr lvl="1"/>
            <a:r>
              <a:rPr lang="fi-FI" sz="1600" dirty="0" smtClean="0"/>
              <a:t>Yhteistyön tarvetta ei ole määritelty riittävän konkreettisesti ja selkeäsi (ml. ELO-työ)</a:t>
            </a:r>
          </a:p>
          <a:p>
            <a:pPr lvl="1"/>
            <a:r>
              <a:rPr lang="fi-FI" sz="1600" dirty="0" smtClean="0"/>
              <a:t>Kehittämistyön tulokset jääneet hajanaisiksi</a:t>
            </a:r>
          </a:p>
          <a:p>
            <a:pPr lvl="1"/>
            <a:r>
              <a:rPr lang="fi-FI" sz="1600" dirty="0" smtClean="0"/>
              <a:t>Ministeriöiden yhteistyössä puutteita</a:t>
            </a:r>
          </a:p>
          <a:p>
            <a:pPr lvl="1"/>
            <a:r>
              <a:rPr lang="fi-FI" sz="1600" dirty="0" smtClean="0"/>
              <a:t>Säädöspohja hajanainen</a:t>
            </a:r>
          </a:p>
          <a:p>
            <a:pPr lvl="1"/>
            <a:r>
              <a:rPr lang="fi-FI" sz="1600" dirty="0" smtClean="0"/>
              <a:t>Ym.</a:t>
            </a:r>
          </a:p>
          <a:p>
            <a:pPr lvl="1"/>
            <a:endParaRPr lang="fi-FI" sz="1600" dirty="0" smtClean="0"/>
          </a:p>
          <a:p>
            <a:pPr marL="457200" lvl="1" indent="0">
              <a:buNone/>
            </a:pPr>
            <a:r>
              <a:rPr lang="fi-FI" sz="1600" dirty="0" smtClean="0"/>
              <a:t>Suosituksia epäkohtien korjaamiseksi eri hallinnonaloilla ja tasoilla.</a:t>
            </a:r>
            <a:endParaRPr lang="fi-FI" sz="16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495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Y_PowerPoint_malli_prov2">
  <a:themeElements>
    <a:clrScheme name="ELY-värit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LO-yhteistyöryhmä 4.6.2015.potx" id="{D120FB6A-F4CB-421E-8571-1CA943B4F5FD}" vid="{33BDC7B6-B755-4A8C-99AA-9265B93C79FB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56DFA532741714E9970154B40964833" ma:contentTypeVersion="1" ma:contentTypeDescription="Luo uusi asiakirja." ma:contentTypeScope="" ma:versionID="920e7bac1b85ea0cf32042afc3f407f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4340a008e99365d80b71206bae22299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6D31300A-839D-4054-B35D-14F2F0946458}">
  <ds:schemaRefs>
    <ds:schemaRef ds:uri="http://purl.org/dc/dcmitype/"/>
    <ds:schemaRef ds:uri="http://schemas.microsoft.com/sharepoint/v3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EB30A8F-BC0B-4EB8-AC6D-8896042455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94FAA6-23FB-44A2-A5C1-E87BAE2DE4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ELO-yhteistyöryhmä 4.6.2015</Template>
  <TotalTime>1100</TotalTime>
  <Words>610</Words>
  <Application>Microsoft Office PowerPoint</Application>
  <PresentationFormat>Näytössä katseltava diaesitys (4:3)</PresentationFormat>
  <Paragraphs>116</Paragraphs>
  <Slides>10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Verdana</vt:lpstr>
      <vt:lpstr>Wingdings</vt:lpstr>
      <vt:lpstr>ELY_PowerPoint_malli_prov2</vt:lpstr>
      <vt:lpstr>Pohjois-Karjalan ELO-johtoryhmä 16.6.2015</vt:lpstr>
      <vt:lpstr>ELOn ajankohtaiskuulumisia</vt:lpstr>
      <vt:lpstr>Poimintoja VOKESin ELO-aluetutkimuksen tuloksista  </vt:lpstr>
      <vt:lpstr>PowerPoint-esitys</vt:lpstr>
      <vt:lpstr>PowerPoint-esitys</vt:lpstr>
      <vt:lpstr>PowerPoint-esitys</vt:lpstr>
      <vt:lpstr>PowerPoint-esitys</vt:lpstr>
      <vt:lpstr>PowerPoint-esitys</vt:lpstr>
      <vt:lpstr>Valtiontalouden tarkastusviraston tuloksellisuustarkastuskertomus 5/2015 Yhteistyö opintojen ohjauksessa ja uraohjauksessa</vt:lpstr>
      <vt:lpstr>Uusi hallitusohjelma / muutama poiminta ohjauksen näkökulmasta</vt:lpstr>
    </vt:vector>
  </TitlesOfParts>
  <Company>Suomen valtio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Pohjois-Karjalan ELO-yhteistyöryhmä 4.6.2015</dc:title>
  <dc:creator>Hiltunen Paula</dc:creator>
  <cp:lastModifiedBy>Hiltunen Paula</cp:lastModifiedBy>
  <cp:revision>31</cp:revision>
  <cp:lastPrinted>2015-06-03T06:01:20Z</cp:lastPrinted>
  <dcterms:created xsi:type="dcterms:W3CDTF">2015-05-07T05:34:51Z</dcterms:created>
  <dcterms:modified xsi:type="dcterms:W3CDTF">2015-06-15T06:40:53Z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0x010100D56DFA532741714E9970154B40964833</vt:lpwstr>
  </property>
</Properties>
</file>