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matic SC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maticSC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3e261ee27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3e261ee27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3e261ee27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3e261ee27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3e261ee27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3e261ee27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3e261ee27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3e261ee27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3e261ee27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3e261ee27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3e261ee27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3e261ee27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3e261ee27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3e261ee27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3e261ee27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3e261ee27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3e261ee27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3e261ee27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3e261ee27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3e261ee27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3e261ee27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3e261ee27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e261ee27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3e261ee2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3e261ee27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3e261ee27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3e261ee27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3e261ee27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3e261ee27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3e261ee27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3e261ee27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3e261ee27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3e261ee27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3e261ee27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27.jpg"/><Relationship Id="rId5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27.jpg"/><Relationship Id="rId5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20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20275"/>
            <a:ext cx="3481925" cy="25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3175" y="0"/>
            <a:ext cx="3697650" cy="36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4325" y="2571750"/>
            <a:ext cx="2467826" cy="246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99" y="0"/>
            <a:ext cx="2519412" cy="25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9125" y="2938500"/>
            <a:ext cx="205260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52553">
            <a:off x="4943275" y="296671"/>
            <a:ext cx="3853575" cy="34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ctrTitle"/>
          </p:nvPr>
        </p:nvSpPr>
        <p:spPr>
          <a:xfrm>
            <a:off x="311700" y="744575"/>
            <a:ext cx="8520600" cy="21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9600">
                <a:latin typeface="Amatic SC"/>
                <a:ea typeface="Amatic SC"/>
                <a:cs typeface="Amatic SC"/>
                <a:sym typeface="Amatic SC"/>
              </a:rPr>
              <a:t>Taruolento</a:t>
            </a:r>
            <a:endParaRPr sz="96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154325" y="362600"/>
            <a:ext cx="45117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Hae vesivärit, sivellin (riittävän iso) ja vettä (korkeintaan puoli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kuppia).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Mieti, millaisessa ympäristössä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taruolentosi asuu ja valitse taustan väri sen mukaan.</a:t>
            </a:r>
            <a:endParaRPr sz="2900"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325" y="810450"/>
            <a:ext cx="4792576" cy="35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1732400" y="142071"/>
            <a:ext cx="7250025" cy="2977925"/>
          </a:xfrm>
          <a:custGeom>
            <a:rect b="b" l="l" r="r" t="t"/>
            <a:pathLst>
              <a:path extrusionOk="0" h="119117" w="290001">
                <a:moveTo>
                  <a:pt x="0" y="113034"/>
                </a:moveTo>
                <a:cubicBezTo>
                  <a:pt x="3478" y="116510"/>
                  <a:pt x="9654" y="114912"/>
                  <a:pt x="14504" y="115720"/>
                </a:cubicBezTo>
                <a:cubicBezTo>
                  <a:pt x="27575" y="117898"/>
                  <a:pt x="41319" y="118059"/>
                  <a:pt x="54255" y="115183"/>
                </a:cubicBezTo>
                <a:cubicBezTo>
                  <a:pt x="61722" y="113523"/>
                  <a:pt x="68152" y="108073"/>
                  <a:pt x="75743" y="107125"/>
                </a:cubicBezTo>
                <a:cubicBezTo>
                  <a:pt x="80217" y="106566"/>
                  <a:pt x="85306" y="107832"/>
                  <a:pt x="89172" y="105513"/>
                </a:cubicBezTo>
                <a:cubicBezTo>
                  <a:pt x="98866" y="99699"/>
                  <a:pt x="103960" y="88412"/>
                  <a:pt x="111197" y="79729"/>
                </a:cubicBezTo>
                <a:cubicBezTo>
                  <a:pt x="115512" y="74551"/>
                  <a:pt x="121597" y="71151"/>
                  <a:pt x="126775" y="66836"/>
                </a:cubicBezTo>
                <a:cubicBezTo>
                  <a:pt x="134848" y="60108"/>
                  <a:pt x="141179" y="51439"/>
                  <a:pt x="149336" y="44812"/>
                </a:cubicBezTo>
                <a:cubicBezTo>
                  <a:pt x="170906" y="27288"/>
                  <a:pt x="193204" y="5284"/>
                  <a:pt x="220781" y="1838"/>
                </a:cubicBezTo>
                <a:cubicBezTo>
                  <a:pt x="232248" y="405"/>
                  <a:pt x="243413" y="6556"/>
                  <a:pt x="254624" y="9358"/>
                </a:cubicBezTo>
                <a:cubicBezTo>
                  <a:pt x="263249" y="11513"/>
                  <a:pt x="264735" y="23984"/>
                  <a:pt x="269665" y="31382"/>
                </a:cubicBezTo>
                <a:cubicBezTo>
                  <a:pt x="274230" y="38231"/>
                  <a:pt x="283172" y="41748"/>
                  <a:pt x="286854" y="49109"/>
                </a:cubicBezTo>
                <a:cubicBezTo>
                  <a:pt x="290393" y="56185"/>
                  <a:pt x="290303" y="64941"/>
                  <a:pt x="289003" y="72745"/>
                </a:cubicBezTo>
                <a:cubicBezTo>
                  <a:pt x="285769" y="92152"/>
                  <a:pt x="269683" y="113813"/>
                  <a:pt x="250326" y="117331"/>
                </a:cubicBezTo>
                <a:cubicBezTo>
                  <a:pt x="242742" y="118709"/>
                  <a:pt x="234830" y="119675"/>
                  <a:pt x="227227" y="118406"/>
                </a:cubicBezTo>
                <a:cubicBezTo>
                  <a:pt x="219773" y="117162"/>
                  <a:pt x="216132" y="107365"/>
                  <a:pt x="208963" y="104976"/>
                </a:cubicBezTo>
                <a:cubicBezTo>
                  <a:pt x="196956" y="100975"/>
                  <a:pt x="183534" y="97810"/>
                  <a:pt x="174584" y="88861"/>
                </a:cubicBezTo>
                <a:cubicBezTo>
                  <a:pt x="158283" y="72562"/>
                  <a:pt x="143865" y="43407"/>
                  <a:pt x="154171" y="22788"/>
                </a:cubicBezTo>
                <a:cubicBezTo>
                  <a:pt x="159235" y="12657"/>
                  <a:pt x="169566" y="4281"/>
                  <a:pt x="180493" y="1300"/>
                </a:cubicBezTo>
                <a:cubicBezTo>
                  <a:pt x="195347" y="-2752"/>
                  <a:pt x="211406" y="3859"/>
                  <a:pt x="226153" y="8284"/>
                </a:cubicBezTo>
                <a:cubicBezTo>
                  <a:pt x="235179" y="10993"/>
                  <a:pt x="245558" y="10272"/>
                  <a:pt x="253549" y="15267"/>
                </a:cubicBezTo>
                <a:cubicBezTo>
                  <a:pt x="261754" y="20396"/>
                  <a:pt x="268371" y="27725"/>
                  <a:pt x="276111" y="33531"/>
                </a:cubicBezTo>
                <a:cubicBezTo>
                  <a:pt x="279516" y="36085"/>
                  <a:pt x="277754" y="41934"/>
                  <a:pt x="279334" y="45886"/>
                </a:cubicBezTo>
                <a:cubicBezTo>
                  <a:pt x="284367" y="58474"/>
                  <a:pt x="290587" y="72344"/>
                  <a:pt x="287929" y="85638"/>
                </a:cubicBezTo>
                <a:cubicBezTo>
                  <a:pt x="286342" y="93578"/>
                  <a:pt x="280408" y="100639"/>
                  <a:pt x="280408" y="108736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167750" y="98663"/>
            <a:ext cx="4511700" cy="47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Laveeraa tausta valitsemallasi värillä.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Ota sekä väriä että vettä.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Sivellin kulkee reunasta reunaan.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Uusi siveltimen veto tulee aina hiukan limittäin edellisen kanssa.</a:t>
            </a:r>
            <a:endParaRPr sz="2900"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841300" y="883925"/>
            <a:ext cx="4173174" cy="312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154325" y="335750"/>
            <a:ext cx="4511700" cy="47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Käytä riittävästi vettä.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Lisää väriä tarvittaessa.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Välillä voi maalata värjäytyneellä vedellä.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Jos sivellin on liian kuiva, näyttää tältä. Väri ei leviä riittävän hyvin.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425" y="676150"/>
            <a:ext cx="4173174" cy="312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/>
          <p:nvPr/>
        </p:nvSpPr>
        <p:spPr>
          <a:xfrm>
            <a:off x="2524750" y="2098352"/>
            <a:ext cx="5174750" cy="2289150"/>
          </a:xfrm>
          <a:custGeom>
            <a:rect b="b" l="l" r="r" t="t"/>
            <a:pathLst>
              <a:path extrusionOk="0" h="91566" w="206990">
                <a:moveTo>
                  <a:pt x="0" y="87964"/>
                </a:moveTo>
                <a:cubicBezTo>
                  <a:pt x="45661" y="87964"/>
                  <a:pt x="92127" y="95971"/>
                  <a:pt x="136981" y="87426"/>
                </a:cubicBezTo>
                <a:cubicBezTo>
                  <a:pt x="148677" y="85198"/>
                  <a:pt x="160603" y="83670"/>
                  <a:pt x="171898" y="79906"/>
                </a:cubicBezTo>
                <a:cubicBezTo>
                  <a:pt x="175864" y="78584"/>
                  <a:pt x="180668" y="79907"/>
                  <a:pt x="184253" y="77757"/>
                </a:cubicBezTo>
                <a:cubicBezTo>
                  <a:pt x="191411" y="73464"/>
                  <a:pt x="196730" y="65441"/>
                  <a:pt x="198757" y="57344"/>
                </a:cubicBezTo>
                <a:cubicBezTo>
                  <a:pt x="201082" y="48058"/>
                  <a:pt x="201765" y="35643"/>
                  <a:pt x="194996" y="28874"/>
                </a:cubicBezTo>
                <a:cubicBezTo>
                  <a:pt x="188178" y="22056"/>
                  <a:pt x="176159" y="12780"/>
                  <a:pt x="168137" y="18130"/>
                </a:cubicBezTo>
                <a:cubicBezTo>
                  <a:pt x="160931" y="22936"/>
                  <a:pt x="164429" y="38719"/>
                  <a:pt x="171360" y="43915"/>
                </a:cubicBezTo>
                <a:cubicBezTo>
                  <a:pt x="176261" y="47589"/>
                  <a:pt x="183046" y="47741"/>
                  <a:pt x="189087" y="48749"/>
                </a:cubicBezTo>
                <a:cubicBezTo>
                  <a:pt x="194035" y="49575"/>
                  <a:pt x="200114" y="51221"/>
                  <a:pt x="204128" y="48212"/>
                </a:cubicBezTo>
                <a:cubicBezTo>
                  <a:pt x="211266" y="42861"/>
                  <a:pt x="202606" y="30173"/>
                  <a:pt x="199294" y="21890"/>
                </a:cubicBezTo>
                <a:cubicBezTo>
                  <a:pt x="197022" y="16208"/>
                  <a:pt x="198037" y="7945"/>
                  <a:pt x="192848" y="4701"/>
                </a:cubicBezTo>
                <a:cubicBezTo>
                  <a:pt x="185686" y="224"/>
                  <a:pt x="174762" y="-1925"/>
                  <a:pt x="167600" y="2552"/>
                </a:cubicBezTo>
                <a:cubicBezTo>
                  <a:pt x="149971" y="13572"/>
                  <a:pt x="156753" y="49082"/>
                  <a:pt x="170286" y="64865"/>
                </a:cubicBezTo>
                <a:cubicBezTo>
                  <a:pt x="176481" y="72090"/>
                  <a:pt x="188887" y="72640"/>
                  <a:pt x="198219" y="70774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154325" y="335750"/>
            <a:ext cx="4511700" cy="47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Laveeraamisen jälkeen voit vielä lisätä taustaan yksityiskohtia maalaamalla märkää märälle.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Väri leviää kauniisti ja taustasta tulee utuinen.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0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0301" y="152401"/>
            <a:ext cx="2141848" cy="2855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154325" y="335750"/>
            <a:ext cx="4511700" cy="47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Kun maalaus on valmis, jätä työ paikalleen kuivumaan.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On aika siivota omat jäljet!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154325" y="335750"/>
            <a:ext cx="4511700" cy="47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Kaada vesi lavuaariin.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Pese vesikuppi.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Pese sivellin ja niistä se.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Siisti värit.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993713" y="753662"/>
            <a:ext cx="2752102" cy="206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403125" y="2360651"/>
            <a:ext cx="2647767" cy="19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154325" y="335750"/>
            <a:ext cx="4511700" cy="47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Tarkista, että allas ja sen ympäristö jäävät siisteiksi sinun jäljiltäsi!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Tarkista, että maalausvälineet ovat siististi kuivumassa.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4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324" y="375950"/>
            <a:ext cx="3525300" cy="47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>
            <p:ph type="title"/>
          </p:nvPr>
        </p:nvSpPr>
        <p:spPr>
          <a:xfrm>
            <a:off x="194600" y="1025050"/>
            <a:ext cx="4511700" cy="48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Pyyhi vielä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roiskeet omalta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pöydältäsi niin,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että pöytäkin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jää siistiksi.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200" y="1222100"/>
            <a:ext cx="2393676" cy="319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1296" y="1025038"/>
            <a:ext cx="2689275" cy="358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324" y="375950"/>
            <a:ext cx="3525300" cy="47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>
            <p:ph type="title"/>
          </p:nvPr>
        </p:nvSpPr>
        <p:spPr>
          <a:xfrm>
            <a:off x="194600" y="1025050"/>
            <a:ext cx="4511700" cy="48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Pyyhi vielä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roiskeet omalta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pöydältäsi niin,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että pöytäkin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jää siistiksi.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200" y="1222100"/>
            <a:ext cx="2393676" cy="319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1296" y="1025038"/>
            <a:ext cx="2689275" cy="358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52400" y="2420275"/>
            <a:ext cx="3481925" cy="25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 amt="38000"/>
          </a:blip>
          <a:stretch>
            <a:fillRect/>
          </a:stretch>
        </p:blipFill>
        <p:spPr>
          <a:xfrm>
            <a:off x="5326600" y="65675"/>
            <a:ext cx="3697650" cy="36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3634325" y="2571750"/>
            <a:ext cx="2467826" cy="246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311699" y="0"/>
            <a:ext cx="2519412" cy="2570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 amt="49000"/>
          </a:blip>
          <a:stretch>
            <a:fillRect/>
          </a:stretch>
        </p:blipFill>
        <p:spPr>
          <a:xfrm>
            <a:off x="6149125" y="2938500"/>
            <a:ext cx="205260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8">
            <a:alphaModFix amt="67000"/>
          </a:blip>
          <a:stretch>
            <a:fillRect/>
          </a:stretch>
        </p:blipFill>
        <p:spPr>
          <a:xfrm>
            <a:off x="2725725" y="65671"/>
            <a:ext cx="3853575" cy="34104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323400" y="338800"/>
            <a:ext cx="85623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2800">
                <a:solidFill>
                  <a:schemeClr val="dk1"/>
                </a:solidFill>
              </a:rPr>
              <a:t>Mieti ensin, minkä taruolennon teet.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2800">
                <a:solidFill>
                  <a:schemeClr val="dk1"/>
                </a:solidFill>
              </a:rPr>
              <a:t>Voit tehdä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b="1" lang="fi" sz="2800">
                <a:solidFill>
                  <a:schemeClr val="dk1"/>
                </a:solidFill>
              </a:rPr>
              <a:t>taruolennon, josta olet kuullut tai lukenut TAI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b="1" lang="fi" sz="2800">
                <a:solidFill>
                  <a:schemeClr val="dk1"/>
                </a:solidFill>
              </a:rPr>
              <a:t>taruolennon, jonka keksit itse.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800">
                <a:solidFill>
                  <a:schemeClr val="dk1"/>
                </a:solidFill>
              </a:rPr>
              <a:t>Jos keksit taruolennon itse, mieti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b="1" lang="fi" sz="2800">
                <a:solidFill>
                  <a:schemeClr val="dk1"/>
                </a:solidFill>
              </a:rPr>
              <a:t>minkä eläimen pää sillä on.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b="1" lang="fi" sz="2800">
                <a:solidFill>
                  <a:schemeClr val="dk1"/>
                </a:solidFill>
              </a:rPr>
              <a:t>minkä eläimen vartalo sillä on.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b="1" lang="fi" sz="2800">
                <a:solidFill>
                  <a:schemeClr val="dk1"/>
                </a:solidFill>
              </a:rPr>
              <a:t>minkä eläimen häntä sillä on.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b="1" lang="fi" sz="2800">
                <a:solidFill>
                  <a:schemeClr val="dk1"/>
                </a:solidFill>
              </a:rPr>
              <a:t>minkä eläimen jalat sillä on.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52400" y="2420275"/>
            <a:ext cx="3481925" cy="25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 amt="38000"/>
          </a:blip>
          <a:stretch>
            <a:fillRect/>
          </a:stretch>
        </p:blipFill>
        <p:spPr>
          <a:xfrm>
            <a:off x="5326600" y="65675"/>
            <a:ext cx="3697650" cy="36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3634325" y="2571750"/>
            <a:ext cx="2467826" cy="246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311699" y="0"/>
            <a:ext cx="2519412" cy="2570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</p:pic>
      <p:pic>
        <p:nvPicPr>
          <p:cNvPr id="80" name="Google Shape;80;p15"/>
          <p:cNvPicPr preferRelativeResize="0"/>
          <p:nvPr/>
        </p:nvPicPr>
        <p:blipFill>
          <a:blip r:embed="rId7">
            <a:alphaModFix amt="49000"/>
          </a:blip>
          <a:stretch>
            <a:fillRect/>
          </a:stretch>
        </p:blipFill>
        <p:spPr>
          <a:xfrm>
            <a:off x="6149125" y="2938500"/>
            <a:ext cx="205260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8">
            <a:alphaModFix amt="67000"/>
          </a:blip>
          <a:stretch>
            <a:fillRect/>
          </a:stretch>
        </p:blipFill>
        <p:spPr>
          <a:xfrm>
            <a:off x="2725725" y="65671"/>
            <a:ext cx="3853575" cy="34104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371363" y="1047450"/>
            <a:ext cx="85623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800">
                <a:solidFill>
                  <a:schemeClr val="dk1"/>
                </a:solidFill>
              </a:rPr>
              <a:t>Sitten alkaa työskentely!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800">
                <a:solidFill>
                  <a:schemeClr val="dk1"/>
                </a:solidFill>
              </a:rPr>
              <a:t>Keskity omaan tekemiseen.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800">
                <a:solidFill>
                  <a:schemeClr val="dk1"/>
                </a:solidFill>
              </a:rPr>
              <a:t>Anna työrauha.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800">
                <a:solidFill>
                  <a:schemeClr val="dk1"/>
                </a:solidFill>
              </a:rPr>
              <a:t>Kuuntele musiikkia ja anna mielikuvituksesi lentää!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4511700" cy="3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Teippaa paperi alustaan.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Ope voi auttaa.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9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50" y="1069600"/>
            <a:ext cx="5289201" cy="39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6875" y="107000"/>
            <a:ext cx="3697125" cy="49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4511700" cy="3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Hahmottele taruolento lyijykynällä.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Tee tosi ohutta ja himmeää jälkeä. Kuva tuskin näkyy!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70" y="0"/>
            <a:ext cx="38576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>
            <p:ph type="title"/>
          </p:nvPr>
        </p:nvSpPr>
        <p:spPr>
          <a:xfrm>
            <a:off x="0" y="275650"/>
            <a:ext cx="4511700" cy="3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Hae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vahaliidut ja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väritä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niillä.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5528500" y="616000"/>
            <a:ext cx="30645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/>
              <a:t>Väritä myös yksityiskohtia!</a:t>
            </a:r>
            <a:endParaRPr sz="2300"/>
          </a:p>
        </p:txBody>
      </p:sp>
      <p:sp>
        <p:nvSpPr>
          <p:cNvPr id="104" name="Google Shape;104;p18"/>
          <p:cNvSpPr/>
          <p:nvPr/>
        </p:nvSpPr>
        <p:spPr>
          <a:xfrm>
            <a:off x="5497740" y="1154975"/>
            <a:ext cx="2280525" cy="3726725"/>
          </a:xfrm>
          <a:custGeom>
            <a:rect b="b" l="l" r="r" t="t"/>
            <a:pathLst>
              <a:path extrusionOk="0" h="149069" w="91221">
                <a:moveTo>
                  <a:pt x="71452" y="0"/>
                </a:moveTo>
                <a:cubicBezTo>
                  <a:pt x="73847" y="5986"/>
                  <a:pt x="79287" y="10242"/>
                  <a:pt x="83156" y="15400"/>
                </a:cubicBezTo>
                <a:cubicBezTo>
                  <a:pt x="88894" y="23050"/>
                  <a:pt x="88229" y="33842"/>
                  <a:pt x="90548" y="43119"/>
                </a:cubicBezTo>
                <a:cubicBezTo>
                  <a:pt x="91893" y="48497"/>
                  <a:pt x="90548" y="54207"/>
                  <a:pt x="90548" y="59751"/>
                </a:cubicBezTo>
                <a:cubicBezTo>
                  <a:pt x="90548" y="84900"/>
                  <a:pt x="80637" y="109195"/>
                  <a:pt x="72684" y="133054"/>
                </a:cubicBezTo>
                <a:cubicBezTo>
                  <a:pt x="71619" y="136249"/>
                  <a:pt x="67688" y="137707"/>
                  <a:pt x="64676" y="139213"/>
                </a:cubicBezTo>
                <a:cubicBezTo>
                  <a:pt x="54556" y="144274"/>
                  <a:pt x="42509" y="148208"/>
                  <a:pt x="31413" y="145989"/>
                </a:cubicBezTo>
                <a:cubicBezTo>
                  <a:pt x="26765" y="145059"/>
                  <a:pt x="20597" y="148109"/>
                  <a:pt x="17245" y="144757"/>
                </a:cubicBezTo>
                <a:cubicBezTo>
                  <a:pt x="10358" y="137870"/>
                  <a:pt x="2976" y="130183"/>
                  <a:pt x="614" y="120734"/>
                </a:cubicBezTo>
                <a:cubicBezTo>
                  <a:pt x="-2734" y="107342"/>
                  <a:pt x="8165" y="88354"/>
                  <a:pt x="21557" y="85006"/>
                </a:cubicBezTo>
                <a:cubicBezTo>
                  <a:pt x="33715" y="81967"/>
                  <a:pt x="48423" y="87848"/>
                  <a:pt x="57285" y="96710"/>
                </a:cubicBezTo>
                <a:cubicBezTo>
                  <a:pt x="69748" y="109173"/>
                  <a:pt x="77139" y="136606"/>
                  <a:pt x="64676" y="149069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>
            <p:ph type="title"/>
          </p:nvPr>
        </p:nvSpPr>
        <p:spPr>
          <a:xfrm>
            <a:off x="0" y="3095350"/>
            <a:ext cx="4511700" cy="24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Huomaa, että voit värittää useammalla värillä päällekkäin.</a:t>
            </a:r>
            <a:endParaRPr sz="290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7000" y="0"/>
            <a:ext cx="3977000" cy="530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type="title"/>
          </p:nvPr>
        </p:nvSpPr>
        <p:spPr>
          <a:xfrm>
            <a:off x="5281700" y="315850"/>
            <a:ext cx="4511700" cy="24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Huomaa, että myös valkoisella voi värittää.</a:t>
            </a:r>
            <a:endParaRPr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0" y="2790550"/>
            <a:ext cx="4511700" cy="24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Älä hätäänny, jos joku kohta ei heti tunnu onnistuvan. Samaa kohtaa voi (joutua) värittää monta kertaa.</a:t>
            </a:r>
            <a:endParaRPr sz="2900"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677900" y="65325"/>
            <a:ext cx="4327501" cy="324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230400" y="0"/>
            <a:ext cx="3720735" cy="27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4173323" y="2923250"/>
            <a:ext cx="3504276" cy="26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0" y="1205875"/>
            <a:ext cx="4511700" cy="24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Kun väritys on valmis, palauta vahaliidut.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Nyt on aika siirtyä seuraavaan vaiheeseen!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10732" l="864" r="874" t="20158"/>
          <a:stretch/>
        </p:blipFill>
        <p:spPr>
          <a:xfrm>
            <a:off x="4982325" y="761950"/>
            <a:ext cx="3565951" cy="334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