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4" r:id="rId8"/>
    <p:sldId id="265" r:id="rId9"/>
    <p:sldId id="263" r:id="rId10"/>
    <p:sldId id="262" r:id="rId11"/>
    <p:sldId id="268" r:id="rId12"/>
    <p:sldId id="270" r:id="rId13"/>
    <p:sldId id="269" r:id="rId14"/>
    <p:sldId id="271" r:id="rId15"/>
    <p:sldId id="272" r:id="rId16"/>
    <p:sldId id="267" r:id="rId17"/>
    <p:sldId id="266" r:id="rId18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7B4AB-5C90-4409-8CA9-64D54942EE37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5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7533-6226-49F5-9B12-58A0C46282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DC5CC-4927-42EC-A222-1698BCF1A091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5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DFF19-2F97-4CBE-8782-E431B9ADA8D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281C8-D3A6-4A08-AFFD-71E9775CD973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5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C488-0617-44B0-AC89-BBDB82E1ED4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480B1-FAD2-4146-AB1A-03CCE8BA037D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5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6BE84-AA02-482F-8565-505917FC6A5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E87-0425-4BCE-96C3-6654C12551BC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057A4-A9F7-4832-8282-F6E5198B186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88C01-39C5-4AD1-8372-616778458B85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6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1AAE5-746B-41DC-B546-517536111E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F425E-7746-4AF1-8C1A-D21F76D8FBEC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8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38B8-3F84-4CD6-B292-02C4F28D52C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CA6B0-9BCD-47E9-81DE-CB0680C03FC4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4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91B05-F8C6-49FF-81BC-0D6B30489CC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20146-D8B5-4264-AD0C-19B1D888806E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3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609D0-ED25-47D9-AE53-546B8115E6E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F56E6-6827-4FD1-9548-DD1CF5939F84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6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C3444-DE5E-4263-B03D-224E8576FE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hdestä kulmasta leikattu ja pyöristetty suorakulmio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uorakulmainen kolmio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uolivapaa piirto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Puolivapaa piirto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9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7610E-1A70-4762-AC7C-6C522D9C2243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85966-21A8-4F9C-86E3-93FC4B3E2C0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Otsikon paikkamerkki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1029" name="Tekstin paikkamerkki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8376C2-9AAB-4438-9435-4225FD355EFF}" type="datetimeFigureOut">
              <a:rPr lang="fi-FI"/>
              <a:pPr>
                <a:defRPr/>
              </a:pPr>
              <a:t>11.1.2011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2C795C-6468-403F-9FE2-5B5B0C1585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1033" name="Ryhmä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Puolivapaa piirt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1" r:id="rId2"/>
    <p:sldLayoutId id="2147483740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41" r:id="rId9"/>
    <p:sldLayoutId id="2147483737" r:id="rId10"/>
    <p:sldLayoutId id="21474837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edu.ouka.fi/koulut/herukka/tn-kuvat/hydrokopterit/hydrokopteri08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fi.wikipedia.org/wiki/Noste" TargetMode="External"/><Relationship Id="rId2" Type="http://schemas.openxmlformats.org/officeDocument/2006/relationships/hyperlink" Target="http://tieku.fi/kysy-meilta/laivan-menoa-jarruttava-veden-vastu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i.wikipedia.org/wiki/Potkuri" TargetMode="External"/><Relationship Id="rId4" Type="http://schemas.openxmlformats.org/officeDocument/2006/relationships/hyperlink" Target="http://www.hoksaa.net/nostavapallo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fi.wikipedia.org/wiki/Tiedosto:Tall_ship_Christian_Radich_under_sail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fi/imgres?imgurl=http://www.dkimages.com/discover/previews/930/55067379.JPG&amp;imgrefurl=http://davidszondy.blogspot.com/2008/05/mystery-of-ages.html&amp;usg=__ItoLp080iuXQlg0gACiTN4K_400=&amp;h=768&amp;w=622&amp;sz=76&amp;hl=fi&amp;start=12&amp;zoom=1&amp;um=1&amp;itbs=1&amp;tbnid=UbHOUAyrClaYHM:&amp;tbnh=142&amp;tbnw=115&amp;prev=/images%3Fq%3Dyoghurt%26um%3D1%26hl%3Dfi%26tbs%3Disch: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google.fi/imgres?imgurl=http://www.larue.fi/images/747100_iso%255B1%255D.JPG&amp;imgrefurl=http://www.larue.fi/allprods.php%3Ffl%3DM&amp;usg=__k75YVwjxg_OaQH51_YuNZ5W5eJY=&amp;h=720&amp;w=744&amp;sz=29&amp;hl=fi&amp;start=7&amp;zoom=1&amp;um=1&amp;itbs=1&amp;tbnid=S8LtWK7LK3EiIM:&amp;tbnh=136&amp;tbnw=141&amp;prev=/images%3Fq%3Dmittakannu%26um%3D1%26hl%3Dfi%26tbs%3Disch:1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Hydrokopteri</a:t>
            </a:r>
            <a:endParaRPr lang="fi-FI" dirty="0"/>
          </a:p>
        </p:txBody>
      </p:sp>
      <p:sp>
        <p:nvSpPr>
          <p:cNvPr id="5123" name="Alaotsikko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fi-FI" smtClean="0"/>
              <a:t>Fysiikan ilmiö teknisen käsityön aihepiirinä</a:t>
            </a:r>
          </a:p>
          <a:p>
            <a:pPr marR="0" eaLnBrk="1" hangingPunct="1"/>
            <a:r>
              <a:rPr lang="fi-FI" smtClean="0"/>
              <a:t>5.-6. luokka</a:t>
            </a:r>
          </a:p>
          <a:p>
            <a:pPr marR="0" eaLnBrk="1" hangingPunct="1"/>
            <a:endParaRPr lang="fi-FI" smtClean="0"/>
          </a:p>
          <a:p>
            <a:pPr marR="0" eaLnBrk="1" hangingPunct="1"/>
            <a:r>
              <a:rPr lang="fi-FI" smtClean="0"/>
              <a:t>Venla Moilanen</a:t>
            </a:r>
          </a:p>
        </p:txBody>
      </p:sp>
      <p:pic>
        <p:nvPicPr>
          <p:cNvPr id="5124" name="Picture 5" descr="http://www.savonsanomat.fi/multimedia/dynamic/00081/4727697_jpg_81188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4149725"/>
            <a:ext cx="3003550" cy="200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2800" smtClean="0"/>
              <a:t>Millaisia asioita hydrokopterin suunnittelussa pitää ottaa huomioon?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fi-FI" smtClean="0">
                <a:solidFill>
                  <a:srgbClr val="FF3300"/>
                </a:solidFill>
              </a:rPr>
              <a:t>Tasapaino</a:t>
            </a:r>
          </a:p>
          <a:p>
            <a:pPr eaLnBrk="1" hangingPunct="1"/>
            <a:r>
              <a:rPr lang="fi-FI" smtClean="0"/>
              <a:t>Jotta hydrokopteri pysyisi pystyssä eikä uppoaisi, sen on myös oltava tasapainossa</a:t>
            </a:r>
          </a:p>
          <a:p>
            <a:pPr eaLnBrk="1" hangingPunct="1"/>
            <a:r>
              <a:rPr lang="fi-FI" smtClean="0"/>
              <a:t>Mieti osien sijoittelu kopterin pohjaosaan</a:t>
            </a:r>
          </a:p>
          <a:p>
            <a:pPr eaLnBrk="1" hangingPunct="1"/>
            <a:r>
              <a:rPr lang="fi-FI" smtClean="0"/>
              <a:t>Huomioi erityisesti moottorin, potkurin ja paristojen paino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>
                <a:solidFill>
                  <a:srgbClr val="FF3300"/>
                </a:solidFill>
              </a:rPr>
              <a:t>Ilmanvastus</a:t>
            </a:r>
          </a:p>
          <a:p>
            <a:pPr eaLnBrk="1" hangingPunct="1"/>
            <a:r>
              <a:rPr lang="fi-FI" smtClean="0"/>
              <a:t>Ilmanvastukseen vaikuttavat mm. korkeus ja leveys</a:t>
            </a:r>
          </a:p>
          <a:p>
            <a:pPr eaLnBrk="1" hangingPunct="1">
              <a:buFont typeface="Wingdings 2" pitchFamily="18" charset="2"/>
              <a:buNone/>
            </a:pPr>
            <a:endParaRPr lang="fi-FI" smtClean="0"/>
          </a:p>
          <a:p>
            <a:pPr eaLnBrk="1" hangingPunct="1">
              <a:buFont typeface="Wingdings 2" pitchFamily="18" charset="2"/>
              <a:buNone/>
            </a:pP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4000" smtClean="0"/>
              <a:t>Omaa hydrokopteria tekemään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Tee hydrokopteristasi erilaisia luonnoksia</a:t>
            </a:r>
          </a:p>
          <a:p>
            <a:pPr eaLnBrk="1" hangingPunct="1"/>
            <a:r>
              <a:rPr lang="fi-FI" smtClean="0"/>
              <a:t>Valitse luonnoksista yksi ja tee siitä tarkempi piirustus</a:t>
            </a:r>
          </a:p>
          <a:p>
            <a:pPr lvl="1" eaLnBrk="1" hangingPunct="1"/>
            <a:r>
              <a:rPr lang="fi-FI" smtClean="0"/>
              <a:t>Huomioi ilman- ja vedenvastus, tasapaino ja massa</a:t>
            </a:r>
          </a:p>
          <a:p>
            <a:pPr lvl="1" eaLnBrk="1" hangingPunct="1"/>
            <a:r>
              <a:rPr lang="fi-FI" smtClean="0"/>
              <a:t>Piirrä hydrokopteristasi kuvat ainakin sivulta ja edestä suunnittelupaperiin</a:t>
            </a:r>
          </a:p>
          <a:p>
            <a:pPr lvl="1" eaLnBrk="1" hangingPunct="1"/>
            <a:r>
              <a:rPr lang="fi-FI" smtClean="0"/>
              <a:t>Suunnittele sähkökytkennät</a:t>
            </a:r>
          </a:p>
          <a:p>
            <a:pPr lvl="2" eaLnBrk="1" hangingPunct="1"/>
            <a:r>
              <a:rPr lang="fi-FI" smtClean="0"/>
              <a:t>Mihin sijoitat moottorin, potkurin ja paristot?</a:t>
            </a:r>
          </a:p>
          <a:p>
            <a:pPr lvl="2" eaLnBrk="1" hangingPunct="1"/>
            <a:r>
              <a:rPr lang="fi-FI" smtClean="0"/>
              <a:t>Mitä kautta johtimet kulkevat niiden välillä?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smtClean="0"/>
              <a:t>Omaa hydrokopteria tekemään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389437"/>
          </a:xfrm>
        </p:spPr>
        <p:txBody>
          <a:bodyPr/>
          <a:lstStyle/>
          <a:p>
            <a:r>
              <a:rPr lang="fi-FI" smtClean="0"/>
              <a:t>suunnittelupaperi</a:t>
            </a:r>
          </a:p>
        </p:txBody>
      </p:sp>
      <p:sp>
        <p:nvSpPr>
          <p:cNvPr id="4" name="Suorakulmio 3"/>
          <p:cNvSpPr/>
          <p:nvPr/>
        </p:nvSpPr>
        <p:spPr>
          <a:xfrm>
            <a:off x="755650" y="2636838"/>
            <a:ext cx="6337300" cy="360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cxnSp>
        <p:nvCxnSpPr>
          <p:cNvPr id="6" name="Suora yhdysviiva 5"/>
          <p:cNvCxnSpPr/>
          <p:nvPr/>
        </p:nvCxnSpPr>
        <p:spPr>
          <a:xfrm rot="10800000" flipH="1">
            <a:off x="755650" y="5013325"/>
            <a:ext cx="6337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yhdysviiva 7"/>
          <p:cNvCxnSpPr/>
          <p:nvPr/>
        </p:nvCxnSpPr>
        <p:spPr>
          <a:xfrm>
            <a:off x="755650" y="3789363"/>
            <a:ext cx="6337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orakulmio 8"/>
          <p:cNvSpPr/>
          <p:nvPr/>
        </p:nvSpPr>
        <p:spPr>
          <a:xfrm>
            <a:off x="1331913" y="5013325"/>
            <a:ext cx="1727200" cy="12239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4572000" y="5013325"/>
            <a:ext cx="1728788" cy="12239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2411413" y="3789363"/>
            <a:ext cx="2952750" cy="122396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4" name="Suorakulmio 13"/>
          <p:cNvSpPr/>
          <p:nvPr/>
        </p:nvSpPr>
        <p:spPr>
          <a:xfrm>
            <a:off x="3059113" y="2636838"/>
            <a:ext cx="1657350" cy="11525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6395" name="Tekstikehys 12"/>
          <p:cNvSpPr txBox="1">
            <a:spLocks noChangeArrowheads="1"/>
          </p:cNvSpPr>
          <p:nvPr/>
        </p:nvSpPr>
        <p:spPr bwMode="auto">
          <a:xfrm>
            <a:off x="3203575" y="4221163"/>
            <a:ext cx="1368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/>
              <a:t>mallikopteri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smtClean="0"/>
              <a:t>Omaa hydrokopteria tekemään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Valmista hydrokopterisi PS-E-levystä</a:t>
            </a:r>
          </a:p>
          <a:p>
            <a:pPr marL="546100" lvl="2" indent="-273050" eaLnBrk="1" hangingPunct="1">
              <a:buClr>
                <a:srgbClr val="0BD0D9"/>
              </a:buClr>
              <a:buSzPct val="95000"/>
            </a:pPr>
            <a:r>
              <a:rPr lang="fi-FI" smtClean="0"/>
              <a:t>Sahaa kopterin osat</a:t>
            </a:r>
          </a:p>
          <a:p>
            <a:pPr marL="546100" lvl="2" indent="-273050" eaLnBrk="1" hangingPunct="1">
              <a:buClr>
                <a:srgbClr val="0BD0D9"/>
              </a:buClr>
              <a:buSzPct val="95000"/>
            </a:pPr>
            <a:r>
              <a:rPr lang="fi-FI" smtClean="0"/>
              <a:t>Tee aukot paristoja, moottoria ja johtimia varten</a:t>
            </a:r>
          </a:p>
          <a:p>
            <a:pPr marL="546100" lvl="2" indent="-273050" eaLnBrk="1" hangingPunct="1">
              <a:buClr>
                <a:srgbClr val="0BD0D9"/>
              </a:buClr>
              <a:buSzPct val="95000"/>
            </a:pPr>
            <a:r>
              <a:rPr lang="fi-FI" smtClean="0"/>
              <a:t>Hio osat tarvittaessa</a:t>
            </a:r>
          </a:p>
          <a:p>
            <a:pPr marL="546100" lvl="2" indent="-273050" eaLnBrk="1" hangingPunct="1">
              <a:buClr>
                <a:srgbClr val="0BD0D9"/>
              </a:buClr>
              <a:buSzPct val="95000"/>
            </a:pPr>
            <a:r>
              <a:rPr lang="fi-FI" smtClean="0"/>
              <a:t>Jos haluat osista erivärisiä, maalaa osat jo nyt</a:t>
            </a:r>
          </a:p>
          <a:p>
            <a:pPr eaLnBrk="1" hangingPunct="1"/>
            <a:r>
              <a:rPr lang="fi-FI" smtClean="0"/>
              <a:t>Kokoa  kopterisi ennen liimausta, jotta voit vielä tehdä muutoksia rakenteeseeen</a:t>
            </a:r>
          </a:p>
          <a:p>
            <a:pPr marL="546100" lvl="2" indent="-273050" eaLnBrk="1" hangingPunct="1">
              <a:buClr>
                <a:srgbClr val="0BD0D9"/>
              </a:buClr>
              <a:buSzPct val="95000"/>
            </a:pPr>
            <a:r>
              <a:rPr lang="fi-FI" smtClean="0"/>
              <a:t>Liimaa kopterisi kokoon puuliimalla</a:t>
            </a:r>
          </a:p>
          <a:p>
            <a:pPr eaLnBrk="1" hangingPunct="1"/>
            <a:r>
              <a:rPr lang="fi-FI" smtClean="0"/>
              <a:t>Maalaa hydrokopterisi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smtClean="0"/>
              <a:t>Omaa hydrokopteria tekemään</a:t>
            </a:r>
          </a:p>
        </p:txBody>
      </p:sp>
      <p:sp>
        <p:nvSpPr>
          <p:cNvPr id="1843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Juota johtimet moottoriin, paristokoteloon ja potkuriin ohjeen mukaisesti*</a:t>
            </a:r>
          </a:p>
          <a:p>
            <a:r>
              <a:rPr lang="fi-FI" smtClean="0"/>
              <a:t>Testaa sähkökytkentöjen toimivuus</a:t>
            </a:r>
          </a:p>
          <a:p>
            <a:r>
              <a:rPr lang="fi-FI" smtClean="0"/>
              <a:t>Kiinnitä moottori, paristokotelo ja potkuri paikoilleen*</a:t>
            </a:r>
          </a:p>
          <a:p>
            <a:endParaRPr lang="fi-FI" smtClean="0"/>
          </a:p>
          <a:p>
            <a:pPr>
              <a:buFont typeface="Wingdings 2" pitchFamily="18" charset="2"/>
              <a:buNone/>
            </a:pPr>
            <a:r>
              <a:rPr lang="fi-FI" smtClean="0"/>
              <a:t>* Nämä työvaiheet voidaan osien sijoittelusta riippuen tehdä myös päinvastaisessa järjestyksessä!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Hydrokopterin sähkökytkennät</a:t>
            </a:r>
          </a:p>
        </p:txBody>
      </p:sp>
      <p:pic>
        <p:nvPicPr>
          <p:cNvPr id="19459" name="Picture 6" descr="C:\Users\Venla\Pictures\2010-05-12 autoprojekti\autoprojekti 0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8175" y="2205038"/>
            <a:ext cx="5256213" cy="39417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Valmiita hydrokoptereita</a:t>
            </a:r>
          </a:p>
        </p:txBody>
      </p:sp>
      <p:pic>
        <p:nvPicPr>
          <p:cNvPr id="20483" name="Picture 2" descr="http://nk.oulu.fi/enorssi/gallery/albumit/album67/hydrokopteri.siz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133600"/>
            <a:ext cx="2520950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Suorakulmio 4"/>
          <p:cNvSpPr>
            <a:spLocks noChangeArrowheads="1"/>
          </p:cNvSpPr>
          <p:nvPr/>
        </p:nvSpPr>
        <p:spPr bwMode="auto">
          <a:xfrm>
            <a:off x="395288" y="40767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000"/>
              <a:t>http://nk.oulu.fi/enorssi/gallery/albumit/album67/hydrokopteri.sized.jpg</a:t>
            </a:r>
          </a:p>
        </p:txBody>
      </p:sp>
      <p:pic>
        <p:nvPicPr>
          <p:cNvPr id="20485" name="Picture 6" descr="Näytä täysikokoinen kuv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3" y="2017713"/>
            <a:ext cx="2735262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Suorakulmio 7"/>
          <p:cNvSpPr>
            <a:spLocks noChangeArrowheads="1"/>
          </p:cNvSpPr>
          <p:nvPr/>
        </p:nvSpPr>
        <p:spPr bwMode="auto">
          <a:xfrm>
            <a:off x="4787900" y="4149725"/>
            <a:ext cx="2520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000"/>
              <a:t>http://www2.edu.ouka.fi/koulut/herukka/tn-kuvat/hydrokopterit/hydrokopteri08.jpg</a:t>
            </a:r>
          </a:p>
        </p:txBody>
      </p:sp>
      <p:pic>
        <p:nvPicPr>
          <p:cNvPr id="20487" name="Picture 8" descr="http://www2.edu.ouka.fi/koulut/herukka/tn-kuvat/hydrokopterit/hydrokopteri0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150" y="4652963"/>
            <a:ext cx="2016125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Suorakulmio 9"/>
          <p:cNvSpPr>
            <a:spLocks noChangeArrowheads="1"/>
          </p:cNvSpPr>
          <p:nvPr/>
        </p:nvSpPr>
        <p:spPr bwMode="auto">
          <a:xfrm>
            <a:off x="3995738" y="5300663"/>
            <a:ext cx="1854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000"/>
              <a:t>http://www2.edu.ouka.fi/koulut/herukka/tn-kuvat/hydrokopterit/hydrokopteri011.jpg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Lähteet</a:t>
            </a:r>
          </a:p>
        </p:txBody>
      </p:sp>
      <p:sp>
        <p:nvSpPr>
          <p:cNvPr id="2150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>
                <a:hlinkClick r:id="rId2"/>
              </a:rPr>
              <a:t>http://tieku.fi/kysy-meilta/laivan-menoa-jarruttava-veden-vastus</a:t>
            </a:r>
            <a:endParaRPr lang="fi-FI" smtClean="0"/>
          </a:p>
          <a:p>
            <a:pPr eaLnBrk="1" hangingPunct="1"/>
            <a:r>
              <a:rPr lang="fi-FI" smtClean="0">
                <a:hlinkClick r:id="rId3"/>
              </a:rPr>
              <a:t>http://fi.wikipedia.org/wiki/Noste</a:t>
            </a:r>
            <a:endParaRPr lang="fi-FI" smtClean="0"/>
          </a:p>
          <a:p>
            <a:pPr eaLnBrk="1" hangingPunct="1"/>
            <a:r>
              <a:rPr lang="fi-FI" smtClean="0">
                <a:hlinkClick r:id="rId4"/>
              </a:rPr>
              <a:t>http://www.hoksaa.net/nostavapallo.html</a:t>
            </a:r>
            <a:endParaRPr lang="fi-FI" smtClean="0"/>
          </a:p>
          <a:p>
            <a:pPr eaLnBrk="1" hangingPunct="1"/>
            <a:r>
              <a:rPr lang="fi-FI" smtClean="0">
                <a:hlinkClick r:id="rId5"/>
              </a:rPr>
              <a:t>http://fi.wikipedia.org/wiki/Potkuri</a:t>
            </a:r>
            <a:endParaRPr lang="fi-FI" smtClean="0"/>
          </a:p>
          <a:p>
            <a:pPr eaLnBrk="1" hangingPunct="1"/>
            <a:r>
              <a:rPr lang="fi-FI" smtClean="0"/>
              <a:t>Step Systems: hydrokopteri-työohje</a:t>
            </a:r>
          </a:p>
          <a:p>
            <a:pPr eaLnBrk="1" hangingPunct="1">
              <a:buFont typeface="Wingdings 2" pitchFamily="18" charset="2"/>
              <a:buNone/>
            </a:pPr>
            <a:endParaRPr lang="fi-FI" smtClean="0"/>
          </a:p>
          <a:p>
            <a:pPr eaLnBrk="1" hangingPunct="1">
              <a:buFont typeface="Wingdings 2" pitchFamily="18" charset="2"/>
              <a:buNone/>
            </a:pPr>
            <a:endParaRPr lang="fi-FI" smtClean="0"/>
          </a:p>
          <a:p>
            <a:pPr eaLnBrk="1" hangingPunct="1">
              <a:buFont typeface="Wingdings 2" pitchFamily="18" charset="2"/>
              <a:buNone/>
            </a:pPr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Pohdintatehtävä</a:t>
            </a:r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>
          <a:xfrm>
            <a:off x="468313" y="1844675"/>
            <a:ext cx="6778625" cy="25209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fi-FI" smtClean="0"/>
              <a:t>Pohdi parisi kanssa:</a:t>
            </a:r>
          </a:p>
          <a:p>
            <a:pPr eaLnBrk="1" hangingPunct="1"/>
            <a:r>
              <a:rPr lang="fi-FI" smtClean="0"/>
              <a:t>Miksi laiva kelluu veden pinnalla?</a:t>
            </a:r>
          </a:p>
          <a:p>
            <a:pPr eaLnBrk="1" hangingPunct="1"/>
            <a:r>
              <a:rPr lang="fi-FI" smtClean="0"/>
              <a:t>Minkälaisia voimia laivaan kohdistuu?</a:t>
            </a:r>
          </a:p>
          <a:p>
            <a:pPr eaLnBrk="1" hangingPunct="1"/>
            <a:endParaRPr lang="fi-FI" smtClean="0"/>
          </a:p>
          <a:p>
            <a:pPr eaLnBrk="1" hangingPunct="1">
              <a:buFont typeface="Wingdings 2" pitchFamily="18" charset="2"/>
              <a:buNone/>
            </a:pPr>
            <a:r>
              <a:rPr lang="fi-FI" smtClean="0"/>
              <a:t>Kirjoittakaa ja piirtäkää vastauksenne.</a:t>
            </a:r>
          </a:p>
        </p:txBody>
      </p:sp>
      <p:pic>
        <p:nvPicPr>
          <p:cNvPr id="6148" name="Picture 2" descr="http://upload.wikimedia.org/wikipedia/commons/thumb/e/ee/Tall_ship_Christian_Radich_under_sail.jpg/200px-Tall_ship_Christian_Radich_under_sai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063" y="4508500"/>
            <a:ext cx="2913062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>
          <a:xfrm>
            <a:off x="395288" y="692150"/>
            <a:ext cx="8229600" cy="1143000"/>
          </a:xfrm>
        </p:spPr>
        <p:txBody>
          <a:bodyPr/>
          <a:lstStyle/>
          <a:p>
            <a:pPr eaLnBrk="1" hangingPunct="1"/>
            <a:r>
              <a:rPr lang="fi-FI" smtClean="0"/>
              <a:t>Tutkimustehtävä</a:t>
            </a:r>
          </a:p>
        </p:txBody>
      </p:sp>
      <p:sp>
        <p:nvSpPr>
          <p:cNvPr id="717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Ottakaa mittakannuun 1 litra vettä</a:t>
            </a:r>
          </a:p>
          <a:p>
            <a:pPr eaLnBrk="1" hangingPunct="1"/>
            <a:r>
              <a:rPr lang="fi-FI" smtClean="0"/>
              <a:t>Upottakaa veteen 2 dl:n jogurttipurkki suutaan myöten niin, ettei vettä pääse purkin sisään</a:t>
            </a:r>
          </a:p>
          <a:p>
            <a:pPr eaLnBrk="1" hangingPunct="1"/>
            <a:endParaRPr lang="fi-FI" smtClean="0"/>
          </a:p>
          <a:p>
            <a:pPr eaLnBrk="1" hangingPunct="1"/>
            <a:r>
              <a:rPr lang="fi-FI" smtClean="0"/>
              <a:t>Mitä tapahtuu?</a:t>
            </a:r>
          </a:p>
          <a:p>
            <a:pPr eaLnBrk="1" hangingPunct="1"/>
            <a:endParaRPr lang="fi-FI" smtClean="0"/>
          </a:p>
          <a:p>
            <a:pPr eaLnBrk="1" hangingPunct="1"/>
            <a:endParaRPr lang="fi-FI" smtClean="0"/>
          </a:p>
          <a:p>
            <a:pPr eaLnBrk="1" hangingPunct="1"/>
            <a:r>
              <a:rPr lang="fi-FI" smtClean="0"/>
              <a:t>Lukekaa mittakannun mitta-asteikosta vedenpinnan korkeus, kun purkki on upotettuna veteen</a:t>
            </a:r>
          </a:p>
        </p:txBody>
      </p:sp>
      <p:pic>
        <p:nvPicPr>
          <p:cNvPr id="7172" name="Picture 4" descr="http://t2.gstatic.com/images?q=tbn:UbHOUAyrClaYHM:http://www.dkimages.com/discover/previews/930/5506737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4076700"/>
            <a:ext cx="57626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http://t1.gstatic.com/images?q=tbn:S8LtWK7LK3EiIM:http://www.larue.fi/images/747100_iso%255B1%255D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1863" y="3213100"/>
            <a:ext cx="20891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Noste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 smtClean="0"/>
              <a:t>Laiva kelluu, koska siihen kohdistuu noste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i-FI" dirty="0" smtClean="0"/>
              <a:t>Nosteen voima on yhtä suuri kuin kappaleen syrjäyttämän väliaineen paino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fi-FI" dirty="0" smtClean="0"/>
          </a:p>
          <a:p>
            <a:pPr marL="640080" lvl="1" indent="-24688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i-FI" sz="3600" dirty="0" smtClean="0">
                <a:solidFill>
                  <a:srgbClr val="FF0000"/>
                </a:solidFill>
              </a:rPr>
              <a:t>Laiva syrjäyttää oman painonsa verran vettä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i-FI" sz="28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i-FI" sz="2800" dirty="0" smtClean="0"/>
              <a:t>Kun istut kylpyammeeseen, vedenpinta nousee yhtä paljon, kuin sinä viet tilaa ammeessa.</a:t>
            </a:r>
          </a:p>
          <a:p>
            <a:pPr marL="640080" lvl="1" indent="-24688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i-FI" sz="36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Havainnoi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854200"/>
          </a:xfrm>
        </p:spPr>
        <p:txBody>
          <a:bodyPr/>
          <a:lstStyle/>
          <a:p>
            <a:pPr eaLnBrk="1" hangingPunct="1"/>
            <a:r>
              <a:rPr lang="fi-FI" smtClean="0"/>
              <a:t>Vesiastiaan lasketaan pieni kivi ja tyhjä, suljettu limsapullo</a:t>
            </a:r>
          </a:p>
          <a:p>
            <a:pPr lvl="1" eaLnBrk="1" hangingPunct="1"/>
            <a:r>
              <a:rPr lang="fi-FI" smtClean="0"/>
              <a:t>Mitä tapahtui?</a:t>
            </a:r>
          </a:p>
          <a:p>
            <a:pPr lvl="1" eaLnBrk="1" hangingPunct="1"/>
            <a:r>
              <a:rPr lang="fi-FI" smtClean="0"/>
              <a:t>Miksi?</a:t>
            </a:r>
          </a:p>
        </p:txBody>
      </p:sp>
      <p:pic>
        <p:nvPicPr>
          <p:cNvPr id="9220" name="Picture 5" descr="http://img.mtv3.fi/mn_kuvat/mtv3/matkailu/ulkomaat/israel/310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3716338"/>
            <a:ext cx="3673475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Noste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idx="1"/>
          </p:nvPr>
        </p:nvSpPr>
        <p:spPr>
          <a:xfrm>
            <a:off x="468313" y="1844675"/>
            <a:ext cx="4895850" cy="2376488"/>
          </a:xfrm>
        </p:spPr>
        <p:txBody>
          <a:bodyPr/>
          <a:lstStyle/>
          <a:p>
            <a:pPr eaLnBrk="1" hangingPunct="1"/>
            <a:r>
              <a:rPr lang="fi-FI" sz="2800" smtClean="0"/>
              <a:t>Jos </a:t>
            </a:r>
            <a:r>
              <a:rPr lang="fi-FI" sz="2800" smtClean="0">
                <a:solidFill>
                  <a:srgbClr val="FF0000"/>
                </a:solidFill>
              </a:rPr>
              <a:t>noste on suurempi kuin kappaleen paino</a:t>
            </a:r>
            <a:r>
              <a:rPr lang="fi-FI" sz="2800" smtClean="0"/>
              <a:t>, kappale kohoaa ylöspäin eli </a:t>
            </a:r>
            <a:r>
              <a:rPr lang="fi-FI" sz="2800" smtClean="0">
                <a:solidFill>
                  <a:srgbClr val="FF0000"/>
                </a:solidFill>
              </a:rPr>
              <a:t>kelluu</a:t>
            </a:r>
          </a:p>
          <a:p>
            <a:pPr eaLnBrk="1" hangingPunct="1"/>
            <a:r>
              <a:rPr lang="fi-FI" sz="2800" smtClean="0"/>
              <a:t>Jos </a:t>
            </a:r>
            <a:r>
              <a:rPr lang="fi-FI" sz="2800" smtClean="0">
                <a:solidFill>
                  <a:srgbClr val="FF0000"/>
                </a:solidFill>
              </a:rPr>
              <a:t>noste on pienempi kuin kappaleen paino</a:t>
            </a:r>
            <a:r>
              <a:rPr lang="fi-FI" sz="2800" smtClean="0"/>
              <a:t>, kappale </a:t>
            </a:r>
            <a:r>
              <a:rPr lang="fi-FI" sz="2800" smtClean="0">
                <a:solidFill>
                  <a:srgbClr val="FF0000"/>
                </a:solidFill>
              </a:rPr>
              <a:t>uppoaa</a:t>
            </a:r>
          </a:p>
        </p:txBody>
      </p:sp>
      <p:pic>
        <p:nvPicPr>
          <p:cNvPr id="10244" name="Picture 5" descr="http://3.bp.blogspot.com/_3YytfNKei-Y/SkTiIg36VEI/AAAAAAAAAGk/zoVpu9wvjU0/s320/SAMMAKKO+JA+UIMARENGA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437063"/>
            <a:ext cx="159067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ilvi 5"/>
          <p:cNvSpPr/>
          <p:nvPr/>
        </p:nvSpPr>
        <p:spPr>
          <a:xfrm>
            <a:off x="5435600" y="1773238"/>
            <a:ext cx="3529013" cy="2519362"/>
          </a:xfrm>
          <a:prstGeom prst="cloud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7" name="Ellipsi 6"/>
          <p:cNvSpPr/>
          <p:nvPr/>
        </p:nvSpPr>
        <p:spPr>
          <a:xfrm>
            <a:off x="6227763" y="4292600"/>
            <a:ext cx="288925" cy="288925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6011863" y="4581525"/>
            <a:ext cx="144462" cy="142875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248" name="Tekstikehys 8"/>
          <p:cNvSpPr txBox="1">
            <a:spLocks noChangeArrowheads="1"/>
          </p:cNvSpPr>
          <p:nvPr/>
        </p:nvSpPr>
        <p:spPr bwMode="auto">
          <a:xfrm>
            <a:off x="5795963" y="2276475"/>
            <a:ext cx="27368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/>
              <a:t>Uimarengas kelluttaa uimaria, koska se lisää uimarin tilavuutta, mutta ei juurikaan hänen massaansa.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Potkuri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>
          <a:xfrm>
            <a:off x="457200" y="1935163"/>
            <a:ext cx="7715250" cy="4302125"/>
          </a:xfrm>
        </p:spPr>
        <p:txBody>
          <a:bodyPr/>
          <a:lstStyle/>
          <a:p>
            <a:pPr eaLnBrk="1" hangingPunct="1"/>
            <a:r>
              <a:rPr lang="fi-FI" smtClean="0"/>
              <a:t>Hydrokopterin liikkuminen perustuu ilmapotkuriin</a:t>
            </a:r>
          </a:p>
          <a:p>
            <a:pPr eaLnBrk="1" hangingPunct="1"/>
            <a:r>
              <a:rPr lang="fi-FI" smtClean="0"/>
              <a:t>Potkuri muodostuu kahdesta tai useammasta samaan akseliin kiinnitetystä pienestä siivestä, </a:t>
            </a:r>
            <a:r>
              <a:rPr lang="fi-FI" smtClean="0">
                <a:solidFill>
                  <a:srgbClr val="FF0000"/>
                </a:solidFill>
              </a:rPr>
              <a:t>lavasta</a:t>
            </a:r>
            <a:r>
              <a:rPr lang="fi-FI" smtClean="0"/>
              <a:t>.</a:t>
            </a:r>
          </a:p>
          <a:p>
            <a:pPr eaLnBrk="1" hangingPunct="1"/>
            <a:r>
              <a:rPr lang="fi-FI" smtClean="0"/>
              <a:t>Potkurin voimanlähteenä on yleensä moottori.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Potkuri</a:t>
            </a:r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>
          <a:xfrm>
            <a:off x="457200" y="1935163"/>
            <a:ext cx="5194300" cy="1781175"/>
          </a:xfrm>
        </p:spPr>
        <p:txBody>
          <a:bodyPr/>
          <a:lstStyle/>
          <a:p>
            <a:pPr eaLnBrk="1" hangingPunct="1"/>
            <a:r>
              <a:rPr lang="fi-FI" smtClean="0"/>
              <a:t>Kun potkurin lavat pyörivät, </a:t>
            </a:r>
            <a:r>
              <a:rPr lang="fi-FI" smtClean="0">
                <a:solidFill>
                  <a:srgbClr val="FF0000"/>
                </a:solidFill>
              </a:rPr>
              <a:t>ilman nopeus </a:t>
            </a:r>
            <a:r>
              <a:rPr lang="fi-FI" smtClean="0"/>
              <a:t>kasvaa, ja lapojen </a:t>
            </a:r>
            <a:r>
              <a:rPr lang="fi-FI" smtClean="0">
                <a:solidFill>
                  <a:srgbClr val="FF0000"/>
                </a:solidFill>
              </a:rPr>
              <a:t>pyörivä liike </a:t>
            </a:r>
            <a:r>
              <a:rPr lang="fi-FI" smtClean="0"/>
              <a:t>muuttuu </a:t>
            </a:r>
            <a:r>
              <a:rPr lang="fi-FI" smtClean="0">
                <a:solidFill>
                  <a:srgbClr val="FF0000"/>
                </a:solidFill>
              </a:rPr>
              <a:t>työntövoimaksi</a:t>
            </a:r>
            <a:r>
              <a:rPr lang="fi-FI" smtClean="0"/>
              <a:t>. </a:t>
            </a:r>
          </a:p>
          <a:p>
            <a:pPr eaLnBrk="1" hangingPunct="1"/>
            <a:r>
              <a:rPr lang="fi-FI" smtClean="0"/>
              <a:t>Potkurin pyöriessä </a:t>
            </a:r>
            <a:r>
              <a:rPr lang="fi-FI" smtClean="0">
                <a:solidFill>
                  <a:srgbClr val="FF0000"/>
                </a:solidFill>
              </a:rPr>
              <a:t>lapojen eri puolille </a:t>
            </a:r>
            <a:r>
              <a:rPr lang="fi-FI" smtClean="0"/>
              <a:t>muodostuu </a:t>
            </a:r>
            <a:r>
              <a:rPr lang="fi-FI" smtClean="0">
                <a:solidFill>
                  <a:srgbClr val="FF0000"/>
                </a:solidFill>
              </a:rPr>
              <a:t>paine-ero</a:t>
            </a:r>
            <a:r>
              <a:rPr lang="fi-FI" smtClean="0"/>
              <a:t> ja </a:t>
            </a:r>
            <a:r>
              <a:rPr lang="fi-FI" smtClean="0">
                <a:solidFill>
                  <a:srgbClr val="FF0000"/>
                </a:solidFill>
              </a:rPr>
              <a:t>ilma kiihtyy</a:t>
            </a:r>
            <a:r>
              <a:rPr lang="fi-FI" smtClean="0"/>
              <a:t> suurempaan nopeuteen, joka aiheuttaa potkuriin eteenpäin suuntautuvan voiman</a:t>
            </a:r>
          </a:p>
          <a:p>
            <a:pPr eaLnBrk="1" hangingPunct="1"/>
            <a:endParaRPr lang="fi-FI" smtClean="0"/>
          </a:p>
        </p:txBody>
      </p:sp>
      <p:pic>
        <p:nvPicPr>
          <p:cNvPr id="12292" name="Picture 2" descr="http://personal.inet.fi/yritys/tikkasenpaja/Potkuri3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2636838"/>
            <a:ext cx="2786063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/>
            </a:r>
            <a:br>
              <a:rPr lang="fi-FI" smtClean="0"/>
            </a:br>
            <a:r>
              <a:rPr lang="fi-FI" sz="2800" smtClean="0"/>
              <a:t>Millaisia asioita hydrokopterin suunnittelussa pitää ottaa huomioon?</a:t>
            </a:r>
          </a:p>
        </p:txBody>
      </p:sp>
      <p:sp>
        <p:nvSpPr>
          <p:cNvPr id="1331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fi-FI" smtClean="0">
                <a:solidFill>
                  <a:srgbClr val="FF3300"/>
                </a:solidFill>
              </a:rPr>
              <a:t>Vedenvastus</a:t>
            </a:r>
          </a:p>
          <a:p>
            <a:pPr eaLnBrk="1" hangingPunct="1"/>
            <a:r>
              <a:rPr lang="fi-FI" smtClean="0"/>
              <a:t>Veden kitka syntyy, kun vesimolekyylit virtaavat laivan kylkiä pitkin ja hankaavat mennessään laivan vedenalaisia osia</a:t>
            </a:r>
          </a:p>
          <a:p>
            <a:pPr eaLnBrk="1" hangingPunct="1"/>
            <a:r>
              <a:rPr lang="fi-FI" smtClean="0"/>
              <a:t>Kitkaa voidaan pienentää pohjan ja keulan muotoilulla sekä vedenalaisten osien pintakäsittelyllä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mtClean="0">
                <a:solidFill>
                  <a:srgbClr val="FF3300"/>
                </a:solidFill>
              </a:rPr>
              <a:t>Massa</a:t>
            </a:r>
          </a:p>
          <a:p>
            <a:pPr eaLnBrk="1" hangingPunct="1"/>
            <a:r>
              <a:rPr lang="fi-FI" smtClean="0"/>
              <a:t>Varo tekemästä hydrokopteristasi liian painavaa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rta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Virta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328</TotalTime>
  <Words>463</Words>
  <Application>Microsoft Office PowerPoint</Application>
  <PresentationFormat>On-screen Show 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Constantia</vt:lpstr>
      <vt:lpstr>Wingdings 2</vt:lpstr>
      <vt:lpstr>Virta</vt:lpstr>
      <vt:lpstr>Hydrokopteri</vt:lpstr>
      <vt:lpstr>Pohdintatehtävä</vt:lpstr>
      <vt:lpstr>Tutkimustehtävä</vt:lpstr>
      <vt:lpstr>Noste</vt:lpstr>
      <vt:lpstr>Havainnoi</vt:lpstr>
      <vt:lpstr>Noste</vt:lpstr>
      <vt:lpstr>Potkuri</vt:lpstr>
      <vt:lpstr>Potkuri</vt:lpstr>
      <vt:lpstr> Millaisia asioita hydrokopterin suunnittelussa pitää ottaa huomioon?</vt:lpstr>
      <vt:lpstr>Millaisia asioita hydrokopterin suunnittelussa pitää ottaa huomioon?</vt:lpstr>
      <vt:lpstr>Omaa hydrokopteria tekemään</vt:lpstr>
      <vt:lpstr>Omaa hydrokopteria tekemään</vt:lpstr>
      <vt:lpstr>Omaa hydrokopteria tekemään</vt:lpstr>
      <vt:lpstr>Omaa hydrokopteria tekemään</vt:lpstr>
      <vt:lpstr>Hydrokopterin sähkökytkennät</vt:lpstr>
      <vt:lpstr>Valmiita hydrokoptereita</vt:lpstr>
      <vt:lpstr>Lähteet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Hydrokopteri</dc:title>
  <dc:creator>Venla</dc:creator>
  <cp:lastModifiedBy>oautio</cp:lastModifiedBy>
  <cp:revision>21</cp:revision>
  <dcterms:created xsi:type="dcterms:W3CDTF">2010-10-05T15:04:18Z</dcterms:created>
  <dcterms:modified xsi:type="dcterms:W3CDTF">2011-01-11T12:15:42Z</dcterms:modified>
</cp:coreProperties>
</file>