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7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Rahikainen" userId="fefa2c27e7b2720e" providerId="LiveId" clId="{34ECD344-5919-43DD-80C3-9E6542671C8D}"/>
    <pc:docChg chg="custSel modSld">
      <pc:chgData name="Paula Rahikainen" userId="fefa2c27e7b2720e" providerId="LiveId" clId="{34ECD344-5919-43DD-80C3-9E6542671C8D}" dt="2026-02-04T17:49:49.789" v="99" actId="20577"/>
      <pc:docMkLst>
        <pc:docMk/>
      </pc:docMkLst>
      <pc:sldChg chg="modSp mod">
        <pc:chgData name="Paula Rahikainen" userId="fefa2c27e7b2720e" providerId="LiveId" clId="{34ECD344-5919-43DD-80C3-9E6542671C8D}" dt="2026-02-04T17:49:49.789" v="99" actId="20577"/>
        <pc:sldMkLst>
          <pc:docMk/>
          <pc:sldMk cId="3276045397" sldId="258"/>
        </pc:sldMkLst>
        <pc:spChg chg="mod">
          <ac:chgData name="Paula Rahikainen" userId="fefa2c27e7b2720e" providerId="LiveId" clId="{34ECD344-5919-43DD-80C3-9E6542671C8D}" dt="2026-02-04T17:49:49.789" v="99" actId="20577"/>
          <ac:spMkLst>
            <pc:docMk/>
            <pc:sldMk cId="3276045397" sldId="258"/>
            <ac:spMk id="4" creationId="{48A410D9-3E9A-C349-E623-67889EE6FA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AFF57-E7D4-4D90-A1FB-0EAC324C6B03}" type="datetimeFigureOut">
              <a:rPr lang="fi-FI" smtClean="0"/>
              <a:t>4.2.2026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E6D64-63F8-4635-A7CA-C993E5A808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704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7B50E4-2343-4B20-80BE-1605C97DFB16}" type="datetime1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0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CE6CA204-B091-40ED-8158-331EE628B522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6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2F09-9D88-4105-92F6-7298804EAA90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21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F96-061D-4D71-97A2-2371A43FDE7C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89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133-02A7-439F-9131-2680F754099D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0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F7DD-C7D0-4333-B18D-CCAF5427F9DD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2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5979-091A-4302-A385-56FC1CE52E32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77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7836D543-476D-434F-B209-1A114B2E3F04}" type="datetime1">
              <a:rPr lang="en-US" smtClean="0"/>
              <a:t>2/4/2026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20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D0F20-7689-42E6-8664-6AA00B79F132}" type="datetime1">
              <a:rPr lang="en-US" smtClean="0"/>
              <a:t>2/4/2026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94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30F2F577-5BDA-4749-9F3F-0D340DC0D6A8}" type="datetime1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93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9378AD-A6D7-4162-BB5C-47C49B2E145B}" type="datetime1">
              <a:rPr lang="en-US" smtClean="0"/>
              <a:t>2/4/2026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9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E44A-7CD8-4860-9BDC-2BE4C911F6D0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37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67B65D3-547A-48A8-9F1F-13ED0B55ACC6}" type="datetime1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68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76A7CFE7-E645-4439-AA6B-DA8CF856D63E}" type="datetime1">
              <a:rPr lang="en-US" smtClean="0"/>
              <a:t>2/4/2026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89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380744"/>
            <a:ext cx="4512601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8B2C0DB-994F-48B0-91F4-5F06C3B86E32}" type="datetime1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D3F6A089-BE3E-4BB0-98EE-FDF712FF3613}" type="datetime1">
              <a:rPr lang="en-US" smtClean="0"/>
              <a:t>2/4/2026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30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AC101298-AE91-4071-9C72-5A98117ABE14}" type="datetime1">
              <a:rPr lang="en-US" smtClean="0"/>
              <a:t>2/4/2026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49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/>
          <a:p>
            <a:fld id="{EABE4333-790C-44CD-B503-F52418ED809A}" type="datetime1">
              <a:rPr lang="en-US" smtClean="0"/>
              <a:t>2/4/2026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02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2397CCD-8E49-4379-8DCB-9F17CAEDFC10}" type="datetime1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68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46F6-C62B-441B-BAD2-D550454B4D53}" type="datetime1">
              <a:rPr lang="en-US" smtClean="0"/>
              <a:t>2/4/2026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05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3A68-D563-4FD5-B11F-54F8D5F1E37F}" type="datetime1">
              <a:rPr lang="en-US" smtClean="0"/>
              <a:t>2/4/2026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5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3148FABB-02FF-476F-AB37-BDD0E354E780}" type="datetime1">
              <a:rPr lang="en-US" smtClean="0"/>
              <a:t>2/4/2026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3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38EAEAF-D16E-446F-97F9-D23FB245CB45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80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5" y="1828800"/>
            <a:ext cx="6172200" cy="442569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8D3-736A-4038-886C-8BF662AA2745}" type="datetime1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68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8" y="2290890"/>
            <a:ext cx="4672584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DEB-9B85-4E99-8A3D-ABE66C6280C3}" type="datetime1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7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521" y="2295144"/>
            <a:ext cx="3490176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5DCA-443F-4667-9ED1-418507CE45A8}" type="datetime1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57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471830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603503"/>
            <a:ext cx="1082649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3200" b="1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57D-4816-44D0-B6EE-6CAC6E30B54D}" type="datetime1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49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72E-5ED2-46B0-83A4-0C1AF0E0D91C}" type="datetime1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25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B1ECB8-9E10-D2F3-E361-7D268551E2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575-0C6E-47B4-936E-32183810D7BF}" type="datetime1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46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9FB5-1C86-423F-AEAA-2683840666C3}" type="datetime1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9728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CB4E-88AF-46AC-B7C5-30308F179659}" type="datetime1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33247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5B6-CC2A-4462-A7E5-B3080DF8F97D}" type="datetime1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7345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8" y="5431536"/>
            <a:ext cx="9021471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8F7-A494-4EEB-A53D-2B97B1D4CD3C}" type="datetime1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782E7A21-5BA8-4C4C-9705-3A1EA342AD8A}" type="datetime1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877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DECC02-1725-49EE-C93B-A4C2C404945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5349240"/>
            <a:ext cx="9043416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BC0-1562-42E5-89A2-925CA193C8A6}" type="datetime1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57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41" y="566928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097280"/>
            <a:ext cx="8961120" cy="347472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376A-778D-45CF-8340-DB03B2DA6A3E}" type="datetime1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551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F5A-622E-43FE-9EE9-BAAB78AB2046}" type="datetime1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690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87600"/>
            <a:ext cx="51577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387600"/>
            <a:ext cx="51831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09E-FF30-4AA0-A227-171955622259}" type="datetime1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87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79FF-407B-4B41-9E69-DE66ED04A328}" type="datetime1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27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E812-757D-4139-AF81-227C72D4B544}" type="datetime1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10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A7E1-C424-43A5-938A-12DEC0A1D59D}" type="datetime1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11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63319" y="557784"/>
            <a:ext cx="6519080" cy="5779007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4FC2-B89B-4919-A96B-662A3584681C}" type="datetime1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327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10888473" cy="1133856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BE51-D660-433D-AABA-154BE028E64E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74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F76E-6064-4431-B5C4-29A511725BCF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2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2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73BE-5F1F-40EF-8F67-E3F24D65884D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3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8EF1-668D-4AD0-8652-1F3B3622EDC2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7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609F-9B5B-4E29-8DB1-457A85E01A27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4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DE37-B9D6-425C-B79B-6C6DFFBD0DA2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59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0EE-4023-4E3C-8875-10AA631453CF}" type="datetime1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8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EE9E671-1C83-40F7-9D33-FE8AAC7F721F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9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6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  <p:sldLayoutId id="2147483755" r:id="rId47"/>
    <p:sldLayoutId id="2147483756" r:id="rId48"/>
    <p:sldLayoutId id="2147483757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18C2EF-C9FA-A1C5-D9D3-76ECA60D2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anchor="b">
            <a:normAutofit/>
          </a:bodyPr>
          <a:lstStyle/>
          <a:p>
            <a:r>
              <a:rPr lang="fi-FI" dirty="0"/>
              <a:t>Rinnastuskonjunktiot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CF533C5-E0E9-B806-48B3-041A66B07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>
            <a:normAutofit/>
          </a:bodyPr>
          <a:lstStyle/>
          <a:p>
            <a:r>
              <a:rPr lang="fi-FI" dirty="0"/>
              <a:t>Paula Rahikainen</a:t>
            </a:r>
          </a:p>
        </p:txBody>
      </p:sp>
      <p:pic>
        <p:nvPicPr>
          <p:cNvPr id="5" name="Kuvan paikkamerkki 4" descr="Kuva, joka sisältää kohteen toimistotarvikkeet, kynä, paperitarvikkeet, Toimistoväline&#10;&#10;Tekoälyllä luotu sisältö voi olla virheellistä.">
            <a:extLst>
              <a:ext uri="{FF2B5EF4-FFF2-40B4-BE49-F238E27FC236}">
                <a16:creationId xmlns:a16="http://schemas.microsoft.com/office/drawing/2014/main" id="{854C0F5E-AA83-5ED5-ECB7-FAC08DC748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226" b="16226"/>
          <a:stretch/>
        </p:blipFill>
        <p:spPr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E50F3E4-91F2-EA6E-6E84-0281C08FD4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Kuva: Pixabay</a:t>
            </a:r>
          </a:p>
        </p:txBody>
      </p:sp>
    </p:spTree>
    <p:extLst>
      <p:ext uri="{BB962C8B-B14F-4D97-AF65-F5344CB8AC3E}">
        <p14:creationId xmlns:p14="http://schemas.microsoft.com/office/powerpoint/2010/main" val="418990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9ED79F-DF01-BACE-60AC-A3D993B84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Rinnastuskonjunktiot</a:t>
            </a:r>
          </a:p>
        </p:txBody>
      </p:sp>
      <p:pic>
        <p:nvPicPr>
          <p:cNvPr id="6" name="Kuvan paikkamerkki 5" descr="Kuva, joka sisältää kohteen toimistotarvikkeet, General supply, Toimistoväline, paperitarvikkeet&#10;&#10;Tekoälyllä luotu sisältö voi olla virheellistä.">
            <a:extLst>
              <a:ext uri="{FF2B5EF4-FFF2-40B4-BE49-F238E27FC236}">
                <a16:creationId xmlns:a16="http://schemas.microsoft.com/office/drawing/2014/main" id="{85C42538-8DF7-3AAD-7FC3-AD513694D5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884" r="22884"/>
          <a:stretch/>
        </p:blipFill>
        <p:spPr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ABC3071-5CE4-CA73-70D2-C12E35C7327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ja, sekä,</a:t>
            </a:r>
            <a:br>
              <a:rPr lang="fi-FI" dirty="0"/>
            </a:br>
            <a:r>
              <a:rPr lang="fi-FI" dirty="0"/>
              <a:t>-</a:t>
            </a:r>
            <a:r>
              <a:rPr lang="fi-FI" dirty="0" err="1"/>
              <a:t>kä</a:t>
            </a:r>
            <a:r>
              <a:rPr lang="fi-FI" dirty="0"/>
              <a:t> (kieltosanaan liittyneenä enkä, etkä, eikä jne.)</a:t>
            </a:r>
            <a:br>
              <a:rPr lang="fi-FI" dirty="0"/>
            </a:br>
            <a:r>
              <a:rPr lang="fi-FI" dirty="0"/>
              <a:t>tai, vai, eli</a:t>
            </a:r>
            <a:br>
              <a:rPr lang="fi-FI" dirty="0"/>
            </a:br>
            <a:r>
              <a:rPr lang="fi-FI" dirty="0"/>
              <a:t>mutta, vaan, sillä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D9AAD52C-723E-53FE-E3F6-88A7243229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Kuva: Pixabay</a:t>
            </a:r>
          </a:p>
        </p:txBody>
      </p:sp>
    </p:spTree>
    <p:extLst>
      <p:ext uri="{BB962C8B-B14F-4D97-AF65-F5344CB8AC3E}">
        <p14:creationId xmlns:p14="http://schemas.microsoft.com/office/powerpoint/2010/main" val="107676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EEE192-6E1C-D18C-FB36-274C42800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>
            <a:normAutofit/>
          </a:bodyPr>
          <a:lstStyle/>
          <a:p>
            <a:r>
              <a:rPr lang="fi-FI" dirty="0"/>
              <a:t>Pilkkusäännöt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8A410D9-3E9A-C349-E623-67889EE6FA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fi-FI" sz="1700" dirty="0"/>
              <a:t>Rinnastuskonjunktion eteen tulee pilkku, jos sen yhdistämillä päälauseilla ei ole yhteistä tekijää (subjektia), verbiä (predikaattia) tai kohdetta (objektia). </a:t>
            </a:r>
          </a:p>
          <a:p>
            <a:pPr>
              <a:lnSpc>
                <a:spcPct val="110000"/>
              </a:lnSpc>
            </a:pPr>
            <a:r>
              <a:rPr lang="fi-FI" sz="1700" dirty="0"/>
              <a:t>Esimerkiksi: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700" dirty="0">
                <a:solidFill>
                  <a:srgbClr val="7030A0"/>
                </a:solidFill>
              </a:rPr>
              <a:t>Rumpali soittaa rumpuja liian kovaäänisesti,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700" dirty="0">
                <a:solidFill>
                  <a:srgbClr val="7030A0"/>
                </a:solidFill>
              </a:rPr>
              <a:t>eli kuulo saattaa vaurioitua.</a:t>
            </a:r>
          </a:p>
          <a:p>
            <a:pPr marL="0" indent="0">
              <a:lnSpc>
                <a:spcPct val="110000"/>
              </a:lnSpc>
              <a:buNone/>
            </a:pPr>
            <a:endParaRPr lang="fi-FI" sz="1700" dirty="0"/>
          </a:p>
          <a:p>
            <a:pPr marL="0" indent="0">
              <a:lnSpc>
                <a:spcPct val="110000"/>
              </a:lnSpc>
              <a:buNone/>
            </a:pPr>
            <a:r>
              <a:rPr lang="fi-FI" sz="1700" dirty="0">
                <a:solidFill>
                  <a:srgbClr val="00B050"/>
                </a:solidFill>
              </a:rPr>
              <a:t>Rumpali soittaa rumpuja ja irvistelee yleisölle.</a:t>
            </a:r>
          </a:p>
          <a:p>
            <a:pPr marL="0" indent="0">
              <a:lnSpc>
                <a:spcPct val="110000"/>
              </a:lnSpc>
              <a:buNone/>
            </a:pPr>
            <a:endParaRPr lang="fi-FI" sz="1700" dirty="0">
              <a:solidFill>
                <a:srgbClr val="00B05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i-FI" sz="1700" dirty="0">
                <a:solidFill>
                  <a:srgbClr val="002060"/>
                </a:solidFill>
              </a:rPr>
              <a:t>Huomaa!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700" i="1" dirty="0">
                <a:solidFill>
                  <a:srgbClr val="FF0000"/>
                </a:solidFill>
              </a:rPr>
              <a:t>Pilkkua ei käytetä</a:t>
            </a:r>
            <a:r>
              <a:rPr lang="fi-FI" sz="1700" i="1" dirty="0"/>
              <a:t> silloin,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700" i="1" dirty="0"/>
              <a:t>kun ilmaisu on esim. </a:t>
            </a:r>
            <a:r>
              <a:rPr lang="fi-FI" sz="1700" i="1" dirty="0">
                <a:solidFill>
                  <a:srgbClr val="FF0000"/>
                </a:solidFill>
              </a:rPr>
              <a:t>pipo eli päähine</a:t>
            </a:r>
            <a:r>
              <a:rPr lang="fi-FI" sz="1700" i="1" dirty="0"/>
              <a:t>!</a:t>
            </a:r>
          </a:p>
          <a:p>
            <a:pPr marL="0" indent="0">
              <a:lnSpc>
                <a:spcPct val="110000"/>
              </a:lnSpc>
              <a:buNone/>
            </a:pPr>
            <a:endParaRPr lang="fi-FI" sz="1700" i="1" dirty="0"/>
          </a:p>
          <a:p>
            <a:pPr marL="0" indent="0">
              <a:lnSpc>
                <a:spcPct val="110000"/>
              </a:lnSpc>
              <a:buNone/>
            </a:pPr>
            <a:r>
              <a:rPr lang="fi-FI" sz="17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fi-FI" sz="1700" dirty="0"/>
          </a:p>
        </p:txBody>
      </p:sp>
      <p:pic>
        <p:nvPicPr>
          <p:cNvPr id="6" name="Kuvan paikkamerkki 5" descr="Kuva, joka sisältää kohteen piha-, taivas, ranta, maa&#10;&#10;Tekoälyllä luotu sisältö voi olla virheellistä.">
            <a:extLst>
              <a:ext uri="{FF2B5EF4-FFF2-40B4-BE49-F238E27FC236}">
                <a16:creationId xmlns:a16="http://schemas.microsoft.com/office/drawing/2014/main" id="{A4013633-19D9-4C85-0BC2-6D041B956F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9468" r="19468"/>
          <a:stretch/>
        </p:blipFill>
        <p:spPr>
          <a:xfrm>
            <a:off x="5917954" y="0"/>
            <a:ext cx="6273810" cy="6858000"/>
          </a:xfrm>
          <a:prstGeom prst="rect">
            <a:avLst/>
          </a:prstGeom>
          <a:noFill/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F27F1537-0B0E-04BB-9521-5E0A40E85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Kuva: Pixabay</a:t>
            </a:r>
          </a:p>
        </p:txBody>
      </p:sp>
    </p:spTree>
    <p:extLst>
      <p:ext uri="{BB962C8B-B14F-4D97-AF65-F5344CB8AC3E}">
        <p14:creationId xmlns:p14="http://schemas.microsoft.com/office/powerpoint/2010/main" val="3276045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10E589-288B-692E-C2DA-23AA1B03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Hyvä muistisääntö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D91531-561C-EB7B-EB69-0956D8DA8CA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/>
              <a:t>Jos kahden päälauseen välissä olevan </a:t>
            </a:r>
            <a:r>
              <a:rPr lang="fi-FI" dirty="0" err="1"/>
              <a:t>rinnastuskonjuktion</a:t>
            </a:r>
            <a:r>
              <a:rPr lang="fi-FI" dirty="0"/>
              <a:t> voisi korvata pisteellä, silloin lauseiden väliin tulee yleensä pilkku.</a:t>
            </a:r>
          </a:p>
          <a:p>
            <a:endParaRPr lang="fi-FI" dirty="0"/>
          </a:p>
          <a:p>
            <a:r>
              <a:rPr lang="fi-FI"/>
              <a:t>Esimerkiksi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Olavi hiihtää, tai Minna luistelee.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Olavi hiihtää. Minna luistelee. </a:t>
            </a:r>
          </a:p>
        </p:txBody>
      </p:sp>
      <p:pic>
        <p:nvPicPr>
          <p:cNvPr id="6" name="Kuvan paikkamerkki 5" descr="Kuva, joka sisältää kohteen kenkä, henkilö, lumi, piha-&#10;&#10;Tekoälyllä luotu sisältö voi olla virheellistä.">
            <a:extLst>
              <a:ext uri="{FF2B5EF4-FFF2-40B4-BE49-F238E27FC236}">
                <a16:creationId xmlns:a16="http://schemas.microsoft.com/office/drawing/2014/main" id="{5053B5C6-E7C7-B5C3-2E6C-C17E6F0052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9518" r="19518"/>
          <a:stretch/>
        </p:blipFill>
        <p:spPr>
          <a:prstGeom prst="rect">
            <a:avLst/>
          </a:prstGeo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1A55EAAD-D3EA-661D-5D58-1DCD7A5D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Kuva: Pixabay</a:t>
            </a:r>
          </a:p>
        </p:txBody>
      </p:sp>
    </p:spTree>
    <p:extLst>
      <p:ext uri="{BB962C8B-B14F-4D97-AF65-F5344CB8AC3E}">
        <p14:creationId xmlns:p14="http://schemas.microsoft.com/office/powerpoint/2010/main" val="2427447638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" id="{83D43F4A-02D5-42AD-9542-27487597C212}" vid="{14154C61-C2E2-42F2-9833-4EC39495D4C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142</Words>
  <Application>Microsoft Office PowerPoint</Application>
  <PresentationFormat>Laajakuva</PresentationFormat>
  <Paragraphs>29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Aptos</vt:lpstr>
      <vt:lpstr>Arial</vt:lpstr>
      <vt:lpstr>Neue Haas Grotesk Text Pro</vt:lpstr>
      <vt:lpstr>Helena</vt:lpstr>
      <vt:lpstr>Rinnastuskonjunktiot</vt:lpstr>
      <vt:lpstr>Rinnastuskonjunktiot</vt:lpstr>
      <vt:lpstr>Pilkkusäännöt</vt:lpstr>
      <vt:lpstr>Hyvä muistisääntö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Rahikainen</dc:creator>
  <cp:lastModifiedBy>Paula Rahikainen</cp:lastModifiedBy>
  <cp:revision>1</cp:revision>
  <dcterms:created xsi:type="dcterms:W3CDTF">2026-02-04T17:10:24Z</dcterms:created>
  <dcterms:modified xsi:type="dcterms:W3CDTF">2026-02-04T17:49:57Z</dcterms:modified>
</cp:coreProperties>
</file>