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FE053-2B59-47B9-AA04-52DB1E98E289}" v="1" dt="2026-01-28T08:28:40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ahikainen" userId="fefa2c27e7b2720e" providerId="LiveId" clId="{34ECD344-5919-43DD-80C3-9E6542671C8D}"/>
    <pc:docChg chg="modSld">
      <pc:chgData name="Paula Rahikainen" userId="fefa2c27e7b2720e" providerId="LiveId" clId="{34ECD344-5919-43DD-80C3-9E6542671C8D}" dt="2026-01-28T08:29:50.156" v="42" actId="20577"/>
      <pc:docMkLst>
        <pc:docMk/>
      </pc:docMkLst>
      <pc:sldChg chg="modSp mod">
        <pc:chgData name="Paula Rahikainen" userId="fefa2c27e7b2720e" providerId="LiveId" clId="{34ECD344-5919-43DD-80C3-9E6542671C8D}" dt="2026-01-28T08:28:53.892" v="6" actId="5793"/>
        <pc:sldMkLst>
          <pc:docMk/>
          <pc:sldMk cId="1742194539" sldId="259"/>
        </pc:sldMkLst>
        <pc:spChg chg="mod">
          <ac:chgData name="Paula Rahikainen" userId="fefa2c27e7b2720e" providerId="LiveId" clId="{34ECD344-5919-43DD-80C3-9E6542671C8D}" dt="2026-01-28T08:28:53.892" v="6" actId="5793"/>
          <ac:spMkLst>
            <pc:docMk/>
            <pc:sldMk cId="1742194539" sldId="259"/>
            <ac:spMk id="3" creationId="{44E71A7B-42AF-004D-DE3E-F3D0C4122103}"/>
          </ac:spMkLst>
        </pc:spChg>
      </pc:sldChg>
      <pc:sldChg chg="modSp mod">
        <pc:chgData name="Paula Rahikainen" userId="fefa2c27e7b2720e" providerId="LiveId" clId="{34ECD344-5919-43DD-80C3-9E6542671C8D}" dt="2026-01-28T08:29:50.156" v="42" actId="20577"/>
        <pc:sldMkLst>
          <pc:docMk/>
          <pc:sldMk cId="2853988060" sldId="260"/>
        </pc:sldMkLst>
        <pc:spChg chg="mod">
          <ac:chgData name="Paula Rahikainen" userId="fefa2c27e7b2720e" providerId="LiveId" clId="{34ECD344-5919-43DD-80C3-9E6542671C8D}" dt="2026-01-28T08:29:50.156" v="42" actId="20577"/>
          <ac:spMkLst>
            <pc:docMk/>
            <pc:sldMk cId="2853988060" sldId="260"/>
            <ac:spMk id="3" creationId="{7B7938AF-3216-9286-C093-6A3221FA39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564E0-638A-4D52-A16F-BAB5EF5E04DC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26DE-41B4-43D8-A787-7147B1BD24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89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7DE668-EAAC-40B6-3C2D-0D2477AF3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9BAF0A-225B-1681-5AEC-F52C8B06D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43E5C2-E97C-1447-6433-54803F78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80B0-ED3F-49D5-A4CD-6B0DA020E6BF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DDF41-65D4-B465-4310-AD96E15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19754B-A387-38C9-DA74-5A5D1246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8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41548-F8A9-F4C7-6F6F-36A6BEA7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2A81E3-035B-61F4-40D0-D780167C9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9B2397-E96F-8180-DA0F-6718C341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85D7-E54C-442B-B034-9F8DC588CBBC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1A4772-0C5A-0539-1E91-9DE185DF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9BBD98-8F17-B142-B7EF-F82FFAB7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07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EBEA6F7-FD21-6756-E2D1-720A5A3A9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1D510C-DCAD-8726-D298-9055F9AA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406524-B404-FB1C-D344-75131025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4BB-D172-47E1-9031-8A99ADC83888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AE195D-E9E8-072D-6AE4-0877CC92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978E88-E350-C707-0302-690E3E77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5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53A10-1FFA-E772-934C-DAEDFDE7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1420B9-D4B3-7C52-1424-5055E9B5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5A33F9-E909-D190-DB2C-DCD71FF7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CF39-C7B4-41E4-BAF6-4D592E4872AC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8D3E43-BEC9-77E8-F719-7F274088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3D010A-918C-4668-6F8D-293F93AD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5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22193A-B80C-6C9B-D73F-BC81316A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83E799-10DB-838B-9A85-0A8C05304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B94FD9-4D4D-7E9D-CB81-E5FFFA46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DD5-D5FD-474B-A9C5-F7CA782520CC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B422FC-6DB6-23CD-F20A-0FA88BEF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7D3395-10AD-65D9-9E8B-59B16800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4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81C24C-4C92-65BE-D9A5-8596A558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38623A-8128-67AC-5B61-AF1B6E8F0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F827E-C387-62DE-6F19-83E7BAEB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3CE9E3-8090-9A57-CF95-176D6089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883E-11B1-4ADE-BF0F-7BE866A73A7B}" type="datetime1">
              <a:rPr lang="fi-FI" smtClean="0"/>
              <a:t>28.1.2026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4CA03E-275F-9CE0-D07D-BB33D899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DD0E9C-0C49-DE1B-AD3F-3A9BB50C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3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0CDDE-38F5-5A46-FB4B-8C97B55E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73A72B-1620-E3CA-D6EF-D5CB96BC8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A13340-893E-C48F-00DA-EA8CF06C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1AE56E6-06C5-36E8-C2E6-BF8AC5F68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204704-4BBD-F7B3-29CF-AA0DF7A55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2DA65B5-BDF6-81F5-2B4B-00EFAD64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0F4-EC9A-4BF0-B8DB-F427BA334429}" type="datetime1">
              <a:rPr lang="fi-FI" smtClean="0"/>
              <a:t>28.1.2026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97FAE41-8EF6-0C99-29AA-C99550A2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4C39CD-0E2F-5BB6-18AA-DD6F31AF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0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A28C1-812A-79F8-3515-41B5446C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B748AB-FE99-AF80-1C16-F07C1A39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8557-AD40-4AB8-9F39-815A757E4914}" type="datetime1">
              <a:rPr lang="fi-FI" smtClean="0"/>
              <a:t>28.1.2026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4E30B9-4A3F-0733-63B9-67C1366F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ADE16A-6A15-F43D-0BE4-4AA488EE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0F2033C-7EE6-7D98-C771-3B6B92CE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3866-7A8D-4338-99D0-E3AA4042734C}" type="datetime1">
              <a:rPr lang="fi-FI" smtClean="0"/>
              <a:t>28.1.2026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681A63-BC72-0DA5-0DB2-9FD73EED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7FA1DB-67E0-1846-1B22-CD53DA69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10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8852A-6BAC-2856-240A-68213058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2AC69-2BBE-6802-B25C-BA464AEB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2F55EA-2D32-A720-9B43-6C334102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C6D387-C1DA-5216-FB46-0A4A8E16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616-C32A-405B-A1FD-89166CB601CE}" type="datetime1">
              <a:rPr lang="fi-FI" smtClean="0"/>
              <a:t>28.1.2026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705AC3-E189-68B1-B0EF-CCF9718B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F20673-8DEE-665E-2069-87CA0B33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96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0F95BC-B4EE-4781-ACF2-4B267906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E3EBAF5-1005-6052-599F-4DADF8572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1EF555-6C44-4549-6C5A-00EB6C7FD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ED3A7F-5C3B-AA65-4867-B46189A2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3E6A-EA92-4EFC-8D3E-B310CB4432AA}" type="datetime1">
              <a:rPr lang="fi-FI" smtClean="0"/>
              <a:t>28.1.2026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D64880-E0E9-8966-DFDF-0E7D918A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6189CB-BDFA-3C19-EBAA-232DB0E8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0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CD1B91-9311-437D-EFE9-A9FC1D3A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9E74E9-E81C-BFD4-1E26-BEBDECB3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01B261-F286-3B18-EB32-E4D4810D2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C543D-864D-4835-AF81-8270B8C9C7C1}" type="datetime1">
              <a:rPr lang="fi-FI" smtClean="0"/>
              <a:t>28.1.2026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7E3949-B2D1-EA3E-DFF4-029D25A72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Kuva: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0C3CD-399F-48F5-6B0C-55E6E3578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FE2BE-8E67-4323-9FA5-C485061FD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37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irjoitusväline, toimistotarvikkeet, lyijykynä, Merkitsemisvälineet&#10;&#10;Tekoälyllä luotu sisältö voi olla virheellistä.">
            <a:extLst>
              <a:ext uri="{FF2B5EF4-FFF2-40B4-BE49-F238E27FC236}">
                <a16:creationId xmlns:a16="http://schemas.microsoft.com/office/drawing/2014/main" id="{773AD582-72E4-C60F-870E-9723BDEA50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965D24A-0653-E815-FA6B-D5C13D88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Pää- ja sivulause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92B5C4-1212-66CE-727A-060B885F2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Paula Rahikainen</a:t>
            </a:r>
          </a:p>
          <a:p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5543EF8-AE2F-C321-2349-E0E5D771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2E07-56F4-48CD-B5A1-32ACD105C042}" type="datetime1">
              <a:rPr lang="fi-FI" smtClean="0"/>
              <a:t>28.1.2026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E81C2E9-F045-3430-98D3-41064243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93362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2344D1-E554-97F3-D1AC-EB765B9E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/>
              <a:t>Virke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3A2245-B1FC-C083-B2E2-944B03AC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957590"/>
            <a:ext cx="5334197" cy="428249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Virkkeessä voi olla yksi tai useampia lauseita. Usein lauseet erotetaan toisistaan pilkulla.</a:t>
            </a:r>
          </a:p>
          <a:p>
            <a:r>
              <a:rPr lang="fi-FI" sz="2000" dirty="0"/>
              <a:t>Esimerkiksi:</a:t>
            </a:r>
          </a:p>
          <a:p>
            <a:pPr marL="0" indent="0">
              <a:buNone/>
            </a:pPr>
            <a:r>
              <a:rPr lang="fi-FI" sz="2000" dirty="0"/>
              <a:t>	Lunta sataa. (yksi lause)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olidFill>
                  <a:srgbClr val="FF0000"/>
                </a:solidFill>
              </a:rPr>
              <a:t>Lunta sataa</a:t>
            </a:r>
            <a:r>
              <a:rPr lang="fi-FI" sz="2000" dirty="0"/>
              <a:t>, </a:t>
            </a:r>
            <a:r>
              <a:rPr lang="fi-FI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vaikka on kesäkuu</a:t>
            </a:r>
            <a:r>
              <a:rPr lang="fi-FI" sz="2000" dirty="0"/>
              <a:t>. (kaksi 	lausetta)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olidFill>
                  <a:srgbClr val="FF0000"/>
                </a:solidFill>
              </a:rPr>
              <a:t>Kun lunta sataa paljon</a:t>
            </a:r>
            <a:r>
              <a:rPr lang="fi-FI" sz="2000" dirty="0"/>
              <a:t>, </a:t>
            </a:r>
            <a:r>
              <a:rPr lang="fi-FI" sz="2000" dirty="0">
                <a:solidFill>
                  <a:srgbClr val="002060"/>
                </a:solidFill>
              </a:rPr>
              <a:t>traktori auraa 	tiet</a:t>
            </a:r>
            <a:r>
              <a:rPr lang="fi-FI" sz="2000" dirty="0"/>
              <a:t>, </a:t>
            </a:r>
            <a:r>
              <a:rPr lang="fi-FI" sz="2000" dirty="0">
                <a:solidFill>
                  <a:srgbClr val="FFC000"/>
                </a:solidFill>
              </a:rPr>
              <a:t>vaikka olisi paljon pakkasta</a:t>
            </a:r>
            <a:r>
              <a:rPr lang="fi-FI" sz="2000" dirty="0"/>
              <a:t>. 	(kolme lausetta)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6488BC-FD68-A904-E1C0-F968572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5BD0C6-011A-42B1-9F1A-7692FFF7733F}" type="datetime1">
              <a:rPr lang="fi-FI" smtClean="0">
                <a:solidFill>
                  <a:schemeClr val="tx1"/>
                </a:solidFill>
              </a:rPr>
              <a:t>28.1.2026</a:t>
            </a:fld>
            <a:endParaRPr lang="fi-FI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8874E-B8B9-8857-5D1D-B65A6EE2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0" r="55637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99F6BA-2103-FEFB-097C-E4ECACA0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Copilot</a:t>
            </a:r>
          </a:p>
        </p:txBody>
      </p:sp>
    </p:spTree>
    <p:extLst>
      <p:ext uri="{BB962C8B-B14F-4D97-AF65-F5344CB8AC3E}">
        <p14:creationId xmlns:p14="http://schemas.microsoft.com/office/powerpoint/2010/main" val="151105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F022D1-8388-0D20-3C15-14F31ABA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/>
              <a:t>Lauseen etsiminen virkkeestä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2C3D7D-0164-09FD-4639-53655635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5379676" cy="3917773"/>
          </a:xfrm>
        </p:spPr>
        <p:txBody>
          <a:bodyPr>
            <a:normAutofit/>
          </a:bodyPr>
          <a:lstStyle/>
          <a:p>
            <a:r>
              <a:rPr lang="fi-FI" sz="2000" dirty="0"/>
              <a:t>Lauseen tunnistaa usein persoonamuotoisesta verbistä.</a:t>
            </a:r>
          </a:p>
          <a:p>
            <a:r>
              <a:rPr lang="fi-FI" sz="2000" dirty="0"/>
              <a:t>Päälause pärjää yksinään, sivulause tarvitsee päälauseen.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Esimerkiksi:</a:t>
            </a:r>
          </a:p>
          <a:p>
            <a:pPr marL="0" indent="0">
              <a:buNone/>
            </a:pPr>
            <a:r>
              <a:rPr lang="fi-FI" sz="2000" dirty="0"/>
              <a:t>Minä </a:t>
            </a:r>
            <a:r>
              <a:rPr lang="fi-FI" sz="2000" dirty="0">
                <a:solidFill>
                  <a:srgbClr val="FF0000"/>
                </a:solidFill>
              </a:rPr>
              <a:t>pelaan</a:t>
            </a:r>
            <a:r>
              <a:rPr lang="fi-FI" sz="2000" dirty="0"/>
              <a:t> muistipeliä, koska peli </a:t>
            </a:r>
            <a:r>
              <a:rPr lang="fi-FI" sz="2000" dirty="0">
                <a:solidFill>
                  <a:srgbClr val="FF0000"/>
                </a:solidFill>
              </a:rPr>
              <a:t>kehittää </a:t>
            </a:r>
            <a:r>
              <a:rPr lang="fi-FI" sz="2000" dirty="0"/>
              <a:t>muistia.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Oppilas </a:t>
            </a:r>
            <a:r>
              <a:rPr lang="fi-FI" sz="2000" dirty="0">
                <a:solidFill>
                  <a:srgbClr val="7030A0"/>
                </a:solidFill>
              </a:rPr>
              <a:t>opiskelee </a:t>
            </a:r>
            <a:r>
              <a:rPr lang="fi-FI" sz="2000" dirty="0"/>
              <a:t>ahkerasti,  mutta hän </a:t>
            </a:r>
            <a:r>
              <a:rPr lang="fi-FI" sz="2000" dirty="0">
                <a:solidFill>
                  <a:srgbClr val="7030A0"/>
                </a:solidFill>
              </a:rPr>
              <a:t>unohtaa </a:t>
            </a:r>
            <a:r>
              <a:rPr lang="fi-FI" sz="2000" dirty="0"/>
              <a:t>nopeasti.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Kuva 6" descr="Kuva, joka sisältää kohteen kuvio, vaate, keltainen, vihreä&#10;&#10;Tekoälyllä luotu sisältö voi olla virheellistä.">
            <a:extLst>
              <a:ext uri="{FF2B5EF4-FFF2-40B4-BE49-F238E27FC236}">
                <a16:creationId xmlns:a16="http://schemas.microsoft.com/office/drawing/2014/main" id="{E4980598-E120-4FA8-18D5-54432E79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67182"/>
            <a:ext cx="4788505" cy="359137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4AE6AA-E3DA-42E2-3ABD-EFF6C16C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04CF39-C7B4-41E4-BAF6-4D592E4872AC}" type="datetime1">
              <a:rPr lang="fi-FI" sz="1000"/>
              <a:pPr>
                <a:spcAft>
                  <a:spcPts val="600"/>
                </a:spcAft>
              </a:pPr>
              <a:t>28.1.2026</a:t>
            </a:fld>
            <a:endParaRPr lang="fi-FI" sz="10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5B085A-0A56-E111-0EB8-C4F08FA4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000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39095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F85C07-DC9A-93F6-E42B-95E6C512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/>
              <a:t>Sivulausetyypit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E71A7B-42AF-004D-DE3E-F3D0C412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rgbClr val="FF0000"/>
                </a:solidFill>
              </a:rPr>
              <a:t>Konjunktiolauseet (että, jotta, koska, kun, jos, vaikka, kuin, kunnes)</a:t>
            </a:r>
          </a:p>
          <a:p>
            <a:pPr marL="0" indent="0">
              <a:buNone/>
            </a:pPr>
            <a:endParaRPr lang="fi-F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</a:rPr>
              <a:t>	</a:t>
            </a:r>
            <a:r>
              <a:rPr lang="fi-FI" sz="2000" dirty="0"/>
              <a:t>Olin hyvin väsynyt, </a:t>
            </a:r>
            <a:r>
              <a:rPr lang="fi-FI" sz="2000" i="1" dirty="0"/>
              <a:t>vaikka </a:t>
            </a:r>
            <a:r>
              <a:rPr lang="fi-FI" sz="2000" dirty="0"/>
              <a:t>olin 	nukkunut hyvin.</a:t>
            </a:r>
          </a:p>
          <a:p>
            <a:pPr marL="0" indent="0">
              <a:buNone/>
            </a:pPr>
            <a:endParaRPr lang="fi-F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i="1" dirty="0"/>
              <a:t>Koska </a:t>
            </a:r>
            <a:r>
              <a:rPr lang="fi-FI" sz="2000" dirty="0"/>
              <a:t>olin lapioinut lunta 	koko päivän, olin hyvin väsynyt.</a:t>
            </a:r>
          </a:p>
          <a:p>
            <a:pPr marL="0" indent="0">
              <a:buNone/>
            </a:pPr>
            <a:r>
              <a:rPr lang="fi-FI" sz="2000" dirty="0"/>
              <a:t>	</a:t>
            </a:r>
          </a:p>
        </p:txBody>
      </p:sp>
      <p:pic>
        <p:nvPicPr>
          <p:cNvPr id="7" name="Picture 6" descr="Koira ja lumi alapuolella">
            <a:extLst>
              <a:ext uri="{FF2B5EF4-FFF2-40B4-BE49-F238E27FC236}">
                <a16:creationId xmlns:a16="http://schemas.microsoft.com/office/drawing/2014/main" id="{69D6BCD4-1CB8-AE40-86C4-2554EEA9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846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96DE3-B2EA-D6B7-0709-AC14F435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36313-9891-452C-9935-F812D69F2A94}" type="datetime1">
              <a:rPr lang="fi-FI" smtClean="0"/>
              <a:t>28.1.2026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5B6793-2AE6-759C-586E-2F385F3A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Copilot</a:t>
            </a:r>
          </a:p>
        </p:txBody>
      </p:sp>
    </p:spTree>
    <p:extLst>
      <p:ext uri="{BB962C8B-B14F-4D97-AF65-F5344CB8AC3E}">
        <p14:creationId xmlns:p14="http://schemas.microsoft.com/office/powerpoint/2010/main" val="174219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C060BE-F5DC-A05E-EAA8-45AEECF3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/>
              <a:t>Sivulausetyypit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7938AF-3216-9286-C093-6A3221FA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fi-FI" sz="1900" dirty="0">
                <a:solidFill>
                  <a:srgbClr val="FF0000"/>
                </a:solidFill>
              </a:rPr>
              <a:t>Relatiivilauseet (joka, mikä + taivutusmuodot)</a:t>
            </a:r>
          </a:p>
          <a:p>
            <a:pPr marL="0" indent="0">
              <a:buNone/>
            </a:pPr>
            <a:r>
              <a:rPr lang="fi-FI" sz="1900" i="1" dirty="0"/>
              <a:t>Joka</a:t>
            </a:r>
            <a:r>
              <a:rPr lang="fi-FI" sz="1900" dirty="0"/>
              <a:t>-sana viittaa sitä </a:t>
            </a:r>
            <a:r>
              <a:rPr lang="fi-FI" sz="1900" i="1" dirty="0"/>
              <a:t>edellä olevaan sanaan</a:t>
            </a:r>
            <a:r>
              <a:rPr lang="fi-FI" sz="1900" dirty="0"/>
              <a:t>,</a:t>
            </a:r>
          </a:p>
          <a:p>
            <a:pPr marL="0" indent="0">
              <a:buNone/>
            </a:pPr>
            <a:r>
              <a:rPr lang="fi-FI" sz="1900" i="1" dirty="0"/>
              <a:t>mikä</a:t>
            </a:r>
            <a:r>
              <a:rPr lang="fi-FI" sz="1900" dirty="0"/>
              <a:t>-sana puolestaan </a:t>
            </a:r>
            <a:r>
              <a:rPr lang="fi-FI" sz="1900" i="1" dirty="0"/>
              <a:t>koko sitä edeltävään lauseeseen</a:t>
            </a:r>
            <a:r>
              <a:rPr lang="fi-FI" sz="1900" dirty="0"/>
              <a:t>.</a:t>
            </a:r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r>
              <a:rPr lang="fi-FI" sz="1900" dirty="0"/>
              <a:t>Hangessa kahlasi </a:t>
            </a:r>
            <a:r>
              <a:rPr lang="fi-FI" sz="1900" dirty="0">
                <a:solidFill>
                  <a:srgbClr val="002060"/>
                </a:solidFill>
              </a:rPr>
              <a:t>koira, joka</a:t>
            </a:r>
            <a:r>
              <a:rPr lang="fi-FI" sz="1900" dirty="0"/>
              <a:t> ei välittänyt kylmyydestä.</a:t>
            </a:r>
          </a:p>
          <a:p>
            <a:pPr marL="0" indent="0">
              <a:buNone/>
            </a:pPr>
            <a:r>
              <a:rPr lang="fi-FI" sz="1900" dirty="0">
                <a:solidFill>
                  <a:srgbClr val="002060"/>
                </a:solidFill>
              </a:rPr>
              <a:t>Pienet koirat </a:t>
            </a:r>
            <a:r>
              <a:rPr lang="fi-FI" sz="1900">
                <a:solidFill>
                  <a:srgbClr val="002060"/>
                </a:solidFill>
              </a:rPr>
              <a:t>kahlasivat hangessa, </a:t>
            </a:r>
            <a:r>
              <a:rPr lang="fi-FI" sz="1900" dirty="0">
                <a:solidFill>
                  <a:srgbClr val="002060"/>
                </a:solidFill>
              </a:rPr>
              <a:t>mikä </a:t>
            </a:r>
            <a:r>
              <a:rPr lang="fi-FI" sz="1900" dirty="0"/>
              <a:t>oli jokseenkin epäreilua.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AB7420-4A5E-D53E-EB92-DC7DC6AD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14517E-5059-473A-9456-FDE2731E0A53}" type="datetime1">
              <a:rPr lang="fi-FI" smtClean="0">
                <a:solidFill>
                  <a:schemeClr val="tx1"/>
                </a:solidFill>
              </a:rPr>
              <a:t>28.1.2026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6" name="Kuva 5" descr="Kuva, joka sisältää kohteen lumi, piha-, nisäkäs, talvi&#10;&#10;Tekoälyllä luotu sisältö voi olla virheellistä.">
            <a:extLst>
              <a:ext uri="{FF2B5EF4-FFF2-40B4-BE49-F238E27FC236}">
                <a16:creationId xmlns:a16="http://schemas.microsoft.com/office/drawing/2014/main" id="{E12DAA5E-5B20-D8B6-BAE6-01176902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1" r="1618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206887D-39D6-D399-C573-3B3E04B5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Kuva: P. Rahikainen</a:t>
            </a:r>
          </a:p>
        </p:txBody>
      </p:sp>
    </p:spTree>
    <p:extLst>
      <p:ext uri="{BB962C8B-B14F-4D97-AF65-F5344CB8AC3E}">
        <p14:creationId xmlns:p14="http://schemas.microsoft.com/office/powerpoint/2010/main" val="28539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F1B3B6-6731-5C2C-33DD-E9782CFF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Sivulausetyypit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09D52E-4EB4-0BFB-E372-95417763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78433"/>
            <a:ext cx="4243589" cy="3515134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FF0000"/>
                </a:solidFill>
              </a:rPr>
              <a:t>Kysyvä sivulause </a:t>
            </a:r>
          </a:p>
          <a:p>
            <a:pPr marL="0" indent="0">
              <a:buNone/>
            </a:pPr>
            <a:r>
              <a:rPr lang="fi-FI" sz="2000" dirty="0"/>
              <a:t>(kysymyssana tai verbi, jonka pääte on -</a:t>
            </a:r>
            <a:r>
              <a:rPr lang="fi-FI" sz="2000" dirty="0" err="1"/>
              <a:t>ko</a:t>
            </a:r>
            <a:r>
              <a:rPr lang="fi-FI" sz="2000" dirty="0"/>
              <a:t>, -</a:t>
            </a:r>
            <a:r>
              <a:rPr lang="fi-FI" sz="2000" dirty="0" err="1"/>
              <a:t>kö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Koirat pohtivat ulko-ovella, </a:t>
            </a:r>
            <a:r>
              <a:rPr lang="fi-FI" sz="2000" dirty="0">
                <a:solidFill>
                  <a:srgbClr val="FF0000"/>
                </a:solidFill>
              </a:rPr>
              <a:t>mihin </a:t>
            </a:r>
            <a:r>
              <a:rPr lang="fi-FI" sz="2000" dirty="0"/>
              <a:t>olemme lähdössä.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Koirat pohtivat ulko-ovella, </a:t>
            </a:r>
            <a:r>
              <a:rPr lang="fi-FI" sz="2000" dirty="0">
                <a:solidFill>
                  <a:srgbClr val="FF0000"/>
                </a:solidFill>
              </a:rPr>
              <a:t>kierrämmekö</a:t>
            </a:r>
            <a:r>
              <a:rPr lang="fi-FI" sz="2000" dirty="0"/>
              <a:t> koirapuiston kautta.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770A5F-388E-8CC1-DA58-22F5C890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A5319D-2D8B-48BF-AE86-4C99185FC0A7}" type="datetime1">
              <a:rPr lang="fi-FI" smtClean="0"/>
              <a:t>28.1.2026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A0433A-D05B-1F67-0518-984458A26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6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271E82-1786-2988-4A12-8DF82185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Kuva: P. Rahikainen</a:t>
            </a:r>
          </a:p>
        </p:txBody>
      </p:sp>
    </p:spTree>
    <p:extLst>
      <p:ext uri="{BB962C8B-B14F-4D97-AF65-F5344CB8AC3E}">
        <p14:creationId xmlns:p14="http://schemas.microsoft.com/office/powerpoint/2010/main" val="220428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248</Words>
  <Application>Microsoft Office PowerPoint</Application>
  <PresentationFormat>Laajakuva</PresentationFormat>
  <Paragraphs>49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Pää- ja sivulause</vt:lpstr>
      <vt:lpstr>Virke</vt:lpstr>
      <vt:lpstr>Lauseen etsiminen virkkeestä</vt:lpstr>
      <vt:lpstr>Sivulausetyypit</vt:lpstr>
      <vt:lpstr>Sivulausetyypit</vt:lpstr>
      <vt:lpstr>Sivulausetyypit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Rahikainen</dc:creator>
  <cp:lastModifiedBy>Paula Rahikainen</cp:lastModifiedBy>
  <cp:revision>1</cp:revision>
  <dcterms:created xsi:type="dcterms:W3CDTF">2026-01-28T07:06:40Z</dcterms:created>
  <dcterms:modified xsi:type="dcterms:W3CDTF">2026-01-28T08:29:53Z</dcterms:modified>
</cp:coreProperties>
</file>