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11" r:id="rId5"/>
    <p:sldId id="259" r:id="rId6"/>
    <p:sldId id="260" r:id="rId7"/>
    <p:sldId id="312" r:id="rId8"/>
    <p:sldId id="293" r:id="rId9"/>
    <p:sldId id="294" r:id="rId10"/>
    <p:sldId id="262" r:id="rId11"/>
    <p:sldId id="295" r:id="rId12"/>
    <p:sldId id="296" r:id="rId13"/>
    <p:sldId id="297" r:id="rId14"/>
    <p:sldId id="298" r:id="rId15"/>
    <p:sldId id="299" r:id="rId16"/>
    <p:sldId id="313" r:id="rId17"/>
    <p:sldId id="300" r:id="rId18"/>
    <p:sldId id="264" r:id="rId19"/>
    <p:sldId id="265" r:id="rId20"/>
    <p:sldId id="282" r:id="rId21"/>
    <p:sldId id="283" r:id="rId22"/>
    <p:sldId id="301" r:id="rId23"/>
    <p:sldId id="266" r:id="rId24"/>
    <p:sldId id="285" r:id="rId25"/>
    <p:sldId id="286" r:id="rId26"/>
    <p:sldId id="287" r:id="rId27"/>
    <p:sldId id="288" r:id="rId28"/>
    <p:sldId id="267" r:id="rId29"/>
    <p:sldId id="268" r:id="rId30"/>
    <p:sldId id="269" r:id="rId31"/>
    <p:sldId id="303" r:id="rId32"/>
    <p:sldId id="304" r:id="rId33"/>
    <p:sldId id="305" r:id="rId34"/>
    <p:sldId id="306" r:id="rId35"/>
    <p:sldId id="270" r:id="rId36"/>
    <p:sldId id="271" r:id="rId37"/>
    <p:sldId id="307" r:id="rId38"/>
    <p:sldId id="308" r:id="rId39"/>
    <p:sldId id="309" r:id="rId40"/>
    <p:sldId id="310" r:id="rId41"/>
    <p:sldId id="272" r:id="rId42"/>
    <p:sldId id="273" r:id="rId43"/>
    <p:sldId id="274" r:id="rId44"/>
    <p:sldId id="275" r:id="rId45"/>
    <p:sldId id="276" r:id="rId46"/>
    <p:sldId id="277" r:id="rId47"/>
    <p:sldId id="278" r:id="rId48"/>
    <p:sldId id="279" r:id="rId49"/>
    <p:sldId id="280" r:id="rId5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300"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270DA4B8-3EDD-46B6-84C4-55A10296D70D}" type="datetimeFigureOut">
              <a:rPr lang="pl-PL" smtClean="0"/>
              <a:t>2016-12-20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105235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70DA4B8-3EDD-46B6-84C4-55A10296D70D}" type="datetimeFigureOut">
              <a:rPr lang="pl-PL" smtClean="0"/>
              <a:t>2016-12-20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3658788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70DA4B8-3EDD-46B6-84C4-55A10296D70D}" type="datetimeFigureOut">
              <a:rPr lang="pl-PL" smtClean="0"/>
              <a:t>2016-12-20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27237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70DA4B8-3EDD-46B6-84C4-55A10296D70D}" type="datetimeFigureOut">
              <a:rPr lang="pl-PL" smtClean="0"/>
              <a:t>2016-12-20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2224414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270DA4B8-3EDD-46B6-84C4-55A10296D70D}" type="datetimeFigureOut">
              <a:rPr lang="pl-PL" smtClean="0"/>
              <a:t>2016-12-20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11427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270DA4B8-3EDD-46B6-84C4-55A10296D70D}" type="datetimeFigureOut">
              <a:rPr lang="pl-PL" smtClean="0"/>
              <a:t>2016-12-20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3272722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270DA4B8-3EDD-46B6-84C4-55A10296D70D}" type="datetimeFigureOut">
              <a:rPr lang="pl-PL" smtClean="0"/>
              <a:t>2016-12-20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275343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270DA4B8-3EDD-46B6-84C4-55A10296D70D}" type="datetimeFigureOut">
              <a:rPr lang="pl-PL" smtClean="0"/>
              <a:t>2016-12-20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378466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270DA4B8-3EDD-46B6-84C4-55A10296D70D}" type="datetimeFigureOut">
              <a:rPr lang="pl-PL" smtClean="0"/>
              <a:t>2016-12-20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1440925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70DA4B8-3EDD-46B6-84C4-55A10296D70D}" type="datetimeFigureOut">
              <a:rPr lang="pl-PL" smtClean="0"/>
              <a:t>2016-12-20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3168912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70DA4B8-3EDD-46B6-84C4-55A10296D70D}" type="datetimeFigureOut">
              <a:rPr lang="pl-PL" smtClean="0"/>
              <a:t>2016-12-20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6214012-D998-4267-AA82-B4E4000F295E}" type="slidenum">
              <a:rPr lang="pl-PL" smtClean="0"/>
              <a:t>‹#›</a:t>
            </a:fld>
            <a:endParaRPr lang="pl-PL"/>
          </a:p>
        </p:txBody>
      </p:sp>
    </p:spTree>
    <p:extLst>
      <p:ext uri="{BB962C8B-B14F-4D97-AF65-F5344CB8AC3E}">
        <p14:creationId xmlns:p14="http://schemas.microsoft.com/office/powerpoint/2010/main" val="133923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DA4B8-3EDD-46B6-84C4-55A10296D70D}" type="datetimeFigureOut">
              <a:rPr lang="pl-PL" smtClean="0"/>
              <a:t>2016-12-20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14012-D998-4267-AA82-B4E4000F295E}" type="slidenum">
              <a:rPr lang="pl-PL" smtClean="0"/>
              <a:t>‹#›</a:t>
            </a:fld>
            <a:endParaRPr lang="pl-PL"/>
          </a:p>
        </p:txBody>
      </p:sp>
    </p:spTree>
    <p:extLst>
      <p:ext uri="{BB962C8B-B14F-4D97-AF65-F5344CB8AC3E}">
        <p14:creationId xmlns:p14="http://schemas.microsoft.com/office/powerpoint/2010/main" val="758960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9944" y="1812853"/>
            <a:ext cx="8435661" cy="4620296"/>
          </a:xfrm>
          <a:prstGeom prst="rect">
            <a:avLst/>
          </a:prstGeom>
        </p:spPr>
      </p:pic>
      <p:sp>
        <p:nvSpPr>
          <p:cNvPr id="6" name="Tytuł 1"/>
          <p:cNvSpPr txBox="1">
            <a:spLocks/>
          </p:cNvSpPr>
          <p:nvPr/>
        </p:nvSpPr>
        <p:spPr>
          <a:xfrm>
            <a:off x="-180304" y="1221766"/>
            <a:ext cx="7328079" cy="1182175"/>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sz="19200" dirty="0" smtClean="0"/>
          </a:p>
          <a:p>
            <a:endParaRPr lang="pl-PL" sz="19200" dirty="0"/>
          </a:p>
          <a:p>
            <a:endParaRPr lang="pl-PL" sz="19200" dirty="0" smtClean="0"/>
          </a:p>
          <a:p>
            <a:endParaRPr lang="pl-PL" sz="19200" dirty="0"/>
          </a:p>
          <a:p>
            <a:endParaRPr lang="pl-PL" sz="19200" dirty="0" smtClean="0"/>
          </a:p>
          <a:p>
            <a:endParaRPr lang="pl-PL" sz="19200" dirty="0"/>
          </a:p>
          <a:p>
            <a:endParaRPr lang="pl-PL" sz="19200" dirty="0" smtClean="0"/>
          </a:p>
          <a:p>
            <a:endParaRPr lang="pl-PL" sz="19200" dirty="0"/>
          </a:p>
          <a:p>
            <a:r>
              <a:rPr lang="en-GB" sz="19200" b="1" dirty="0" err="1" smtClean="0">
                <a:latin typeface="Baskerville Old Face" panose="02020602080505020303" pitchFamily="18" charset="0"/>
              </a:rPr>
              <a:t>Zespół</a:t>
            </a:r>
            <a:r>
              <a:rPr lang="en-GB" sz="19200" b="1" dirty="0" smtClean="0">
                <a:latin typeface="Baskerville Old Face" panose="02020602080505020303" pitchFamily="18" charset="0"/>
              </a:rPr>
              <a:t> </a:t>
            </a:r>
            <a:r>
              <a:rPr lang="en-GB" sz="19200" b="1" dirty="0" err="1" smtClean="0">
                <a:latin typeface="Baskerville Old Face" panose="02020602080505020303" pitchFamily="18" charset="0"/>
              </a:rPr>
              <a:t>Szkół</a:t>
            </a:r>
            <a:r>
              <a:rPr lang="en-GB" sz="19200" b="1" dirty="0" smtClean="0">
                <a:latin typeface="Baskerville Old Face" panose="02020602080505020303" pitchFamily="18" charset="0"/>
              </a:rPr>
              <a:t> </a:t>
            </a:r>
            <a:r>
              <a:rPr lang="en-GB" sz="19200" b="1" dirty="0" err="1" smtClean="0">
                <a:latin typeface="Baskerville Old Face" panose="02020602080505020303" pitchFamily="18" charset="0"/>
              </a:rPr>
              <a:t>Publicznych</a:t>
            </a:r>
            <a:r>
              <a:rPr lang="pl-PL" sz="19200" b="1" dirty="0" smtClean="0">
                <a:latin typeface="Baskerville Old Face" panose="02020602080505020303" pitchFamily="18" charset="0"/>
              </a:rPr>
              <a:t/>
            </a:r>
            <a:br>
              <a:rPr lang="pl-PL" sz="19200" b="1" dirty="0" smtClean="0">
                <a:latin typeface="Baskerville Old Face" panose="02020602080505020303" pitchFamily="18" charset="0"/>
              </a:rPr>
            </a:br>
            <a:r>
              <a:rPr lang="en-GB" sz="19200" b="1" dirty="0" smtClean="0">
                <a:latin typeface="Baskerville Old Face" panose="02020602080505020303" pitchFamily="18" charset="0"/>
              </a:rPr>
              <a:t>w </a:t>
            </a:r>
            <a:r>
              <a:rPr lang="en-GB" sz="19200" b="1" dirty="0" err="1" smtClean="0">
                <a:latin typeface="Baskerville Old Face" panose="02020602080505020303" pitchFamily="18" charset="0"/>
              </a:rPr>
              <a:t>Baszni</a:t>
            </a:r>
            <a:r>
              <a:rPr lang="en-GB" sz="19200" b="1" dirty="0" smtClean="0">
                <a:latin typeface="Baskerville Old Face" panose="02020602080505020303" pitchFamily="18" charset="0"/>
              </a:rPr>
              <a:t> </a:t>
            </a:r>
            <a:r>
              <a:rPr lang="en-GB" sz="19200" b="1" dirty="0" err="1" smtClean="0">
                <a:latin typeface="Baskerville Old Face" panose="02020602080505020303" pitchFamily="18" charset="0"/>
              </a:rPr>
              <a:t>Dolnej</a:t>
            </a:r>
            <a:endParaRPr lang="pl-PL" sz="19200" b="1" dirty="0" smtClean="0">
              <a:latin typeface="Baskerville Old Face" panose="02020602080505020303" pitchFamily="18" charset="0"/>
            </a:endParaRPr>
          </a:p>
          <a:p>
            <a:endParaRPr lang="pl-PL" dirty="0" smtClean="0"/>
          </a:p>
          <a:p>
            <a:endParaRPr lang="pl-PL" dirty="0"/>
          </a:p>
          <a:p>
            <a:endParaRPr lang="pl-PL" dirty="0" smtClean="0"/>
          </a:p>
          <a:p>
            <a:r>
              <a:rPr lang="pl-PL" dirty="0" smtClean="0"/>
              <a:t/>
            </a:r>
            <a:br>
              <a:rPr lang="pl-PL" dirty="0" smtClean="0"/>
            </a:br>
            <a:r>
              <a:rPr lang="pl-PL" sz="5500" dirty="0" smtClean="0"/>
              <a:t/>
            </a:r>
            <a:br>
              <a:rPr lang="pl-PL" sz="5500" dirty="0" smtClean="0"/>
            </a:br>
            <a:r>
              <a:rPr lang="pl-PL" dirty="0" smtClean="0"/>
              <a:t/>
            </a:r>
            <a:br>
              <a:rPr lang="pl-PL" dirty="0" smtClean="0"/>
            </a:br>
            <a:endParaRPr lang="pl-PL" dirty="0"/>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388" y="105925"/>
            <a:ext cx="4282998" cy="1221767"/>
          </a:xfrm>
          <a:prstGeom prst="rect">
            <a:avLst/>
          </a:prstGeom>
        </p:spPr>
      </p:pic>
    </p:spTree>
    <p:extLst>
      <p:ext uri="{BB962C8B-B14F-4D97-AF65-F5344CB8AC3E}">
        <p14:creationId xmlns:p14="http://schemas.microsoft.com/office/powerpoint/2010/main" val="2335021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500062"/>
            <a:ext cx="10842938" cy="1325563"/>
          </a:xfrm>
        </p:spPr>
        <p:txBody>
          <a:bodyPr>
            <a:normAutofit fontScale="90000"/>
          </a:bodyPr>
          <a:lstStyle/>
          <a:p>
            <a:r>
              <a:rPr lang="en-GB" dirty="0"/>
              <a:t>Another compulsory level of education is </a:t>
            </a:r>
            <a:r>
              <a:rPr lang="pl-PL" dirty="0" smtClean="0"/>
              <a:t>Junior High</a:t>
            </a:r>
            <a:r>
              <a:rPr lang="en-GB" dirty="0" smtClean="0"/>
              <a:t> </a:t>
            </a:r>
            <a:r>
              <a:rPr lang="en-GB" dirty="0"/>
              <a:t>School. The core elements of its system are lessons and classes. </a:t>
            </a:r>
            <a:r>
              <a:rPr lang="pl-PL" dirty="0"/>
              <a:t/>
            </a:r>
            <a:br>
              <a:rPr lang="pl-PL" dirty="0"/>
            </a:br>
            <a:endParaRPr lang="pl-PL" dirty="0"/>
          </a:p>
        </p:txBody>
      </p:sp>
      <p:sp>
        <p:nvSpPr>
          <p:cNvPr id="3" name="Symbol zastępczy zawartości 2"/>
          <p:cNvSpPr>
            <a:spLocks noGrp="1"/>
          </p:cNvSpPr>
          <p:nvPr>
            <p:ph idx="1"/>
          </p:nvPr>
        </p:nvSpPr>
        <p:spPr>
          <a:xfrm>
            <a:off x="838200" y="1825625"/>
            <a:ext cx="6605789" cy="4351338"/>
          </a:xfrm>
        </p:spPr>
        <p:txBody>
          <a:bodyPr>
            <a:normAutofit/>
          </a:bodyPr>
          <a:lstStyle/>
          <a:p>
            <a:pPr marL="0" indent="0">
              <a:buNone/>
            </a:pPr>
            <a:endParaRPr lang="pl-PL" dirty="0" smtClean="0"/>
          </a:p>
          <a:p>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039" y="3151188"/>
            <a:ext cx="5731099" cy="3538253"/>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11" y="2237703"/>
            <a:ext cx="5381408" cy="4195499"/>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017" y="1188599"/>
            <a:ext cx="5088668" cy="2855365"/>
          </a:xfrm>
          <a:prstGeom prst="rect">
            <a:avLst/>
          </a:prstGeom>
        </p:spPr>
      </p:pic>
    </p:spTree>
    <p:extLst>
      <p:ext uri="{BB962C8B-B14F-4D97-AF65-F5344CB8AC3E}">
        <p14:creationId xmlns:p14="http://schemas.microsoft.com/office/powerpoint/2010/main" val="217137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89715" y="357433"/>
            <a:ext cx="10031569" cy="850756"/>
          </a:xfrm>
        </p:spPr>
        <p:txBody>
          <a:bodyPr>
            <a:normAutofit lnSpcReduction="10000"/>
          </a:bodyPr>
          <a:lstStyle/>
          <a:p>
            <a:r>
              <a:rPr lang="en-US" dirty="0"/>
              <a:t>An important part of education is to implement educational projects that develop our interests. </a:t>
            </a:r>
            <a:endParaRPr lang="pl-PL" dirty="0" smtClean="0"/>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8192" y="1158441"/>
            <a:ext cx="9161707" cy="5153460"/>
          </a:xfrm>
          <a:prstGeom prst="rect">
            <a:avLst/>
          </a:prstGeom>
        </p:spPr>
      </p:pic>
    </p:spTree>
    <p:extLst>
      <p:ext uri="{BB962C8B-B14F-4D97-AF65-F5344CB8AC3E}">
        <p14:creationId xmlns:p14="http://schemas.microsoft.com/office/powerpoint/2010/main" val="141372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45015" y="447586"/>
            <a:ext cx="10533845" cy="1200910"/>
          </a:xfrm>
        </p:spPr>
        <p:txBody>
          <a:bodyPr/>
          <a:lstStyle/>
          <a:p>
            <a:r>
              <a:rPr lang="en-US" dirty="0"/>
              <a:t>Education in </a:t>
            </a:r>
            <a:r>
              <a:rPr lang="pl-PL" dirty="0"/>
              <a:t>Junior High</a:t>
            </a:r>
            <a:r>
              <a:rPr lang="en-US" dirty="0"/>
              <a:t> School ends with external examinations, the results of which determine the subsequent election of schools!</a:t>
            </a:r>
          </a:p>
          <a:p>
            <a:endParaRPr lang="pl-PL" dirty="0"/>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154" y="1648496"/>
            <a:ext cx="8441565" cy="4744160"/>
          </a:xfrm>
          <a:prstGeom prst="rect">
            <a:avLst/>
          </a:prstGeom>
        </p:spPr>
      </p:pic>
    </p:spTree>
    <p:extLst>
      <p:ext uri="{BB962C8B-B14F-4D97-AF65-F5344CB8AC3E}">
        <p14:creationId xmlns:p14="http://schemas.microsoft.com/office/powerpoint/2010/main" val="375940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218767"/>
            <a:ext cx="6912006" cy="1263804"/>
          </a:xfrm>
        </p:spPr>
        <p:txBody>
          <a:bodyPr/>
          <a:lstStyle/>
          <a:p>
            <a:r>
              <a:rPr lang="en-US" dirty="0"/>
              <a:t>develop our scientific and artistic </a:t>
            </a:r>
            <a:r>
              <a:rPr lang="en-US" dirty="0" smtClean="0"/>
              <a:t>interest</a:t>
            </a:r>
            <a:r>
              <a:rPr lang="pl-PL" smtClean="0"/>
              <a:t>s</a:t>
            </a:r>
            <a:r>
              <a:rPr lang="en-US" smtClean="0"/>
              <a:t>,</a:t>
            </a:r>
            <a:endParaRPr lang="en-US" dirty="0"/>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408" y="1219972"/>
            <a:ext cx="6187215" cy="5116433"/>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02" y="1026790"/>
            <a:ext cx="5025418" cy="3354733"/>
          </a:xfrm>
          <a:prstGeom prst="rect">
            <a:avLst/>
          </a:prstGeom>
        </p:spPr>
      </p:pic>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095481"/>
            <a:ext cx="4146997" cy="2633730"/>
          </a:xfrm>
          <a:prstGeom prst="rect">
            <a:avLst/>
          </a:prstGeom>
        </p:spPr>
      </p:pic>
    </p:spTree>
    <p:extLst>
      <p:ext uri="{BB962C8B-B14F-4D97-AF65-F5344CB8AC3E}">
        <p14:creationId xmlns:p14="http://schemas.microsoft.com/office/powerpoint/2010/main" val="2535937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84934" y="209889"/>
            <a:ext cx="10515600" cy="4351338"/>
          </a:xfrm>
        </p:spPr>
        <p:txBody>
          <a:bodyPr/>
          <a:lstStyle/>
          <a:p>
            <a:r>
              <a:rPr lang="en-US" dirty="0"/>
              <a:t>enhance our physical development,</a:t>
            </a:r>
          </a:p>
          <a:p>
            <a:pPr marL="0" indent="0">
              <a:buNone/>
            </a:pPr>
            <a:endParaRPr lang="pl-PL" dirty="0"/>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205" y="699397"/>
            <a:ext cx="5902578" cy="3317249"/>
          </a:xfrm>
          <a:prstGeom prst="rect">
            <a:avLst/>
          </a:prstGeom>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34" y="2695646"/>
            <a:ext cx="5359019" cy="4019264"/>
          </a:xfrm>
          <a:prstGeom prst="rect">
            <a:avLst/>
          </a:prstGeom>
        </p:spPr>
      </p:pic>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6080">
            <a:off x="6547640" y="3644836"/>
            <a:ext cx="4995583" cy="2811799"/>
          </a:xfrm>
          <a:prstGeom prst="rect">
            <a:avLst/>
          </a:prstGeom>
        </p:spPr>
      </p:pic>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276" y="898521"/>
            <a:ext cx="3946561" cy="1398878"/>
          </a:xfrm>
          <a:prstGeom prst="rect">
            <a:avLst/>
          </a:prstGeom>
        </p:spPr>
      </p:pic>
    </p:spTree>
    <p:extLst>
      <p:ext uri="{BB962C8B-B14F-4D97-AF65-F5344CB8AC3E}">
        <p14:creationId xmlns:p14="http://schemas.microsoft.com/office/powerpoint/2010/main" val="303315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22790" y="298666"/>
            <a:ext cx="6148527" cy="731144"/>
          </a:xfrm>
        </p:spPr>
        <p:txBody>
          <a:bodyPr/>
          <a:lstStyle/>
          <a:p>
            <a:r>
              <a:rPr lang="en-US" dirty="0"/>
              <a:t>shape our personality and  sensitivity,</a:t>
            </a: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5921" y="888211"/>
            <a:ext cx="8654603" cy="5674934"/>
          </a:xfrm>
          <a:prstGeom prst="rect">
            <a:avLst/>
          </a:prstGeom>
        </p:spPr>
      </p:pic>
    </p:spTree>
    <p:extLst>
      <p:ext uri="{BB962C8B-B14F-4D97-AF65-F5344CB8AC3E}">
        <p14:creationId xmlns:p14="http://schemas.microsoft.com/office/powerpoint/2010/main" val="1551082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085" y="605306"/>
            <a:ext cx="6323656" cy="5795493"/>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556" y="279223"/>
            <a:ext cx="4598582" cy="3448936"/>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493" y="3850783"/>
            <a:ext cx="4933552" cy="2775123"/>
          </a:xfrm>
          <a:prstGeom prst="rect">
            <a:avLst/>
          </a:prstGeom>
        </p:spPr>
      </p:pic>
    </p:spTree>
    <p:extLst>
      <p:ext uri="{BB962C8B-B14F-4D97-AF65-F5344CB8AC3E}">
        <p14:creationId xmlns:p14="http://schemas.microsoft.com/office/powerpoint/2010/main" val="1523315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47078" y="91764"/>
            <a:ext cx="6121893" cy="1408562"/>
          </a:xfrm>
        </p:spPr>
        <p:txBody>
          <a:bodyPr/>
          <a:lstStyle/>
          <a:p>
            <a:r>
              <a:rPr lang="en-US" dirty="0"/>
              <a:t>create cultural and social life of the school and surrounding environment.</a:t>
            </a:r>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014" y="2045245"/>
            <a:ext cx="6684743" cy="4462935"/>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301" y="4371499"/>
            <a:ext cx="3186545" cy="2389909"/>
          </a:xfrm>
          <a:prstGeom prst="rect">
            <a:avLst/>
          </a:prstGeom>
          <a:scene3d>
            <a:camera prst="perspectiveContrastingLeftFacing"/>
            <a:lightRig rig="threePt" dir="t"/>
          </a:scene3d>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58" y="4276713"/>
            <a:ext cx="2969490" cy="2227118"/>
          </a:xfrm>
          <a:prstGeom prst="rect">
            <a:avLst/>
          </a:prstGeom>
          <a:scene3d>
            <a:camera prst="perspectiveHeroicExtremeRightFacing"/>
            <a:lightRig rig="threePt" dir="t"/>
          </a:scene3d>
        </p:spPr>
      </p:pic>
      <p:pic>
        <p:nvPicPr>
          <p:cNvPr id="7" name="Obraz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078" y="1320143"/>
            <a:ext cx="3042342" cy="2136966"/>
          </a:xfrm>
          <a:prstGeom prst="rect">
            <a:avLst/>
          </a:prstGeom>
          <a:scene3d>
            <a:camera prst="isometricOffAxis2Left"/>
            <a:lightRig rig="threePt" dir="t"/>
          </a:scene3d>
        </p:spPr>
      </p:pic>
      <p:pic>
        <p:nvPicPr>
          <p:cNvPr id="2" name="Obraz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40851">
            <a:off x="7923538" y="677126"/>
            <a:ext cx="3666203" cy="2749653"/>
          </a:xfrm>
          <a:prstGeom prst="rect">
            <a:avLst/>
          </a:prstGeom>
        </p:spPr>
      </p:pic>
    </p:spTree>
    <p:extLst>
      <p:ext uri="{BB962C8B-B14F-4D97-AF65-F5344CB8AC3E}">
        <p14:creationId xmlns:p14="http://schemas.microsoft.com/office/powerpoint/2010/main" val="4119148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770" y="1551743"/>
            <a:ext cx="9531536" cy="5361489"/>
          </a:xfrm>
          <a:prstGeom prst="rect">
            <a:avLst/>
          </a:prstGeom>
          <a:ln>
            <a:noFill/>
          </a:ln>
          <a:effectLst>
            <a:outerShdw blurRad="184150" dist="241300" dir="11520000" sx="110000" sy="110000" algn="ctr">
              <a:srgbClr val="000000">
                <a:alpha val="18000"/>
              </a:srgbClr>
            </a:outerShdw>
          </a:effectLst>
          <a:scene3d>
            <a:camera prst="perspectiveContrastingLeftFacing"/>
            <a:lightRig rig="flood" dir="t">
              <a:rot lat="0" lon="0" rev="13800000"/>
            </a:lightRig>
          </a:scene3d>
          <a:sp3d extrusionH="107950" prstMaterial="plastic">
            <a:bevelT w="82550" h="63500" prst="divot"/>
            <a:bevelB/>
          </a:sp3d>
        </p:spPr>
      </p:pic>
      <p:sp>
        <p:nvSpPr>
          <p:cNvPr id="2" name="Tytuł 1"/>
          <p:cNvSpPr>
            <a:spLocks noGrp="1"/>
          </p:cNvSpPr>
          <p:nvPr>
            <p:ph type="title"/>
          </p:nvPr>
        </p:nvSpPr>
        <p:spPr>
          <a:xfrm>
            <a:off x="1301839" y="429520"/>
            <a:ext cx="10515600" cy="1325563"/>
          </a:xfrm>
        </p:spPr>
        <p:txBody>
          <a:bodyPr/>
          <a:lstStyle/>
          <a:p>
            <a:r>
              <a:rPr lang="en-GB" dirty="0"/>
              <a:t>Voluntary</a:t>
            </a:r>
            <a:r>
              <a:rPr lang="pl-PL" dirty="0"/>
              <a:t/>
            </a:r>
            <a:br>
              <a:rPr lang="pl-PL" dirty="0"/>
            </a:br>
            <a:endParaRPr lang="pl-PL" dirty="0"/>
          </a:p>
        </p:txBody>
      </p:sp>
      <p:sp>
        <p:nvSpPr>
          <p:cNvPr id="3" name="Symbol zastępczy zawartości 2"/>
          <p:cNvSpPr>
            <a:spLocks noGrp="1"/>
          </p:cNvSpPr>
          <p:nvPr>
            <p:ph idx="1"/>
          </p:nvPr>
        </p:nvSpPr>
        <p:spPr>
          <a:xfrm>
            <a:off x="167426" y="1390917"/>
            <a:ext cx="5563673" cy="5318975"/>
          </a:xfrm>
        </p:spPr>
        <p:txBody>
          <a:bodyPr>
            <a:normAutofit lnSpcReduction="10000"/>
          </a:bodyPr>
          <a:lstStyle/>
          <a:p>
            <a:pPr marL="0" indent="0">
              <a:buNone/>
            </a:pPr>
            <a:endParaRPr lang="pl-PL" dirty="0" smtClean="0"/>
          </a:p>
          <a:p>
            <a:pPr marL="0" indent="0">
              <a:buNone/>
            </a:pPr>
            <a:r>
              <a:rPr lang="en-US" dirty="0" smtClean="0"/>
              <a:t>For several years we have been active</a:t>
            </a:r>
          </a:p>
          <a:p>
            <a:pPr marL="0" indent="0">
              <a:buNone/>
            </a:pPr>
            <a:r>
              <a:rPr lang="en-US" dirty="0" smtClean="0"/>
              <a:t>in School Club Volunteer ,, Amici "</a:t>
            </a:r>
          </a:p>
          <a:p>
            <a:pPr marL="0" indent="0">
              <a:buNone/>
            </a:pPr>
            <a:r>
              <a:rPr lang="en-US" dirty="0" smtClean="0"/>
              <a:t>helping the ones in need,</a:t>
            </a:r>
          </a:p>
          <a:p>
            <a:pPr marL="0" indent="0">
              <a:buNone/>
            </a:pPr>
            <a:r>
              <a:rPr lang="en-US" dirty="0" smtClean="0"/>
              <a:t>both children and adults.</a:t>
            </a:r>
          </a:p>
          <a:p>
            <a:pPr marL="0" indent="0">
              <a:buNone/>
            </a:pPr>
            <a:endParaRPr lang="pl-PL" dirty="0" smtClean="0"/>
          </a:p>
          <a:p>
            <a:pPr marL="0" indent="0">
              <a:buNone/>
            </a:pPr>
            <a:endParaRPr lang="pl-PL" dirty="0" smtClean="0"/>
          </a:p>
          <a:p>
            <a:pPr marL="0" indent="0">
              <a:buNone/>
            </a:pPr>
            <a:r>
              <a:rPr lang="en-US" dirty="0" smtClean="0"/>
              <a:t>During the charity for dependents of</a:t>
            </a:r>
          </a:p>
          <a:p>
            <a:pPr marL="0" indent="0">
              <a:buNone/>
            </a:pPr>
            <a:r>
              <a:rPr lang="en-US" dirty="0" err="1" smtClean="0"/>
              <a:t>Subcarpathian</a:t>
            </a:r>
            <a:r>
              <a:rPr lang="en-US" dirty="0" smtClean="0"/>
              <a:t> Hospice for Children in Rzeszow.</a:t>
            </a:r>
          </a:p>
          <a:p>
            <a:pPr marL="0" indent="0">
              <a:buNone/>
            </a:pPr>
            <a:endParaRPr lang="pl-PL" dirty="0"/>
          </a:p>
        </p:txBody>
      </p:sp>
    </p:spTree>
    <p:extLst>
      <p:ext uri="{BB962C8B-B14F-4D97-AF65-F5344CB8AC3E}">
        <p14:creationId xmlns:p14="http://schemas.microsoft.com/office/powerpoint/2010/main" val="1602578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a:t>We like education outside of the school, like:</a:t>
            </a:r>
            <a:r>
              <a:rPr lang="pl-PL" dirty="0"/>
              <a:t/>
            </a:r>
            <a:br>
              <a:rPr lang="pl-PL" dirty="0"/>
            </a:b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5972" y="1027906"/>
            <a:ext cx="8500056" cy="5618335"/>
          </a:xfrm>
        </p:spPr>
      </p:pic>
    </p:spTree>
    <p:extLst>
      <p:ext uri="{BB962C8B-B14F-4D97-AF65-F5344CB8AC3E}">
        <p14:creationId xmlns:p14="http://schemas.microsoft.com/office/powerpoint/2010/main" val="2957614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a 5"/>
          <p:cNvSpPr/>
          <p:nvPr/>
        </p:nvSpPr>
        <p:spPr>
          <a:xfrm>
            <a:off x="6323308" y="409155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p:cNvPicPr>
            <a:picLocks noChangeAspect="1"/>
          </p:cNvPicPr>
          <p:nvPr/>
        </p:nvPicPr>
        <p:blipFill>
          <a:blip r:embed="rId2"/>
          <a:stretch>
            <a:fillRect/>
          </a:stretch>
        </p:blipFill>
        <p:spPr>
          <a:xfrm>
            <a:off x="1810286" y="1"/>
            <a:ext cx="7892839" cy="6858000"/>
          </a:xfrm>
          <a:prstGeom prst="rect">
            <a:avLst/>
          </a:prstGeom>
        </p:spPr>
      </p:pic>
    </p:spTree>
    <p:extLst>
      <p:ext uri="{BB962C8B-B14F-4D97-AF65-F5344CB8AC3E}">
        <p14:creationId xmlns:p14="http://schemas.microsoft.com/office/powerpoint/2010/main" val="1778680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5924" y="790128"/>
            <a:ext cx="3051220" cy="5687945"/>
          </a:xfrm>
        </p:spPr>
        <p:txBody>
          <a:bodyPr>
            <a:noAutofit/>
          </a:bodyPr>
          <a:lstStyle/>
          <a:p>
            <a:r>
              <a:rPr lang="en-US" sz="3600" dirty="0"/>
              <a:t>Trips to the Wanda </a:t>
            </a:r>
            <a:r>
              <a:rPr lang="en-US" sz="3600" dirty="0" err="1"/>
              <a:t>Siemaszkowa</a:t>
            </a:r>
            <a:r>
              <a:rPr lang="en-US" sz="3600" dirty="0"/>
              <a:t> Theatre and Mask Theatre in </a:t>
            </a:r>
            <a:r>
              <a:rPr lang="en-US" sz="3600" dirty="0" err="1" smtClean="0"/>
              <a:t>Rzesz</a:t>
            </a:r>
            <a:r>
              <a:rPr lang="pl-PL" sz="3600" dirty="0" smtClean="0"/>
              <a:t>o</a:t>
            </a:r>
            <a:r>
              <a:rPr lang="en-US" sz="3600" dirty="0" smtClean="0"/>
              <a:t>w </a:t>
            </a:r>
            <a:r>
              <a:rPr lang="en-US" sz="3600" dirty="0"/>
              <a:t>for performances and workshops.</a:t>
            </a:r>
            <a:br>
              <a:rPr lang="en-US" sz="3600" dirty="0"/>
            </a:br>
            <a:endParaRPr lang="pl-PL" sz="3600" dirty="0"/>
          </a:p>
        </p:txBody>
      </p:sp>
      <p:pic>
        <p:nvPicPr>
          <p:cNvPr id="3" name="Picture 2" descr="K:\zdjecia projekt\CAM006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498" y="716519"/>
            <a:ext cx="7780214" cy="583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54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571500" indent="-571500">
              <a:buFont typeface="Arial" panose="020B0604020202020204" pitchFamily="34" charset="0"/>
              <a:buChar char="•"/>
            </a:pPr>
            <a:r>
              <a:rPr lang="pl-PL" dirty="0" smtClean="0"/>
              <a:t>T</a:t>
            </a:r>
            <a:r>
              <a:rPr lang="en-US" dirty="0" smtClean="0"/>
              <a:t>rips </a:t>
            </a:r>
            <a:r>
              <a:rPr lang="en-US" dirty="0"/>
              <a:t>to the cinema to see films, after which we meet for discussions in our Film Club,</a:t>
            </a:r>
            <a:br>
              <a:rPr lang="en-US" dirty="0"/>
            </a:br>
            <a:endParaRPr lang="pl-PL" dirty="0"/>
          </a:p>
        </p:txBody>
      </p:sp>
      <p:pic>
        <p:nvPicPr>
          <p:cNvPr id="2050" name="Picture 2" descr="K:\Ela teatr maska\CAM011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199" y="1269506"/>
            <a:ext cx="7065967" cy="52994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K:\Ela teatr maska\CAM011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630" y="1976967"/>
            <a:ext cx="3110474" cy="414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34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508" y="1948605"/>
            <a:ext cx="5692404" cy="4269303"/>
          </a:xfrm>
          <a:prstGeom prst="rect">
            <a:avLst/>
          </a:prstGeom>
        </p:spPr>
      </p:pic>
      <p:sp>
        <p:nvSpPr>
          <p:cNvPr id="3" name="Symbol zastępczy zawartości 2"/>
          <p:cNvSpPr>
            <a:spLocks noGrp="1"/>
          </p:cNvSpPr>
          <p:nvPr>
            <p:ph idx="1"/>
          </p:nvPr>
        </p:nvSpPr>
        <p:spPr>
          <a:xfrm>
            <a:off x="4622442" y="668018"/>
            <a:ext cx="4300470" cy="840302"/>
          </a:xfrm>
        </p:spPr>
        <p:txBody>
          <a:bodyPr>
            <a:normAutofit/>
          </a:bodyPr>
          <a:lstStyle/>
          <a:p>
            <a:r>
              <a:rPr lang="en-US" sz="3600" dirty="0"/>
              <a:t>integration trips,</a:t>
            </a:r>
            <a:endParaRPr lang="pl-PL" sz="3600" dirty="0"/>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41916"/>
            <a:ext cx="3643745" cy="2732809"/>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213" y="3925382"/>
            <a:ext cx="4156364" cy="3117273"/>
          </a:xfrm>
          <a:prstGeom prst="rect">
            <a:avLst/>
          </a:prstGeom>
        </p:spPr>
      </p:pic>
      <p:pic>
        <p:nvPicPr>
          <p:cNvPr id="7" name="Obraz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76" y="358099"/>
            <a:ext cx="3683577" cy="2762683"/>
          </a:xfrm>
          <a:prstGeom prst="rect">
            <a:avLst/>
          </a:prstGeom>
        </p:spPr>
      </p:pic>
      <p:pic>
        <p:nvPicPr>
          <p:cNvPr id="8" name="Obraz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718" y="4274981"/>
            <a:ext cx="4258614" cy="2395470"/>
          </a:xfrm>
          <a:prstGeom prst="rect">
            <a:avLst/>
          </a:prstGeom>
        </p:spPr>
      </p:pic>
    </p:spTree>
    <p:extLst>
      <p:ext uri="{BB962C8B-B14F-4D97-AF65-F5344CB8AC3E}">
        <p14:creationId xmlns:p14="http://schemas.microsoft.com/office/powerpoint/2010/main" val="2650619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6931" y="2125014"/>
            <a:ext cx="7406247" cy="4166014"/>
          </a:xfrm>
          <a:prstGeom prst="rect">
            <a:avLst/>
          </a:prstGeom>
          <a:scene3d>
            <a:camera prst="perspectiveContrastingLeftFacing"/>
            <a:lightRig rig="threePt" dir="t"/>
          </a:scene3d>
        </p:spPr>
      </p:pic>
      <p:sp>
        <p:nvSpPr>
          <p:cNvPr id="2" name="Tytuł 1"/>
          <p:cNvSpPr>
            <a:spLocks noGrp="1"/>
          </p:cNvSpPr>
          <p:nvPr>
            <p:ph type="title"/>
          </p:nvPr>
        </p:nvSpPr>
        <p:spPr>
          <a:xfrm>
            <a:off x="838200" y="500062"/>
            <a:ext cx="10515600" cy="1325563"/>
          </a:xfrm>
        </p:spPr>
        <p:txBody>
          <a:bodyPr>
            <a:normAutofit fontScale="90000"/>
          </a:bodyPr>
          <a:lstStyle/>
          <a:p>
            <a:r>
              <a:rPr lang="en-GB" dirty="0"/>
              <a:t>We fulfil ourselves on small and big stages, providing emotions to the recipients and a lot of satisfaction for ourselves. We take part in:</a:t>
            </a:r>
            <a:r>
              <a:rPr lang="pl-PL" dirty="0"/>
              <a:t/>
            </a:r>
            <a:br>
              <a:rPr lang="pl-PL" dirty="0"/>
            </a:br>
            <a:endParaRPr lang="pl-PL" dirty="0"/>
          </a:p>
        </p:txBody>
      </p:sp>
      <p:sp>
        <p:nvSpPr>
          <p:cNvPr id="3" name="Symbol zastępczy zawartości 2"/>
          <p:cNvSpPr>
            <a:spLocks noGrp="1"/>
          </p:cNvSpPr>
          <p:nvPr>
            <p:ph idx="1"/>
          </p:nvPr>
        </p:nvSpPr>
        <p:spPr>
          <a:xfrm>
            <a:off x="516228" y="2786823"/>
            <a:ext cx="5279265" cy="4351338"/>
          </a:xfrm>
        </p:spPr>
        <p:txBody>
          <a:bodyPr>
            <a:normAutofit/>
          </a:bodyPr>
          <a:lstStyle/>
          <a:p>
            <a:pPr marL="0" indent="0">
              <a:buNone/>
            </a:pPr>
            <a:r>
              <a:rPr lang="en-US" dirty="0" smtClean="0"/>
              <a:t>•	meetings with interesting people and creators,</a:t>
            </a:r>
          </a:p>
          <a:p>
            <a:pPr marL="0" indent="0">
              <a:buNone/>
            </a:pPr>
            <a:r>
              <a:rPr lang="en-US" dirty="0" smtClean="0"/>
              <a:t>•	school and national ceremonies,</a:t>
            </a:r>
          </a:p>
          <a:p>
            <a:pPr marL="0" indent="0">
              <a:buNone/>
            </a:pPr>
            <a:r>
              <a:rPr lang="en-US" dirty="0" smtClean="0"/>
              <a:t>•	charity campaigns and contests,</a:t>
            </a:r>
          </a:p>
          <a:p>
            <a:pPr marL="0" indent="0">
              <a:buNone/>
            </a:pPr>
            <a:r>
              <a:rPr lang="en-US" dirty="0" smtClean="0"/>
              <a:t>•	undertakings which cultivate culture and tradition. </a:t>
            </a:r>
            <a:endParaRPr lang="pl-PL" dirty="0"/>
          </a:p>
        </p:txBody>
      </p:sp>
    </p:spTree>
    <p:extLst>
      <p:ext uri="{BB962C8B-B14F-4D97-AF65-F5344CB8AC3E}">
        <p14:creationId xmlns:p14="http://schemas.microsoft.com/office/powerpoint/2010/main" val="2141998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	meetings with interesting people </a:t>
            </a:r>
            <a:r>
              <a:rPr lang="pl-PL" dirty="0" smtClean="0"/>
              <a:t/>
            </a:r>
            <a:br>
              <a:rPr lang="pl-PL" dirty="0" smtClean="0"/>
            </a:br>
            <a:r>
              <a:rPr lang="pl-PL" dirty="0"/>
              <a:t>	</a:t>
            </a:r>
            <a:r>
              <a:rPr lang="en-US" dirty="0" smtClean="0"/>
              <a:t>and </a:t>
            </a:r>
            <a:r>
              <a:rPr lang="en-US" dirty="0"/>
              <a:t>creators,</a:t>
            </a:r>
            <a:endParaRPr lang="pl-PL"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896" y="1562839"/>
            <a:ext cx="6524737" cy="4893552"/>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07" y="1690688"/>
            <a:ext cx="4482920" cy="2521642"/>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38200" y="4391624"/>
            <a:ext cx="4082603" cy="2292538"/>
          </a:xfrm>
          <a:prstGeom prst="rect">
            <a:avLst/>
          </a:prstGeom>
        </p:spPr>
      </p:pic>
    </p:spTree>
    <p:extLst>
      <p:ext uri="{BB962C8B-B14F-4D97-AF65-F5344CB8AC3E}">
        <p14:creationId xmlns:p14="http://schemas.microsoft.com/office/powerpoint/2010/main" val="222585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	school and national ceremonies,</a:t>
            </a:r>
            <a:br>
              <a:rPr lang="en-US" dirty="0"/>
            </a:b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36786" y="1174381"/>
            <a:ext cx="6773140" cy="5354402"/>
          </a:xfrm>
        </p:spPr>
      </p:pic>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38" y="3979572"/>
            <a:ext cx="4531931" cy="2549211"/>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91" y="1174381"/>
            <a:ext cx="3630769" cy="2723076"/>
          </a:xfrm>
          <a:prstGeom prst="rect">
            <a:avLst/>
          </a:prstGeom>
        </p:spPr>
      </p:pic>
    </p:spTree>
    <p:extLst>
      <p:ext uri="{BB962C8B-B14F-4D97-AF65-F5344CB8AC3E}">
        <p14:creationId xmlns:p14="http://schemas.microsoft.com/office/powerpoint/2010/main" val="3628694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	charity campaigns and contests,</a:t>
            </a:r>
            <a:br>
              <a:rPr lang="en-US" dirty="0"/>
            </a:b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332" y="1398163"/>
            <a:ext cx="9144000" cy="5143500"/>
          </a:xfrm>
          <a:prstGeom prst="rect">
            <a:avLst/>
          </a:prstGeom>
        </p:spPr>
      </p:pic>
    </p:spTree>
    <p:extLst>
      <p:ext uri="{BB962C8B-B14F-4D97-AF65-F5344CB8AC3E}">
        <p14:creationId xmlns:p14="http://schemas.microsoft.com/office/powerpoint/2010/main" val="63752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a:t>•	undertakings which cultivate culture </a:t>
            </a:r>
            <a:r>
              <a:rPr lang="pl-PL" dirty="0" smtClean="0"/>
              <a:t/>
            </a:r>
            <a:br>
              <a:rPr lang="pl-PL" dirty="0" smtClean="0"/>
            </a:br>
            <a:r>
              <a:rPr lang="pl-PL" dirty="0"/>
              <a:t>	</a:t>
            </a:r>
            <a:r>
              <a:rPr lang="en-US" dirty="0" smtClean="0"/>
              <a:t>and </a:t>
            </a:r>
            <a:r>
              <a:rPr lang="en-US" dirty="0"/>
              <a:t>tradition. </a:t>
            </a:r>
            <a:r>
              <a:rPr lang="pl-PL" dirty="0"/>
              <a:t/>
            </a:r>
            <a:br>
              <a:rPr lang="pl-PL" dirty="0"/>
            </a:br>
            <a:endParaRPr lang="pl-PL" dirty="0"/>
          </a:p>
        </p:txBody>
      </p:sp>
      <p:pic>
        <p:nvPicPr>
          <p:cNvPr id="6"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5617" y="1370375"/>
            <a:ext cx="8886421" cy="5139896"/>
          </a:xfrm>
        </p:spPr>
      </p:pic>
    </p:spTree>
    <p:extLst>
      <p:ext uri="{BB962C8B-B14F-4D97-AF65-F5344CB8AC3E}">
        <p14:creationId xmlns:p14="http://schemas.microsoft.com/office/powerpoint/2010/main" val="1743305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en-GB" dirty="0" smtClean="0"/>
              <a:t>S</a:t>
            </a:r>
            <a:r>
              <a:rPr lang="pl-PL" dirty="0" smtClean="0"/>
              <a:t>c</a:t>
            </a:r>
            <a:r>
              <a:rPr lang="en-GB" dirty="0" smtClean="0"/>
              <a:t>out-hearted </a:t>
            </a:r>
            <a:r>
              <a:rPr lang="en-GB" dirty="0"/>
              <a:t>fellows</a:t>
            </a:r>
            <a:r>
              <a:rPr lang="pl-PL" dirty="0"/>
              <a:t/>
            </a:r>
            <a:br>
              <a:rPr lang="pl-PL" dirty="0"/>
            </a:br>
            <a:endParaRPr lang="pl-PL" dirty="0"/>
          </a:p>
        </p:txBody>
      </p:sp>
      <p:sp>
        <p:nvSpPr>
          <p:cNvPr id="3" name="Symbol zastępczy zawartości 2"/>
          <p:cNvSpPr>
            <a:spLocks noGrp="1"/>
          </p:cNvSpPr>
          <p:nvPr>
            <p:ph idx="1"/>
          </p:nvPr>
        </p:nvSpPr>
        <p:spPr/>
        <p:txBody>
          <a:bodyPr/>
          <a:lstStyle/>
          <a:p>
            <a:pPr marL="0" indent="0">
              <a:buNone/>
            </a:pPr>
            <a:r>
              <a:rPr lang="en-US" dirty="0" smtClean="0"/>
              <a:t>IX Stout-hearted fellows ,,Green Forest Friends" focuses younger students, who play, work and spend their time together. They participate in various cultural and social events.</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2258" y="3397484"/>
            <a:ext cx="5626995" cy="3731035"/>
          </a:xfrm>
          <a:prstGeom prst="rect">
            <a:avLst/>
          </a:prstGeom>
          <a:scene3d>
            <a:camera prst="perspectiveContrastingLeftFacing"/>
            <a:lightRig rig="threePt" dir="t"/>
          </a:scene3d>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75" y="3397484"/>
            <a:ext cx="6263425" cy="3351727"/>
          </a:xfrm>
          <a:prstGeom prst="rect">
            <a:avLst/>
          </a:prstGeom>
          <a:scene3d>
            <a:camera prst="perspectiveContrastingRightFacing"/>
            <a:lightRig rig="threePt" dir="t"/>
          </a:scene3d>
        </p:spPr>
      </p:pic>
    </p:spTree>
    <p:extLst>
      <p:ext uri="{BB962C8B-B14F-4D97-AF65-F5344CB8AC3E}">
        <p14:creationId xmlns:p14="http://schemas.microsoft.com/office/powerpoint/2010/main" val="2618648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35169" y="416640"/>
            <a:ext cx="10515600" cy="2931867"/>
          </a:xfrm>
        </p:spPr>
        <p:txBody>
          <a:bodyPr>
            <a:normAutofit fontScale="90000"/>
          </a:bodyPr>
          <a:lstStyle/>
          <a:p>
            <a:r>
              <a:rPr lang="en-GB" dirty="0"/>
              <a:t>Scouting is our strong  point. We operate in the 21</a:t>
            </a:r>
            <a:r>
              <a:rPr lang="en-GB" baseline="30000" dirty="0"/>
              <a:t>st </a:t>
            </a:r>
            <a:r>
              <a:rPr lang="en-GB" dirty="0"/>
              <a:t>Senior-Scouting Division named after </a:t>
            </a:r>
            <a:r>
              <a:rPr lang="en-GB" dirty="0" err="1"/>
              <a:t>Aleksander</a:t>
            </a:r>
            <a:r>
              <a:rPr lang="en-GB" dirty="0"/>
              <a:t> </a:t>
            </a:r>
            <a:r>
              <a:rPr lang="en-GB" dirty="0" err="1"/>
              <a:t>Kamiński</a:t>
            </a:r>
            <a:r>
              <a:rPr lang="en-GB" dirty="0"/>
              <a:t>. We care for what’s the best in scouting: Virtue – Honour - Motherland</a:t>
            </a:r>
            <a:r>
              <a:rPr lang="pl-PL" dirty="0"/>
              <a:t/>
            </a:r>
            <a:br>
              <a:rPr lang="pl-PL" dirty="0"/>
            </a:br>
            <a:endParaRPr lang="pl-PL" dirty="0"/>
          </a:p>
        </p:txBody>
      </p:sp>
      <p:pic>
        <p:nvPicPr>
          <p:cNvPr id="3" name="Obraz 2"/>
          <p:cNvPicPr>
            <a:picLocks noChangeAspect="1"/>
          </p:cNvPicPr>
          <p:nvPr/>
        </p:nvPicPr>
        <p:blipFill rotWithShape="1">
          <a:blip r:embed="rId2">
            <a:extLst>
              <a:ext uri="{28A0092B-C50C-407E-A947-70E740481C1C}">
                <a14:useLocalDpi xmlns:a14="http://schemas.microsoft.com/office/drawing/2010/main" val="0"/>
              </a:ext>
            </a:extLst>
          </a:blip>
          <a:srcRect t="25505" b="10645"/>
          <a:stretch/>
        </p:blipFill>
        <p:spPr>
          <a:xfrm>
            <a:off x="1420969" y="3026535"/>
            <a:ext cx="9144000" cy="3284112"/>
          </a:xfrm>
          <a:prstGeom prst="rect">
            <a:avLst/>
          </a:prstGeom>
        </p:spPr>
      </p:pic>
    </p:spTree>
    <p:extLst>
      <p:ext uri="{BB962C8B-B14F-4D97-AF65-F5344CB8AC3E}">
        <p14:creationId xmlns:p14="http://schemas.microsoft.com/office/powerpoint/2010/main" val="1961630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lvl="0"/>
            <a:r>
              <a:rPr lang="en-GB" b="1" dirty="0"/>
              <a:t>Our school in  </a:t>
            </a:r>
            <a:r>
              <a:rPr lang="en-GB" b="1" dirty="0" err="1"/>
              <a:t>Basznia</a:t>
            </a:r>
            <a:r>
              <a:rPr lang="en-GB" b="1" dirty="0"/>
              <a:t> </a:t>
            </a:r>
            <a:r>
              <a:rPr lang="en-GB" b="1" dirty="0" err="1"/>
              <a:t>Dolna</a:t>
            </a:r>
            <a:r>
              <a:rPr lang="en-GB" b="1" dirty="0"/>
              <a:t> is located  </a:t>
            </a:r>
            <a:r>
              <a:rPr lang="pl-PL" b="1" dirty="0"/>
              <a:t/>
            </a:r>
            <a:br>
              <a:rPr lang="pl-PL" b="1" dirty="0"/>
            </a:br>
            <a:r>
              <a:rPr lang="en-GB" b="1" dirty="0"/>
              <a:t>in the picturesque village:</a:t>
            </a:r>
            <a:r>
              <a:rPr lang="pl-PL" b="1" dirty="0"/>
              <a:t/>
            </a:r>
            <a:br>
              <a:rPr lang="pl-PL" b="1" dirty="0"/>
            </a:br>
            <a:endParaRPr lang="pl-PL" b="1" dirty="0"/>
          </a:p>
        </p:txBody>
      </p:sp>
      <p:sp>
        <p:nvSpPr>
          <p:cNvPr id="3" name="Symbol zastępczy zawartości 2"/>
          <p:cNvSpPr>
            <a:spLocks noGrp="1"/>
          </p:cNvSpPr>
          <p:nvPr>
            <p:ph idx="1"/>
          </p:nvPr>
        </p:nvSpPr>
        <p:spPr>
          <a:xfrm>
            <a:off x="-1239592" y="1890018"/>
            <a:ext cx="7335592" cy="4351338"/>
          </a:xfrm>
        </p:spPr>
        <p:txBody>
          <a:bodyPr>
            <a:normAutofit/>
          </a:bodyPr>
          <a:lstStyle/>
          <a:p>
            <a:pPr lvl="4"/>
            <a:r>
              <a:rPr lang="en-GB" sz="3600" dirty="0"/>
              <a:t>in the south-eastern part  of Poland,</a:t>
            </a:r>
            <a:endParaRPr lang="pl-PL" sz="3600" dirty="0"/>
          </a:p>
          <a:p>
            <a:pPr lvl="4"/>
            <a:r>
              <a:rPr lang="en-GB" sz="3600" dirty="0" err="1"/>
              <a:t>Subcarpathian</a:t>
            </a:r>
            <a:r>
              <a:rPr lang="en-GB" sz="3600" dirty="0"/>
              <a:t> </a:t>
            </a:r>
            <a:r>
              <a:rPr lang="en-GB" sz="3600" dirty="0" err="1"/>
              <a:t>Voivodeship</a:t>
            </a:r>
            <a:r>
              <a:rPr lang="en-GB" sz="3600" dirty="0"/>
              <a:t> </a:t>
            </a:r>
            <a:endParaRPr lang="pl-PL" sz="3600" dirty="0"/>
          </a:p>
          <a:p>
            <a:pPr lvl="4"/>
            <a:r>
              <a:rPr lang="en-GB" sz="3600" dirty="0" err="1"/>
              <a:t>Lubaczów</a:t>
            </a:r>
            <a:r>
              <a:rPr lang="en-GB" sz="3600" dirty="0"/>
              <a:t> County,</a:t>
            </a:r>
            <a:endParaRPr lang="pl-PL" sz="3600" dirty="0"/>
          </a:p>
          <a:p>
            <a:pPr lvl="4"/>
            <a:r>
              <a:rPr lang="en-GB" sz="3600" dirty="0"/>
              <a:t>in the  </a:t>
            </a:r>
            <a:r>
              <a:rPr lang="en-GB" sz="3600" dirty="0" err="1"/>
              <a:t>Lubaczów</a:t>
            </a:r>
            <a:r>
              <a:rPr lang="en-GB" sz="3600" dirty="0"/>
              <a:t> municipality situated </a:t>
            </a:r>
            <a:endParaRPr lang="pl-PL" sz="3600" dirty="0" smtClean="0"/>
          </a:p>
          <a:p>
            <a:pPr marL="1828800" lvl="4" indent="0">
              <a:buNone/>
            </a:pPr>
            <a:r>
              <a:rPr lang="en-GB" sz="3600" dirty="0" smtClean="0"/>
              <a:t>on the banks of </a:t>
            </a:r>
            <a:r>
              <a:rPr lang="en-GB" sz="3600" dirty="0" err="1" smtClean="0"/>
              <a:t>Sołotwy</a:t>
            </a:r>
            <a:r>
              <a:rPr lang="en-GB" sz="3600" dirty="0" smtClean="0"/>
              <a:t>.</a:t>
            </a:r>
            <a:endParaRPr lang="pl-PL" sz="3600" dirty="0" smtClean="0"/>
          </a:p>
          <a:p>
            <a:pPr marL="0" indent="0">
              <a:buNone/>
            </a:pP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319912">
            <a:off x="5229688" y="1181331"/>
            <a:ext cx="6607706" cy="4993811"/>
          </a:xfrm>
          <a:prstGeom prst="rect">
            <a:avLst/>
          </a:prstGeom>
          <a:scene3d>
            <a:camera prst="perspectiveContrastingLeftFacing"/>
            <a:lightRig rig="threePt" dir="t"/>
          </a:scene3d>
        </p:spPr>
      </p:pic>
    </p:spTree>
    <p:extLst>
      <p:ext uri="{BB962C8B-B14F-4D97-AF65-F5344CB8AC3E}">
        <p14:creationId xmlns:p14="http://schemas.microsoft.com/office/powerpoint/2010/main" val="22699471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55169" y="2859053"/>
            <a:ext cx="2961068" cy="1460500"/>
          </a:xfrm>
        </p:spPr>
        <p:txBody>
          <a:bodyPr>
            <a:normAutofit fontScale="90000"/>
          </a:bodyPr>
          <a:lstStyle/>
          <a:p>
            <a:r>
              <a:rPr lang="en-GB" dirty="0"/>
              <a:t>We protect the environment on daily basics. We participate in ecological events in our school and neighbourhood, for example:</a:t>
            </a:r>
            <a:r>
              <a:rPr lang="pl-PL" dirty="0"/>
              <a:t/>
            </a:r>
            <a:br>
              <a:rPr lang="pl-PL" dirty="0"/>
            </a:b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64" y="919113"/>
            <a:ext cx="7636538" cy="5314261"/>
          </a:xfrm>
          <a:prstGeom prst="rect">
            <a:avLst/>
          </a:prstGeom>
        </p:spPr>
      </p:pic>
    </p:spTree>
    <p:extLst>
      <p:ext uri="{BB962C8B-B14F-4D97-AF65-F5344CB8AC3E}">
        <p14:creationId xmlns:p14="http://schemas.microsoft.com/office/powerpoint/2010/main" val="1123586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01521" y="629433"/>
            <a:ext cx="3670479" cy="814544"/>
          </a:xfrm>
        </p:spPr>
        <p:txBody>
          <a:bodyPr/>
          <a:lstStyle/>
          <a:p>
            <a:r>
              <a:rPr lang="en-US" sz="3200" dirty="0"/>
              <a:t>Planting trees,</a:t>
            </a:r>
          </a:p>
          <a:p>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778449"/>
            <a:ext cx="7282254" cy="5461691"/>
          </a:xfrm>
          <a:prstGeom prst="rect">
            <a:avLst/>
          </a:prstGeom>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16" y="1648100"/>
            <a:ext cx="3779775" cy="3722390"/>
          </a:xfrm>
          <a:prstGeom prst="rect">
            <a:avLst/>
          </a:prstGeom>
        </p:spPr>
      </p:pic>
    </p:spTree>
    <p:extLst>
      <p:ext uri="{BB962C8B-B14F-4D97-AF65-F5344CB8AC3E}">
        <p14:creationId xmlns:p14="http://schemas.microsoft.com/office/powerpoint/2010/main" val="37245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en-US" dirty="0"/>
              <a:t>Clean Up the World,</a:t>
            </a:r>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345" y="596378"/>
            <a:ext cx="7938655" cy="5953991"/>
          </a:xfrm>
          <a:prstGeom prst="rect">
            <a:avLst/>
          </a:prstGeom>
          <a:scene3d>
            <a:camera prst="isometricOffAxis2Left"/>
            <a:lightRig rig="threePt" dir="t"/>
          </a:scene3d>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62" y="3243478"/>
            <a:ext cx="3752988" cy="2448984"/>
          </a:xfrm>
          <a:prstGeom prst="rect">
            <a:avLst/>
          </a:prstGeom>
        </p:spPr>
      </p:pic>
    </p:spTree>
    <p:extLst>
      <p:ext uri="{BB962C8B-B14F-4D97-AF65-F5344CB8AC3E}">
        <p14:creationId xmlns:p14="http://schemas.microsoft.com/office/powerpoint/2010/main" val="250466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29862" y="550616"/>
            <a:ext cx="10515600" cy="4351338"/>
          </a:xfrm>
        </p:spPr>
        <p:txBody>
          <a:bodyPr/>
          <a:lstStyle/>
          <a:p>
            <a:r>
              <a:rPr lang="en-US" sz="4000" dirty="0"/>
              <a:t>Waste segregation,</a:t>
            </a:r>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0389" y="1175671"/>
            <a:ext cx="7121382" cy="5341037"/>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27" y="2253804"/>
            <a:ext cx="3626476" cy="3616514"/>
          </a:xfrm>
          <a:prstGeom prst="rect">
            <a:avLst/>
          </a:prstGeom>
        </p:spPr>
      </p:pic>
    </p:spTree>
    <p:extLst>
      <p:ext uri="{BB962C8B-B14F-4D97-AF65-F5344CB8AC3E}">
        <p14:creationId xmlns:p14="http://schemas.microsoft.com/office/powerpoint/2010/main" val="26611731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662650"/>
            <a:ext cx="5225249" cy="802166"/>
          </a:xfrm>
        </p:spPr>
        <p:txBody>
          <a:bodyPr/>
          <a:lstStyle/>
          <a:p>
            <a:r>
              <a:rPr lang="en-US" dirty="0"/>
              <a:t>International Mother Earth Day</a:t>
            </a:r>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6131" y="1723867"/>
            <a:ext cx="5971309" cy="4478482"/>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52" y="2121454"/>
            <a:ext cx="4961656" cy="3683308"/>
          </a:xfrm>
          <a:prstGeom prst="rect">
            <a:avLst/>
          </a:prstGeom>
        </p:spPr>
      </p:pic>
    </p:spTree>
    <p:extLst>
      <p:ext uri="{BB962C8B-B14F-4D97-AF65-F5344CB8AC3E}">
        <p14:creationId xmlns:p14="http://schemas.microsoft.com/office/powerpoint/2010/main" val="726706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997779" y="589254"/>
            <a:ext cx="3252989" cy="5901698"/>
          </a:xfrm>
        </p:spPr>
        <p:txBody>
          <a:bodyPr>
            <a:normAutofit/>
          </a:bodyPr>
          <a:lstStyle/>
          <a:p>
            <a:pPr marL="0" indent="0">
              <a:buNone/>
            </a:pPr>
            <a:r>
              <a:rPr lang="en-GB" dirty="0"/>
              <a:t>We have a national certificate: “Health Promoting School”. We proceed according to the slogan: ,, Let's be healthy! - We know, so we operate", so we pay attention to what we eat and how we spend our free time. Our recipe is physical activity from an early age.</a:t>
            </a:r>
            <a:endParaRPr lang="pl-PL" dirty="0"/>
          </a:p>
          <a:p>
            <a:pPr marL="0" indent="0">
              <a:buNone/>
            </a:pPr>
            <a:endParaRPr lang="pl-PL" dirty="0"/>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88" y="706751"/>
            <a:ext cx="7555606" cy="5666704"/>
          </a:xfrm>
          <a:prstGeom prst="rect">
            <a:avLst/>
          </a:prstGeom>
        </p:spPr>
      </p:pic>
    </p:spTree>
    <p:extLst>
      <p:ext uri="{BB962C8B-B14F-4D97-AF65-F5344CB8AC3E}">
        <p14:creationId xmlns:p14="http://schemas.microsoft.com/office/powerpoint/2010/main" val="25088539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500062"/>
            <a:ext cx="2703490" cy="5983865"/>
          </a:xfrm>
        </p:spPr>
        <p:txBody>
          <a:bodyPr>
            <a:normAutofit fontScale="90000"/>
          </a:bodyPr>
          <a:lstStyle/>
          <a:p>
            <a:pPr lvl="0"/>
            <a:r>
              <a:rPr lang="en-GB" dirty="0"/>
              <a:t>We are “Talent Explorer School”. We can pursue their own passions and interests in many areas</a:t>
            </a:r>
            <a:r>
              <a:rPr lang="pl-PL" dirty="0"/>
              <a:t/>
            </a:r>
            <a:br>
              <a:rPr lang="pl-PL" dirty="0"/>
            </a:br>
            <a:r>
              <a:rPr lang="en-GB" dirty="0"/>
              <a:t>and forms:</a:t>
            </a:r>
            <a:r>
              <a:rPr lang="pl-PL" dirty="0"/>
              <a:t/>
            </a:r>
            <a:br>
              <a:rPr lang="pl-PL" dirty="0"/>
            </a:b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5922" y="682935"/>
            <a:ext cx="7490822" cy="5618117"/>
          </a:xfrm>
          <a:prstGeom prst="rect">
            <a:avLst/>
          </a:prstGeom>
        </p:spPr>
      </p:pic>
    </p:spTree>
    <p:extLst>
      <p:ext uri="{BB962C8B-B14F-4D97-AF65-F5344CB8AC3E}">
        <p14:creationId xmlns:p14="http://schemas.microsoft.com/office/powerpoint/2010/main" val="3523331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58982" y="505979"/>
            <a:ext cx="7379496" cy="719139"/>
          </a:xfrm>
        </p:spPr>
        <p:txBody>
          <a:bodyPr/>
          <a:lstStyle/>
          <a:p>
            <a:pPr marL="0" indent="0">
              <a:buNone/>
            </a:pPr>
            <a:r>
              <a:rPr lang="en-US" dirty="0"/>
              <a:t>•	subject-area competitions and Olympiads,</a:t>
            </a:r>
          </a:p>
          <a:p>
            <a:endParaRPr lang="pl-PL" dirty="0"/>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733" y="1569929"/>
            <a:ext cx="6872612" cy="4589923"/>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46" y="1225118"/>
            <a:ext cx="4520202" cy="2539853"/>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765" y="3864890"/>
            <a:ext cx="4474364" cy="2514097"/>
          </a:xfrm>
          <a:prstGeom prst="rect">
            <a:avLst/>
          </a:prstGeom>
        </p:spPr>
      </p:pic>
    </p:spTree>
    <p:extLst>
      <p:ext uri="{BB962C8B-B14F-4D97-AF65-F5344CB8AC3E}">
        <p14:creationId xmlns:p14="http://schemas.microsoft.com/office/powerpoint/2010/main" val="3228602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22791" y="325299"/>
            <a:ext cx="10515600" cy="4351338"/>
          </a:xfrm>
        </p:spPr>
        <p:txBody>
          <a:bodyPr/>
          <a:lstStyle/>
          <a:p>
            <a:pPr marL="0" indent="0">
              <a:buNone/>
            </a:pPr>
            <a:r>
              <a:rPr lang="en-US" dirty="0"/>
              <a:t>•	sports competitions and tournaments,</a:t>
            </a:r>
          </a:p>
          <a:p>
            <a:endParaRPr lang="pl-PL" dirty="0"/>
          </a:p>
        </p:txBody>
      </p:sp>
      <p:pic>
        <p:nvPicPr>
          <p:cNvPr id="5" name="Picture 2" descr="K:\zdjecia projekt\13321941_1000825123287499_501438791488417121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19" y="196510"/>
            <a:ext cx="2978238" cy="4162180"/>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792" y="1148283"/>
            <a:ext cx="6284268" cy="4003266"/>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5176">
            <a:off x="955601" y="2224016"/>
            <a:ext cx="2541679" cy="4526924"/>
          </a:xfrm>
          <a:prstGeom prst="rect">
            <a:avLst/>
          </a:prstGeom>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856" y="3712979"/>
            <a:ext cx="5178885" cy="3145021"/>
          </a:xfrm>
          <a:prstGeom prst="rect">
            <a:avLst/>
          </a:prstGeom>
        </p:spPr>
      </p:pic>
    </p:spTree>
    <p:extLst>
      <p:ext uri="{BB962C8B-B14F-4D97-AF65-F5344CB8AC3E}">
        <p14:creationId xmlns:p14="http://schemas.microsoft.com/office/powerpoint/2010/main" val="2465145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42891" y="458463"/>
            <a:ext cx="10515600" cy="4351338"/>
          </a:xfrm>
        </p:spPr>
        <p:txBody>
          <a:bodyPr/>
          <a:lstStyle/>
          <a:p>
            <a:pPr marL="0" indent="0">
              <a:buNone/>
            </a:pPr>
            <a:r>
              <a:rPr lang="en-US" dirty="0"/>
              <a:t>•	art and music competitions, </a:t>
            </a:r>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841" y="1224316"/>
            <a:ext cx="6158345" cy="5169054"/>
          </a:xfrm>
          <a:prstGeom prst="rect">
            <a:avLst/>
          </a:prstGeom>
          <a:scene3d>
            <a:camera prst="perspectiveHeroicExtremeLeftFacing"/>
            <a:lightRig rig="threePt" dir="t"/>
          </a:scene3d>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604" y="1224316"/>
            <a:ext cx="4780646" cy="3585485"/>
          </a:xfrm>
          <a:prstGeom prst="rect">
            <a:avLst/>
          </a:prstGeom>
          <a:scene3d>
            <a:camera prst="perspectiveHeroicExtremeRightFacing"/>
            <a:lightRig rig="threePt" dir="t"/>
          </a:scene3d>
        </p:spPr>
      </p:pic>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8774">
            <a:off x="1394562" y="4249421"/>
            <a:ext cx="3627549" cy="2720662"/>
          </a:xfrm>
          <a:prstGeom prst="rect">
            <a:avLst/>
          </a:prstGeom>
        </p:spPr>
      </p:pic>
    </p:spTree>
    <p:extLst>
      <p:ext uri="{BB962C8B-B14F-4D97-AF65-F5344CB8AC3E}">
        <p14:creationId xmlns:p14="http://schemas.microsoft.com/office/powerpoint/2010/main" val="103410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41" y="2990841"/>
            <a:ext cx="11259853" cy="3474354"/>
          </a:xfrm>
          <a:prstGeom prst="rect">
            <a:avLst/>
          </a:prstGeom>
        </p:spPr>
      </p:pic>
      <p:sp>
        <p:nvSpPr>
          <p:cNvPr id="5" name="Tytuł 1"/>
          <p:cNvSpPr>
            <a:spLocks noGrp="1"/>
          </p:cNvSpPr>
          <p:nvPr>
            <p:ph type="title"/>
          </p:nvPr>
        </p:nvSpPr>
        <p:spPr>
          <a:xfrm>
            <a:off x="516230" y="674219"/>
            <a:ext cx="9104288" cy="1325563"/>
          </a:xfrm>
        </p:spPr>
        <p:txBody>
          <a:bodyPr>
            <a:normAutofit fontScale="90000"/>
          </a:bodyPr>
          <a:lstStyle/>
          <a:p>
            <a:pPr lvl="0" algn="ctr"/>
            <a:r>
              <a:rPr lang="pl-PL" b="1" dirty="0" smtClean="0"/>
              <a:t/>
            </a:r>
            <a:br>
              <a:rPr lang="pl-PL" b="1" dirty="0" smtClean="0"/>
            </a:br>
            <a:r>
              <a:rPr lang="pl-PL" b="1" dirty="0"/>
              <a:t/>
            </a:r>
            <a:br>
              <a:rPr lang="pl-PL" b="1" dirty="0"/>
            </a:br>
            <a:r>
              <a:rPr lang="en-GB" b="1" dirty="0" smtClean="0"/>
              <a:t>Hi</a:t>
            </a:r>
            <a:r>
              <a:rPr lang="en-GB" b="1" dirty="0"/>
              <a:t>!</a:t>
            </a:r>
            <a:r>
              <a:rPr lang="pl-PL" b="1" dirty="0"/>
              <a:t/>
            </a:r>
            <a:br>
              <a:rPr lang="pl-PL" b="1" dirty="0"/>
            </a:br>
            <a:r>
              <a:rPr lang="en-GB" b="1" dirty="0" smtClean="0"/>
              <a:t>Here </a:t>
            </a:r>
            <a:r>
              <a:rPr lang="en-GB" b="1" dirty="0"/>
              <a:t>we are - students and our teachers.</a:t>
            </a:r>
            <a:r>
              <a:rPr lang="pl-PL" dirty="0"/>
              <a:t/>
            </a:r>
            <a:br>
              <a:rPr lang="pl-PL" dirty="0"/>
            </a:br>
            <a:endParaRPr lang="pl-PL" dirty="0"/>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76034">
            <a:off x="9298547" y="646732"/>
            <a:ext cx="2305672" cy="1380535"/>
          </a:xfrm>
          <a:prstGeom prst="rect">
            <a:avLst/>
          </a:prstGeom>
        </p:spPr>
      </p:pic>
    </p:spTree>
    <p:extLst>
      <p:ext uri="{BB962C8B-B14F-4D97-AF65-F5344CB8AC3E}">
        <p14:creationId xmlns:p14="http://schemas.microsoft.com/office/powerpoint/2010/main" val="36090323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40546" y="298666"/>
            <a:ext cx="10515600" cy="4351338"/>
          </a:xfrm>
        </p:spPr>
        <p:txBody>
          <a:bodyPr/>
          <a:lstStyle/>
          <a:p>
            <a:pPr marL="0" indent="0">
              <a:buNone/>
            </a:pPr>
            <a:r>
              <a:rPr lang="en-US" dirty="0"/>
              <a:t>•	literary competitions, theatre previews.</a:t>
            </a:r>
          </a:p>
          <a:p>
            <a:endParaRPr lang="pl-PL" dirty="0"/>
          </a:p>
        </p:txBody>
      </p:sp>
      <p:pic>
        <p:nvPicPr>
          <p:cNvPr id="4" name="Picture 2" descr="K:\zdjecia projekt\13124914_983589718344373_100091987183042449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442" y="901520"/>
            <a:ext cx="8278989" cy="5608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526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095" y="662533"/>
            <a:ext cx="8528093" cy="5724659"/>
          </a:xfrm>
          <a:prstGeom prst="rect">
            <a:avLst/>
          </a:prstGeom>
        </p:spPr>
      </p:pic>
      <p:sp>
        <p:nvSpPr>
          <p:cNvPr id="3" name="Symbol zastępczy zawartości 2"/>
          <p:cNvSpPr>
            <a:spLocks noGrp="1"/>
          </p:cNvSpPr>
          <p:nvPr>
            <p:ph idx="1"/>
          </p:nvPr>
        </p:nvSpPr>
        <p:spPr>
          <a:xfrm>
            <a:off x="129862" y="769557"/>
            <a:ext cx="2600459" cy="5708515"/>
          </a:xfrm>
        </p:spPr>
        <p:txBody>
          <a:bodyPr>
            <a:normAutofit/>
          </a:bodyPr>
          <a:lstStyle/>
          <a:p>
            <a:pPr marL="0" lvl="0" indent="0">
              <a:buNone/>
            </a:pPr>
            <a:r>
              <a:rPr lang="en-GB" dirty="0" smtClean="0"/>
              <a:t>A </a:t>
            </a:r>
            <a:r>
              <a:rPr lang="en-GB" dirty="0"/>
              <a:t>,, </a:t>
            </a:r>
            <a:r>
              <a:rPr lang="en-GB" dirty="0" err="1"/>
              <a:t>Witoski</a:t>
            </a:r>
            <a:r>
              <a:rPr lang="en-GB" dirty="0"/>
              <a:t> " dance team is operating in our school, which brings together those who like to dance. Here we are acquiring skills to perform basic steps and figures in the social, contemporary and folk dances.</a:t>
            </a:r>
            <a:endParaRPr lang="pl-PL" dirty="0"/>
          </a:p>
          <a:p>
            <a:pPr marL="0" indent="0">
              <a:buNone/>
            </a:pPr>
            <a:endParaRPr lang="pl-PL" dirty="0" smtClean="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a:p>
          <a:p>
            <a:pPr marL="0" indent="0">
              <a:buNone/>
            </a:pPr>
            <a:endParaRPr lang="pl-PL" dirty="0" smtClean="0"/>
          </a:p>
          <a:p>
            <a:pPr marL="0" indent="0">
              <a:buNone/>
            </a:pPr>
            <a:endParaRPr lang="pl-PL" dirty="0" smtClean="0"/>
          </a:p>
        </p:txBody>
      </p:sp>
      <p:sp>
        <p:nvSpPr>
          <p:cNvPr id="4" name="pole tekstowe 3"/>
          <p:cNvSpPr txBox="1"/>
          <p:nvPr/>
        </p:nvSpPr>
        <p:spPr>
          <a:xfrm>
            <a:off x="3425108" y="5356882"/>
            <a:ext cx="8132069" cy="1261884"/>
          </a:xfrm>
          <a:prstGeom prst="rect">
            <a:avLst/>
          </a:prstGeom>
          <a:noFill/>
        </p:spPr>
        <p:txBody>
          <a:bodyPr wrap="square" rtlCol="0">
            <a:spAutoFit/>
          </a:bodyPr>
          <a:lstStyle/>
          <a:p>
            <a:pPr algn="ctr"/>
            <a:r>
              <a:rPr lang="en-GB" sz="4000" dirty="0"/>
              <a:t>Everyone can try their hand.</a:t>
            </a:r>
            <a:endParaRPr lang="pl-PL" sz="4000" dirty="0"/>
          </a:p>
          <a:p>
            <a:endParaRPr lang="pl-PL" dirty="0"/>
          </a:p>
          <a:p>
            <a:endParaRPr lang="pl-PL" dirty="0"/>
          </a:p>
        </p:txBody>
      </p:sp>
    </p:spTree>
    <p:extLst>
      <p:ext uri="{BB962C8B-B14F-4D97-AF65-F5344CB8AC3E}">
        <p14:creationId xmlns:p14="http://schemas.microsoft.com/office/powerpoint/2010/main" val="23626017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86684" y="270456"/>
            <a:ext cx="10515600" cy="6587543"/>
          </a:xfrm>
        </p:spPr>
        <p:txBody>
          <a:bodyPr/>
          <a:lstStyle/>
          <a:p>
            <a:pPr marL="0" indent="0">
              <a:buNone/>
            </a:pPr>
            <a:r>
              <a:rPr lang="en-US" dirty="0" smtClean="0"/>
              <a:t>Thanks to the programs “Money Saving School” and “Banking Education” we teach our pupils how to manage their finances from an early age. We are doing pretty good. Every year we are in the forefront.  </a:t>
            </a:r>
          </a:p>
          <a:p>
            <a:pPr marL="0" indent="0">
              <a:buNone/>
            </a:pPr>
            <a:endParaRPr lang="pl-PL" dirty="0" smtClean="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lgn="ctr">
              <a:buNone/>
            </a:pPr>
            <a:endParaRPr lang="pl-PL" dirty="0" smtClean="0"/>
          </a:p>
          <a:p>
            <a:pPr marL="0" indent="0" algn="ctr">
              <a:buNone/>
            </a:pPr>
            <a:r>
              <a:rPr lang="en-US" dirty="0" smtClean="0"/>
              <a:t>grain by grain and the hen fills her belly</a:t>
            </a:r>
          </a:p>
          <a:p>
            <a:pPr marL="0" indent="0">
              <a:buNone/>
            </a:pPr>
            <a:endParaRPr lang="pl-PL" dirty="0"/>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351" y="1836247"/>
            <a:ext cx="6023263" cy="4015508"/>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9713" y="2286967"/>
            <a:ext cx="4090442" cy="3070644"/>
          </a:xfrm>
          <a:prstGeom prst="rect">
            <a:avLst/>
          </a:prstGeom>
        </p:spPr>
      </p:pic>
    </p:spTree>
    <p:extLst>
      <p:ext uri="{BB962C8B-B14F-4D97-AF65-F5344CB8AC3E}">
        <p14:creationId xmlns:p14="http://schemas.microsoft.com/office/powerpoint/2010/main" val="8570483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500062"/>
            <a:ext cx="10515600" cy="1325563"/>
          </a:xfrm>
        </p:spPr>
        <p:txBody>
          <a:bodyPr>
            <a:normAutofit fontScale="90000"/>
          </a:bodyPr>
          <a:lstStyle/>
          <a:p>
            <a:r>
              <a:rPr lang="en-GB" dirty="0"/>
              <a:t>Our sports club “Libero” is very popular. These are our subdivisions:</a:t>
            </a:r>
            <a:r>
              <a:rPr lang="pl-PL" dirty="0"/>
              <a:t/>
            </a:r>
            <a:br>
              <a:rPr lang="pl-PL" dirty="0"/>
            </a:br>
            <a:endParaRPr lang="pl-PL" dirty="0"/>
          </a:p>
        </p:txBody>
      </p:sp>
      <p:sp>
        <p:nvSpPr>
          <p:cNvPr id="3" name="Symbol zastępczy zawartości 2"/>
          <p:cNvSpPr>
            <a:spLocks noGrp="1"/>
          </p:cNvSpPr>
          <p:nvPr>
            <p:ph idx="1"/>
          </p:nvPr>
        </p:nvSpPr>
        <p:spPr/>
        <p:txBody>
          <a:bodyPr/>
          <a:lstStyle/>
          <a:p>
            <a:pPr marL="0" indent="0">
              <a:buNone/>
            </a:pPr>
            <a:r>
              <a:rPr lang="en-US" dirty="0" smtClean="0"/>
              <a:t>•	Football – boys and girls,</a:t>
            </a:r>
          </a:p>
          <a:p>
            <a:pPr marL="0" indent="0">
              <a:buNone/>
            </a:pPr>
            <a:r>
              <a:rPr lang="en-US" dirty="0" smtClean="0"/>
              <a:t>•	Volleyball – boys and girls,</a:t>
            </a:r>
          </a:p>
          <a:p>
            <a:pPr marL="0" indent="0">
              <a:buNone/>
            </a:pPr>
            <a:r>
              <a:rPr lang="en-US" dirty="0" smtClean="0"/>
              <a:t>•	Handball - boys and girls,</a:t>
            </a:r>
          </a:p>
          <a:p>
            <a:pPr marL="0" indent="0">
              <a:buNone/>
            </a:pPr>
            <a:r>
              <a:rPr lang="en-US" dirty="0" smtClean="0"/>
              <a:t>•	Checkers,</a:t>
            </a:r>
          </a:p>
          <a:p>
            <a:pPr marL="0" indent="0">
              <a:buNone/>
            </a:pPr>
            <a:r>
              <a:rPr lang="en-US" dirty="0" smtClean="0"/>
              <a:t>•	Athletics.</a:t>
            </a:r>
          </a:p>
          <a:p>
            <a:pPr marL="0" indent="0">
              <a:buNone/>
            </a:pP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8986" y="1435536"/>
            <a:ext cx="4010268" cy="225577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1421" y="3953815"/>
            <a:ext cx="3903726" cy="2613238"/>
          </a:xfrm>
          <a:prstGeom prst="rect">
            <a:avLst/>
          </a:prstGeom>
        </p:spPr>
      </p:pic>
      <p:pic>
        <p:nvPicPr>
          <p:cNvPr id="6" name="Picture 3" descr="K:\zdjecia projekt\13558798_1019239874779357_7486350721288245409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7830" y="4212426"/>
            <a:ext cx="3934150" cy="22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4269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63702"/>
            <a:ext cx="10515600" cy="1325563"/>
          </a:xfrm>
        </p:spPr>
        <p:txBody>
          <a:bodyPr>
            <a:normAutofit fontScale="90000"/>
          </a:bodyPr>
          <a:lstStyle/>
          <a:p>
            <a:r>
              <a:rPr lang="en-GB" dirty="0" smtClean="0"/>
              <a:t>In </a:t>
            </a:r>
            <a:r>
              <a:rPr lang="en-GB" dirty="0"/>
              <a:t>conclusion, we would like to invite you all</a:t>
            </a:r>
            <a:r>
              <a:rPr lang="pl-PL" dirty="0"/>
              <a:t/>
            </a:r>
            <a:br>
              <a:rPr lang="pl-PL" dirty="0"/>
            </a:br>
            <a:r>
              <a:rPr lang="en-GB" dirty="0"/>
              <a:t>to the unique places in our area,</a:t>
            </a:r>
            <a:r>
              <a:rPr lang="pl-PL" dirty="0"/>
              <a:t/>
            </a:r>
            <a:br>
              <a:rPr lang="pl-PL" dirty="0"/>
            </a:br>
            <a:r>
              <a:rPr lang="en-GB" dirty="0"/>
              <a:t>which are worth seeing.</a:t>
            </a:r>
            <a:r>
              <a:rPr lang="pl-PL" dirty="0"/>
              <a:t/>
            </a:r>
            <a:br>
              <a:rPr lang="pl-PL" dirty="0"/>
            </a:b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6727" y="1974213"/>
            <a:ext cx="6197073" cy="4130373"/>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385216"/>
            <a:ext cx="5928233" cy="3951190"/>
          </a:xfrm>
          <a:prstGeom prst="rect">
            <a:avLst/>
          </a:prstGeom>
          <a:ln>
            <a:noFill/>
          </a:ln>
          <a:effectLst>
            <a:outerShdw blurRad="190500" dist="228600" dir="2700000" algn="ctr">
              <a:srgbClr val="000000">
                <a:alpha val="30000"/>
              </a:srgbClr>
            </a:outerShdw>
          </a:effectLst>
          <a:scene3d>
            <a:camera prst="perspectiveHeroicExtremeRightFacing"/>
            <a:lightRig rig="glow" dir="t">
              <a:rot lat="0" lon="0" rev="4800000"/>
            </a:lightRig>
          </a:scene3d>
          <a:sp3d prstMaterial="matte">
            <a:bevelT w="127000" h="63500" prst="divot"/>
          </a:sp3d>
        </p:spPr>
      </p:pic>
    </p:spTree>
    <p:extLst>
      <p:ext uri="{BB962C8B-B14F-4D97-AF65-F5344CB8AC3E}">
        <p14:creationId xmlns:p14="http://schemas.microsoft.com/office/powerpoint/2010/main" val="8827016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66989" y="712855"/>
            <a:ext cx="10515600" cy="1325563"/>
          </a:xfrm>
        </p:spPr>
        <p:txBody>
          <a:bodyPr>
            <a:normAutofit fontScale="90000"/>
          </a:bodyPr>
          <a:lstStyle/>
          <a:p>
            <a:pPr algn="ctr"/>
            <a:r>
              <a:rPr lang="en-GB" sz="4000" dirty="0"/>
              <a:t>Borderland settlement in </a:t>
            </a:r>
            <a:r>
              <a:rPr lang="en-GB" sz="4000" dirty="0" err="1"/>
              <a:t>Basznia</a:t>
            </a:r>
            <a:r>
              <a:rPr lang="en-GB" sz="4000" dirty="0"/>
              <a:t> </a:t>
            </a:r>
            <a:r>
              <a:rPr lang="en-GB" sz="4000" dirty="0" err="1"/>
              <a:t>Dolna</a:t>
            </a:r>
            <a:r>
              <a:rPr lang="en-GB" sz="4000" dirty="0"/>
              <a:t> is a magical thematic village, with Polish, Ukrainian, German and Jewish traditions.</a:t>
            </a:r>
            <a:r>
              <a:rPr lang="pl-PL" dirty="0"/>
              <a:t/>
            </a:r>
            <a:br>
              <a:rPr lang="pl-PL" dirty="0"/>
            </a:b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04" y="2222433"/>
            <a:ext cx="6037925" cy="4030315"/>
          </a:xfrm>
          <a:prstGeom prst="rect">
            <a:avLst/>
          </a:prstGeom>
          <a:scene3d>
            <a:camera prst="isometricOffAxis2Left"/>
            <a:lightRig rig="threePt" dir="t"/>
          </a:scene3d>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8829" y="2406449"/>
            <a:ext cx="5499278" cy="3662284"/>
          </a:xfrm>
          <a:prstGeom prst="rect">
            <a:avLst/>
          </a:prstGeom>
        </p:spPr>
      </p:pic>
    </p:spTree>
    <p:extLst>
      <p:ext uri="{BB962C8B-B14F-4D97-AF65-F5344CB8AC3E}">
        <p14:creationId xmlns:p14="http://schemas.microsoft.com/office/powerpoint/2010/main" val="29672052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9564" y="206062"/>
            <a:ext cx="10515600" cy="6858000"/>
          </a:xfrm>
        </p:spPr>
        <p:txBody>
          <a:bodyPr>
            <a:normAutofit fontScale="90000"/>
          </a:bodyPr>
          <a:lstStyle/>
          <a:p>
            <a:pPr lvl="0"/>
            <a:r>
              <a:rPr lang="en-GB" dirty="0" smtClean="0"/>
              <a:t>Parrish </a:t>
            </a:r>
            <a:r>
              <a:rPr lang="en-GB" dirty="0"/>
              <a:t>house in </a:t>
            </a:r>
            <a:r>
              <a:rPr lang="en-GB" dirty="0" err="1"/>
              <a:t>Podlesie</a:t>
            </a:r>
            <a:r>
              <a:rPr lang="en-GB" dirty="0"/>
              <a:t> is a educational-conferencing </a:t>
            </a:r>
            <a:r>
              <a:rPr lang="en-GB" dirty="0" err="1"/>
              <a:t>center</a:t>
            </a:r>
            <a:r>
              <a:rPr lang="en-GB" dirty="0"/>
              <a:t> and it was founded  on the basis of the former German settlement.</a:t>
            </a:r>
            <a:r>
              <a:rPr lang="pl-PL" dirty="0"/>
              <a:t/>
            </a:r>
            <a:br>
              <a:rPr lang="pl-PL" dirty="0"/>
            </a:br>
            <a:r>
              <a:rPr lang="en-GB" dirty="0"/>
              <a:t> </a:t>
            </a: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en-GB" dirty="0" smtClean="0"/>
              <a:t>Here </a:t>
            </a:r>
            <a:r>
              <a:rPr lang="en-GB" dirty="0"/>
              <a:t>the past mixes with the present, to plan for the future.</a:t>
            </a:r>
            <a:r>
              <a:rPr lang="pl-PL" dirty="0"/>
              <a:t/>
            </a:r>
            <a:br>
              <a:rPr lang="pl-PL" dirty="0"/>
            </a:b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580" y="1733103"/>
            <a:ext cx="5396784" cy="3597856"/>
          </a:xfrm>
          <a:prstGeom prst="rect">
            <a:avLst/>
          </a:prstGeom>
          <a:scene3d>
            <a:camera prst="perspectiveAbove"/>
            <a:lightRig rig="threePt" dir="t"/>
          </a:scene3d>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826" y="1733103"/>
            <a:ext cx="5421094" cy="3597856"/>
          </a:xfrm>
          <a:prstGeom prst="rect">
            <a:avLst/>
          </a:prstGeom>
          <a:scene3d>
            <a:camera prst="perspectiveAbove"/>
            <a:lightRig rig="threePt" dir="t"/>
          </a:scene3d>
        </p:spPr>
      </p:pic>
    </p:spTree>
    <p:extLst>
      <p:ext uri="{BB962C8B-B14F-4D97-AF65-F5344CB8AC3E}">
        <p14:creationId xmlns:p14="http://schemas.microsoft.com/office/powerpoint/2010/main" val="30916162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9412" y="854523"/>
            <a:ext cx="10515600" cy="1325563"/>
          </a:xfrm>
        </p:spPr>
        <p:txBody>
          <a:bodyPr>
            <a:normAutofit fontScale="90000"/>
          </a:bodyPr>
          <a:lstStyle/>
          <a:p>
            <a:r>
              <a:rPr lang="en-GB" sz="3100" dirty="0"/>
              <a:t>In </a:t>
            </a:r>
            <a:r>
              <a:rPr lang="en-GB" sz="3100" dirty="0" err="1"/>
              <a:t>Radruż</a:t>
            </a:r>
            <a:r>
              <a:rPr lang="en-GB" sz="3100" dirty="0"/>
              <a:t> there is a Greek Catholic church dedicated to St. </a:t>
            </a:r>
            <a:r>
              <a:rPr lang="en-GB" sz="3100" dirty="0" err="1"/>
              <a:t>Paraskeva</a:t>
            </a:r>
            <a:r>
              <a:rPr lang="en-GB" sz="3100" dirty="0"/>
              <a:t> from the sixteenth century. At the first contact with the structure we may be surprised by the amount of wood used for its hill. It can be described as </a:t>
            </a:r>
            <a:r>
              <a:rPr lang="pl-PL" sz="3100" dirty="0" smtClean="0"/>
              <a:t> </a:t>
            </a:r>
            <a:br>
              <a:rPr lang="pl-PL" sz="3100" dirty="0" smtClean="0"/>
            </a:br>
            <a:r>
              <a:rPr lang="en-GB" sz="3100" dirty="0" smtClean="0"/>
              <a:t>,, </a:t>
            </a:r>
            <a:r>
              <a:rPr lang="en-GB" sz="3100" dirty="0"/>
              <a:t>wooden council. </a:t>
            </a:r>
            <a:r>
              <a:rPr lang="en-GB" dirty="0"/>
              <a:t>"</a:t>
            </a:r>
            <a:r>
              <a:rPr lang="pl-PL" dirty="0"/>
              <a:t/>
            </a:r>
            <a:br>
              <a:rPr lang="pl-PL" dirty="0"/>
            </a:b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782" y="2421230"/>
            <a:ext cx="9474859" cy="4076163"/>
          </a:xfrm>
          <a:prstGeom prst="rect">
            <a:avLst/>
          </a:prstGeom>
        </p:spPr>
      </p:pic>
    </p:spTree>
    <p:extLst>
      <p:ext uri="{BB962C8B-B14F-4D97-AF65-F5344CB8AC3E}">
        <p14:creationId xmlns:p14="http://schemas.microsoft.com/office/powerpoint/2010/main" val="1939511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9715" y="1189373"/>
            <a:ext cx="10515600" cy="1325563"/>
          </a:xfrm>
        </p:spPr>
        <p:txBody>
          <a:bodyPr>
            <a:normAutofit fontScale="90000"/>
          </a:bodyPr>
          <a:lstStyle/>
          <a:p>
            <a:r>
              <a:rPr lang="en-GB" dirty="0"/>
              <a:t>The Borderland Museum in </a:t>
            </a:r>
            <a:r>
              <a:rPr lang="en-GB" dirty="0" err="1"/>
              <a:t>Lubaczow</a:t>
            </a:r>
            <a:r>
              <a:rPr lang="en-GB" dirty="0"/>
              <a:t> offers constant exhibitions associated with the history of the town and the surrounding area. You can submerge yourself in the past in this place.  </a:t>
            </a:r>
            <a:r>
              <a:rPr lang="pl-PL" dirty="0"/>
              <a:t/>
            </a:r>
            <a:br>
              <a:rPr lang="pl-PL" dirty="0"/>
            </a:br>
            <a:endParaRPr lang="pl-PL"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32" y="2828117"/>
            <a:ext cx="9247365" cy="3901094"/>
          </a:xfrm>
          <a:prstGeom prst="rect">
            <a:avLst/>
          </a:prstGeom>
        </p:spPr>
      </p:pic>
    </p:spTree>
    <p:extLst>
      <p:ext uri="{BB962C8B-B14F-4D97-AF65-F5344CB8AC3E}">
        <p14:creationId xmlns:p14="http://schemas.microsoft.com/office/powerpoint/2010/main" val="939127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5017" y="3031051"/>
            <a:ext cx="10515600" cy="1325563"/>
          </a:xfrm>
        </p:spPr>
        <p:txBody>
          <a:bodyPr>
            <a:normAutofit fontScale="90000"/>
          </a:bodyPr>
          <a:lstStyle/>
          <a:p>
            <a:pPr algn="ctr"/>
            <a:r>
              <a:rPr lang="en-GB" b="1" dirty="0"/>
              <a:t>See you </a:t>
            </a:r>
            <a:r>
              <a:rPr lang="en-GB" dirty="0"/>
              <a:t>in </a:t>
            </a:r>
            <a:r>
              <a:rPr lang="en-GB" dirty="0" err="1"/>
              <a:t>Basznia</a:t>
            </a:r>
            <a:r>
              <a:rPr lang="en-GB" dirty="0"/>
              <a:t> </a:t>
            </a:r>
            <a:r>
              <a:rPr lang="en-GB" dirty="0" err="1"/>
              <a:t>Dolna</a:t>
            </a:r>
            <a:r>
              <a:rPr lang="en-GB" dirty="0"/>
              <a:t>! </a:t>
            </a:r>
            <a:r>
              <a:rPr lang="pl-PL" dirty="0"/>
              <a:t/>
            </a:r>
            <a:br>
              <a:rPr lang="pl-PL" dirty="0"/>
            </a:br>
            <a:r>
              <a:rPr lang="pl-PL" dirty="0" smtClean="0"/>
              <a:t/>
            </a:r>
            <a:br>
              <a:rPr lang="pl-PL" dirty="0" smtClean="0"/>
            </a:br>
            <a:r>
              <a:rPr lang="en-GB" b="1" dirty="0" err="1" smtClean="0"/>
              <a:t>Nähdään</a:t>
            </a:r>
            <a:r>
              <a:rPr lang="en-GB" dirty="0" smtClean="0"/>
              <a:t> </a:t>
            </a:r>
            <a:r>
              <a:rPr lang="en-GB" dirty="0" err="1"/>
              <a:t>Basznia</a:t>
            </a:r>
            <a:r>
              <a:rPr lang="en-GB" dirty="0"/>
              <a:t> </a:t>
            </a:r>
            <a:r>
              <a:rPr lang="en-GB" dirty="0" err="1"/>
              <a:t>Dolna</a:t>
            </a:r>
            <a:r>
              <a:rPr lang="en-GB" dirty="0"/>
              <a:t>! </a:t>
            </a:r>
            <a:r>
              <a:rPr lang="pl-PL" dirty="0"/>
              <a:t/>
            </a:r>
            <a:br>
              <a:rPr lang="pl-PL" dirty="0"/>
            </a:br>
            <a:r>
              <a:rPr lang="pl-PL" dirty="0" smtClean="0"/>
              <a:t/>
            </a:r>
            <a:br>
              <a:rPr lang="pl-PL" dirty="0" smtClean="0"/>
            </a:br>
            <a:r>
              <a:rPr lang="pl-PL" b="1" dirty="0" err="1" smtClean="0"/>
              <a:t>Uvidime</a:t>
            </a:r>
            <a:r>
              <a:rPr lang="pl-PL" b="1" dirty="0" smtClean="0"/>
              <a:t> </a:t>
            </a:r>
            <a:r>
              <a:rPr lang="pl-PL" b="1" dirty="0" err="1" smtClean="0"/>
              <a:t>se</a:t>
            </a:r>
            <a:r>
              <a:rPr lang="en-GB" dirty="0" smtClean="0"/>
              <a:t> </a:t>
            </a:r>
            <a:r>
              <a:rPr lang="en-GB" dirty="0"/>
              <a:t>v </a:t>
            </a:r>
            <a:r>
              <a:rPr lang="en-GB" dirty="0" err="1"/>
              <a:t>Basznia</a:t>
            </a:r>
            <a:r>
              <a:rPr lang="en-GB" dirty="0"/>
              <a:t> </a:t>
            </a:r>
            <a:r>
              <a:rPr lang="en-GB" dirty="0" err="1"/>
              <a:t>Dolna</a:t>
            </a:r>
            <a:r>
              <a:rPr lang="en-GB" dirty="0"/>
              <a:t>! </a:t>
            </a:r>
            <a:r>
              <a:rPr lang="pl-PL" dirty="0"/>
              <a:t/>
            </a:r>
            <a:br>
              <a:rPr lang="pl-PL" dirty="0"/>
            </a:br>
            <a:r>
              <a:rPr lang="pl-PL" dirty="0" smtClean="0"/>
              <a:t/>
            </a:r>
            <a:br>
              <a:rPr lang="pl-PL" dirty="0" smtClean="0"/>
            </a:br>
            <a:r>
              <a:rPr lang="en-GB" b="1" dirty="0" err="1" smtClean="0"/>
              <a:t>Pasimatysime</a:t>
            </a:r>
            <a:r>
              <a:rPr lang="en-GB" dirty="0" smtClean="0"/>
              <a:t> </a:t>
            </a:r>
            <a:r>
              <a:rPr lang="en-GB" dirty="0" err="1"/>
              <a:t>Basznia</a:t>
            </a:r>
            <a:r>
              <a:rPr lang="en-GB" dirty="0"/>
              <a:t> </a:t>
            </a:r>
            <a:r>
              <a:rPr lang="en-GB" dirty="0" err="1"/>
              <a:t>Dolna</a:t>
            </a:r>
            <a:r>
              <a:rPr lang="en-GB" dirty="0"/>
              <a:t>! </a:t>
            </a:r>
            <a:r>
              <a:rPr lang="pl-PL" dirty="0"/>
              <a:t/>
            </a:r>
            <a:br>
              <a:rPr lang="pl-PL" dirty="0"/>
            </a:br>
            <a:r>
              <a:rPr lang="pl-PL" dirty="0" smtClean="0"/>
              <a:t/>
            </a:r>
            <a:br>
              <a:rPr lang="pl-PL" dirty="0" smtClean="0"/>
            </a:br>
            <a:r>
              <a:rPr lang="pl-PL" b="1" dirty="0" smtClean="0"/>
              <a:t>Hasta </a:t>
            </a:r>
            <a:r>
              <a:rPr lang="pl-PL" b="1" dirty="0" err="1" smtClean="0"/>
              <a:t>luego</a:t>
            </a:r>
            <a:r>
              <a:rPr lang="pl-PL" b="1" dirty="0" smtClean="0"/>
              <a:t> </a:t>
            </a:r>
            <a:r>
              <a:rPr lang="pl-PL" dirty="0" smtClean="0"/>
              <a:t>en </a:t>
            </a:r>
            <a:r>
              <a:rPr lang="en-GB" dirty="0" err="1"/>
              <a:t>Basznia</a:t>
            </a:r>
            <a:r>
              <a:rPr lang="en-GB" dirty="0"/>
              <a:t> </a:t>
            </a:r>
            <a:r>
              <a:rPr lang="en-GB" dirty="0" err="1"/>
              <a:t>Dolna</a:t>
            </a:r>
            <a:r>
              <a:rPr lang="en-GB" dirty="0"/>
              <a:t>! </a:t>
            </a:r>
            <a:r>
              <a:rPr lang="pl-PL" dirty="0"/>
              <a:t/>
            </a:r>
            <a:br>
              <a:rPr lang="pl-PL" dirty="0"/>
            </a:br>
            <a:endParaRPr lang="pl-PL"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7244" y="176279"/>
            <a:ext cx="3205162" cy="3197985"/>
          </a:xfrm>
          <a:prstGeom prst="rect">
            <a:avLst/>
          </a:prstGeom>
        </p:spPr>
      </p:pic>
    </p:spTree>
    <p:extLst>
      <p:ext uri="{BB962C8B-B14F-4D97-AF65-F5344CB8AC3E}">
        <p14:creationId xmlns:p14="http://schemas.microsoft.com/office/powerpoint/2010/main" val="3326904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GB" dirty="0"/>
              <a:t>In the </a:t>
            </a:r>
            <a:r>
              <a:rPr lang="en-GB" dirty="0" err="1" smtClean="0"/>
              <a:t>Zespół</a:t>
            </a:r>
            <a:r>
              <a:rPr lang="en-GB" dirty="0" smtClean="0"/>
              <a:t> </a:t>
            </a:r>
            <a:r>
              <a:rPr lang="en-GB" dirty="0" err="1"/>
              <a:t>Szkół</a:t>
            </a:r>
            <a:r>
              <a:rPr lang="en-GB" dirty="0"/>
              <a:t> </a:t>
            </a:r>
            <a:r>
              <a:rPr lang="en-GB" dirty="0" err="1"/>
              <a:t>Publicznych</a:t>
            </a:r>
            <a:r>
              <a:rPr lang="en-GB" dirty="0"/>
              <a:t> in </a:t>
            </a:r>
            <a:r>
              <a:rPr lang="en-GB" dirty="0" err="1"/>
              <a:t>Basznia</a:t>
            </a:r>
            <a:r>
              <a:rPr lang="en-GB" dirty="0"/>
              <a:t> </a:t>
            </a:r>
            <a:r>
              <a:rPr lang="en-GB" dirty="0" err="1"/>
              <a:t>Dolna</a:t>
            </a:r>
            <a:r>
              <a:rPr lang="en-GB" dirty="0"/>
              <a:t> there are:</a:t>
            </a:r>
            <a:r>
              <a:rPr lang="pl-PL" dirty="0"/>
              <a:t/>
            </a:r>
            <a:br>
              <a:rPr lang="pl-PL" dirty="0"/>
            </a:br>
            <a:endParaRPr lang="pl-PL" dirty="0"/>
          </a:p>
        </p:txBody>
      </p:sp>
      <p:sp>
        <p:nvSpPr>
          <p:cNvPr id="3" name="Symbol zastępczy zawartości 2"/>
          <p:cNvSpPr>
            <a:spLocks noGrp="1"/>
          </p:cNvSpPr>
          <p:nvPr>
            <p:ph idx="1"/>
          </p:nvPr>
        </p:nvSpPr>
        <p:spPr>
          <a:xfrm>
            <a:off x="297287" y="2804419"/>
            <a:ext cx="10515600" cy="4351338"/>
          </a:xfrm>
        </p:spPr>
        <p:txBody>
          <a:bodyPr/>
          <a:lstStyle/>
          <a:p>
            <a:pPr marL="0" indent="0">
              <a:buNone/>
            </a:pPr>
            <a:r>
              <a:rPr lang="en-US" dirty="0" smtClean="0"/>
              <a:t>•	Kindergarten,</a:t>
            </a:r>
          </a:p>
          <a:p>
            <a:pPr marL="0" indent="0">
              <a:buNone/>
            </a:pPr>
            <a:r>
              <a:rPr lang="en-US" dirty="0" smtClean="0"/>
              <a:t>•	Wincenty </a:t>
            </a:r>
            <a:r>
              <a:rPr lang="en-US" dirty="0" err="1" smtClean="0"/>
              <a:t>Witos</a:t>
            </a:r>
            <a:r>
              <a:rPr lang="en-US" dirty="0" smtClean="0"/>
              <a:t> Primary school </a:t>
            </a:r>
          </a:p>
          <a:p>
            <a:pPr marL="0" indent="0">
              <a:buNone/>
            </a:pPr>
            <a:r>
              <a:rPr lang="en-US" dirty="0" smtClean="0"/>
              <a:t>•	 </a:t>
            </a:r>
            <a:r>
              <a:rPr lang="en-US" dirty="0" err="1" smtClean="0"/>
              <a:t>Henryk</a:t>
            </a:r>
            <a:r>
              <a:rPr lang="en-US" dirty="0" smtClean="0"/>
              <a:t> Sienkiewicz </a:t>
            </a:r>
            <a:r>
              <a:rPr lang="pl-PL" dirty="0"/>
              <a:t>Junior High</a:t>
            </a:r>
            <a:r>
              <a:rPr lang="en-US" dirty="0" smtClean="0"/>
              <a:t> School </a:t>
            </a:r>
          </a:p>
          <a:p>
            <a:pPr marL="0" indent="0">
              <a:buNone/>
            </a:pPr>
            <a:endParaRPr lang="pl-PL" dirty="0" smtClean="0"/>
          </a:p>
          <a:p>
            <a:pPr marL="0" indent="0">
              <a:buNone/>
            </a:pPr>
            <a:endParaRPr lang="en-US" dirty="0" smtClean="0"/>
          </a:p>
          <a:p>
            <a:pPr marL="0" indent="0">
              <a:buNone/>
            </a:pPr>
            <a:r>
              <a:rPr lang="en-US" dirty="0" smtClean="0"/>
              <a:t>A place to grow, develop and learn ...</a:t>
            </a:r>
          </a:p>
          <a:p>
            <a:pPr marL="0" indent="0">
              <a:buNone/>
            </a:pPr>
            <a:endParaRPr lang="pl-PL" dirty="0"/>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132" y="1690688"/>
            <a:ext cx="5863107" cy="44754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60945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500062"/>
            <a:ext cx="10515600" cy="1325563"/>
          </a:xfrm>
        </p:spPr>
        <p:txBody>
          <a:bodyPr>
            <a:normAutofit fontScale="90000"/>
          </a:bodyPr>
          <a:lstStyle/>
          <a:p>
            <a:pPr lvl="0"/>
            <a:r>
              <a:rPr lang="en-GB" dirty="0"/>
              <a:t>Kindergarten provides our youngest pupils with </a:t>
            </a:r>
            <a:r>
              <a:rPr lang="pl-PL" dirty="0"/>
              <a:t/>
            </a:r>
            <a:br>
              <a:rPr lang="pl-PL" dirty="0"/>
            </a:br>
            <a:r>
              <a:rPr lang="en-GB" dirty="0"/>
              <a:t>extensive educational and socializing classes for kindergarten playgroups of:</a:t>
            </a:r>
            <a:r>
              <a:rPr lang="pl-PL" dirty="0"/>
              <a:t/>
            </a:r>
            <a:br>
              <a:rPr lang="pl-PL" dirty="0"/>
            </a:br>
            <a:endParaRPr lang="pl-PL" dirty="0"/>
          </a:p>
        </p:txBody>
      </p:sp>
      <p:sp>
        <p:nvSpPr>
          <p:cNvPr id="4" name="pole tekstowe 3"/>
          <p:cNvSpPr txBox="1"/>
          <p:nvPr/>
        </p:nvSpPr>
        <p:spPr>
          <a:xfrm>
            <a:off x="6651769" y="5408541"/>
            <a:ext cx="4702031" cy="1631216"/>
          </a:xfrm>
          <a:prstGeom prst="rect">
            <a:avLst/>
          </a:prstGeom>
          <a:noFill/>
        </p:spPr>
        <p:txBody>
          <a:bodyPr wrap="square" rtlCol="0">
            <a:spAutoFit/>
          </a:bodyPr>
          <a:lstStyle/>
          <a:p>
            <a:pPr algn="ctr"/>
            <a:r>
              <a:rPr lang="pl-PL" sz="3200" dirty="0" smtClean="0"/>
              <a:t> </a:t>
            </a:r>
            <a:r>
              <a:rPr lang="en-US" sz="3200" dirty="0" smtClean="0"/>
              <a:t>Through </a:t>
            </a:r>
            <a:r>
              <a:rPr lang="en-US" sz="3200" dirty="0"/>
              <a:t>fun to knowledge - we like it</a:t>
            </a:r>
            <a:r>
              <a:rPr lang="en-US" sz="3200" dirty="0" smtClean="0"/>
              <a:t>!</a:t>
            </a:r>
            <a:r>
              <a:rPr lang="pl-PL" sz="3200" dirty="0" smtClean="0"/>
              <a:t>  </a:t>
            </a:r>
            <a:r>
              <a:rPr lang="pl-PL" sz="3200" dirty="0" smtClean="0">
                <a:sym typeface="Wingdings" panose="05000000000000000000" pitchFamily="2" charset="2"/>
              </a:rPr>
              <a:t></a:t>
            </a:r>
            <a:endParaRPr lang="en-US" sz="3200" dirty="0"/>
          </a:p>
          <a:p>
            <a:endParaRPr lang="pl-PL" dirty="0"/>
          </a:p>
          <a:p>
            <a:endParaRPr lang="pl-PL" dirty="0"/>
          </a:p>
        </p:txBody>
      </p:sp>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330" y="2099047"/>
            <a:ext cx="4655339" cy="3036072"/>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513" y="2099046"/>
            <a:ext cx="2496051" cy="4160085"/>
          </a:xfrm>
          <a:prstGeom prst="rect">
            <a:avLst/>
          </a:prstGeom>
        </p:spPr>
      </p:pic>
      <p:sp>
        <p:nvSpPr>
          <p:cNvPr id="3" name="Symbol zastępczy zawartości 2"/>
          <p:cNvSpPr>
            <a:spLocks noGrp="1"/>
          </p:cNvSpPr>
          <p:nvPr>
            <p:ph idx="1"/>
          </p:nvPr>
        </p:nvSpPr>
        <p:spPr>
          <a:xfrm>
            <a:off x="838200" y="1825624"/>
            <a:ext cx="3360313" cy="4803775"/>
          </a:xfrm>
        </p:spPr>
        <p:txBody>
          <a:bodyPr>
            <a:normAutofit/>
          </a:bodyPr>
          <a:lstStyle/>
          <a:p>
            <a:pPr marL="0" indent="0">
              <a:buNone/>
            </a:pPr>
            <a:endParaRPr lang="pl-PL" dirty="0" smtClean="0"/>
          </a:p>
          <a:p>
            <a:pPr marL="0" indent="0">
              <a:buNone/>
            </a:pPr>
            <a:r>
              <a:rPr lang="en-US" dirty="0" smtClean="0"/>
              <a:t> </a:t>
            </a:r>
            <a:endParaRPr lang="pl-PL" dirty="0" smtClean="0"/>
          </a:p>
          <a:p>
            <a:r>
              <a:rPr lang="pl-PL" sz="2400" dirty="0"/>
              <a:t>3-4</a:t>
            </a:r>
            <a:r>
              <a:rPr lang="en-US" sz="2400" dirty="0"/>
              <a:t> years old</a:t>
            </a:r>
            <a:endParaRPr lang="pl-PL" sz="2400" dirty="0"/>
          </a:p>
          <a:p>
            <a:r>
              <a:rPr lang="en-US" sz="2400" dirty="0"/>
              <a:t>5 years old</a:t>
            </a:r>
            <a:endParaRPr lang="pl-PL" sz="2400" dirty="0"/>
          </a:p>
          <a:p>
            <a:r>
              <a:rPr lang="en-US" sz="2400" dirty="0"/>
              <a:t>Class  ,, 0 "- preparing a </a:t>
            </a:r>
            <a:endParaRPr lang="pl-PL" sz="2400" dirty="0" smtClean="0"/>
          </a:p>
          <a:p>
            <a:pPr marL="0" indent="0">
              <a:buNone/>
            </a:pPr>
            <a:r>
              <a:rPr lang="en-US" sz="2400" dirty="0" smtClean="0"/>
              <a:t>6-year-old </a:t>
            </a:r>
            <a:r>
              <a:rPr lang="en-US" sz="2400" dirty="0"/>
              <a:t>children for compulsory </a:t>
            </a:r>
            <a:endParaRPr lang="pl-PL" sz="2400" dirty="0" smtClean="0"/>
          </a:p>
          <a:p>
            <a:pPr marL="0" indent="0">
              <a:buNone/>
            </a:pPr>
            <a:r>
              <a:rPr lang="en-US" sz="2400" dirty="0" smtClean="0"/>
              <a:t>education</a:t>
            </a:r>
            <a:endParaRPr lang="pl-PL" sz="2400" dirty="0"/>
          </a:p>
          <a:p>
            <a:pPr marL="0" indent="0">
              <a:buNone/>
            </a:pPr>
            <a:endParaRPr lang="pl-PL" dirty="0"/>
          </a:p>
          <a:p>
            <a:pPr marL="0" indent="0">
              <a:buNone/>
            </a:pPr>
            <a:endParaRPr lang="pl-PL" dirty="0" smtClean="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p:txBody>
      </p:sp>
    </p:spTree>
    <p:extLst>
      <p:ext uri="{BB962C8B-B14F-4D97-AF65-F5344CB8AC3E}">
        <p14:creationId xmlns:p14="http://schemas.microsoft.com/office/powerpoint/2010/main" val="2631437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826" y="771925"/>
            <a:ext cx="7014691" cy="5261019"/>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403" y="4250028"/>
            <a:ext cx="4108358" cy="2310951"/>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03" y="463639"/>
            <a:ext cx="3898005" cy="2923504"/>
          </a:xfrm>
          <a:prstGeom prst="rect">
            <a:avLst/>
          </a:prstGeom>
        </p:spPr>
      </p:pic>
    </p:spTree>
    <p:extLst>
      <p:ext uri="{BB962C8B-B14F-4D97-AF65-F5344CB8AC3E}">
        <p14:creationId xmlns:p14="http://schemas.microsoft.com/office/powerpoint/2010/main" val="3295361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38955" y="1283133"/>
            <a:ext cx="5717147" cy="840302"/>
          </a:xfrm>
        </p:spPr>
        <p:txBody>
          <a:bodyPr/>
          <a:lstStyle/>
          <a:p>
            <a:r>
              <a:rPr lang="en-US" dirty="0"/>
              <a:t>Class I-III - primary education</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0259" y="2820049"/>
            <a:ext cx="5233555" cy="392516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26" y="2214046"/>
            <a:ext cx="5526404" cy="4144803"/>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0358" y="146931"/>
            <a:ext cx="3844266" cy="2566266"/>
          </a:xfrm>
          <a:prstGeom prst="rect">
            <a:avLst/>
          </a:prstGeom>
        </p:spPr>
      </p:pic>
      <p:sp>
        <p:nvSpPr>
          <p:cNvPr id="7" name="Tytuł 1"/>
          <p:cNvSpPr>
            <a:spLocks noGrp="1"/>
          </p:cNvSpPr>
          <p:nvPr>
            <p:ph type="title"/>
          </p:nvPr>
        </p:nvSpPr>
        <p:spPr>
          <a:xfrm>
            <a:off x="268604" y="253783"/>
            <a:ext cx="8411757" cy="1278803"/>
          </a:xfrm>
        </p:spPr>
        <p:txBody>
          <a:bodyPr>
            <a:normAutofit fontScale="90000"/>
          </a:bodyPr>
          <a:lstStyle/>
          <a:p>
            <a:r>
              <a:rPr lang="en-GB" sz="3600" dirty="0"/>
              <a:t>Levels of education in Primary school  include:</a:t>
            </a:r>
            <a:r>
              <a:rPr lang="pl-PL" sz="3600" dirty="0"/>
              <a:t/>
            </a:r>
            <a:br>
              <a:rPr lang="pl-PL" sz="3600" dirty="0"/>
            </a:br>
            <a:endParaRPr lang="pl-PL" sz="3600" dirty="0"/>
          </a:p>
        </p:txBody>
      </p:sp>
    </p:spTree>
    <p:extLst>
      <p:ext uri="{BB962C8B-B14F-4D97-AF65-F5344CB8AC3E}">
        <p14:creationId xmlns:p14="http://schemas.microsoft.com/office/powerpoint/2010/main" val="1575823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11567" y="245400"/>
            <a:ext cx="10515600" cy="4351338"/>
          </a:xfrm>
        </p:spPr>
        <p:txBody>
          <a:bodyPr/>
          <a:lstStyle/>
          <a:p>
            <a:pPr marL="0" indent="0">
              <a:buNone/>
            </a:pPr>
            <a:r>
              <a:rPr lang="en-US" dirty="0"/>
              <a:t>Class IV-VI - system of education, </a:t>
            </a:r>
            <a:r>
              <a:rPr lang="en-US" dirty="0" smtClean="0"/>
              <a:t>with </a:t>
            </a:r>
            <a:r>
              <a:rPr lang="en-US" dirty="0"/>
              <a:t>lessons and classes </a:t>
            </a:r>
            <a:endParaRPr lang="pl-PL" dirty="0"/>
          </a:p>
          <a:p>
            <a:pPr marL="0" indent="0">
              <a:buNone/>
            </a:pPr>
            <a:r>
              <a:rPr lang="en-US" dirty="0"/>
              <a:t>being its core elements. </a:t>
            </a:r>
          </a:p>
          <a:p>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4888" y="1119889"/>
            <a:ext cx="5212921" cy="2917364"/>
          </a:xfrm>
          <a:prstGeom prst="rect">
            <a:avLst/>
          </a:prstGeom>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507" y="3407552"/>
            <a:ext cx="5723944" cy="3219718"/>
          </a:xfrm>
          <a:prstGeom prst="rect">
            <a:avLst/>
          </a:prstGeom>
        </p:spPr>
      </p:pic>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66" y="960879"/>
            <a:ext cx="3787905" cy="3635859"/>
          </a:xfrm>
          <a:prstGeom prst="rect">
            <a:avLst/>
          </a:prstGeom>
          <a:scene3d>
            <a:camera prst="perspectiveRelaxedModerately"/>
            <a:lightRig rig="threePt" dir="t"/>
          </a:scene3d>
        </p:spPr>
      </p:pic>
    </p:spTree>
    <p:extLst>
      <p:ext uri="{BB962C8B-B14F-4D97-AF65-F5344CB8AC3E}">
        <p14:creationId xmlns:p14="http://schemas.microsoft.com/office/powerpoint/2010/main" val="3323927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511</Words>
  <Application>Microsoft Office PowerPoint</Application>
  <PresentationFormat>Mukautettu</PresentationFormat>
  <Paragraphs>119</Paragraphs>
  <Slides>49</Slides>
  <Notes>0</Notes>
  <HiddenSlides>0</HiddenSlides>
  <MMClips>0</MMClips>
  <ScaleCrop>false</ScaleCrop>
  <HeadingPairs>
    <vt:vector size="4" baseType="variant">
      <vt:variant>
        <vt:lpstr>Teema</vt:lpstr>
      </vt:variant>
      <vt:variant>
        <vt:i4>1</vt:i4>
      </vt:variant>
      <vt:variant>
        <vt:lpstr>Dian otsikot</vt:lpstr>
      </vt:variant>
      <vt:variant>
        <vt:i4>49</vt:i4>
      </vt:variant>
    </vt:vector>
  </HeadingPairs>
  <TitlesOfParts>
    <vt:vector size="50" baseType="lpstr">
      <vt:lpstr>Motyw pakietu Office</vt:lpstr>
      <vt:lpstr>PowerPoint-esitys</vt:lpstr>
      <vt:lpstr>PowerPoint-esitys</vt:lpstr>
      <vt:lpstr>Our school in  Basznia Dolna is located   in the picturesque village: </vt:lpstr>
      <vt:lpstr>  Hi! Here we are - students and our teachers. </vt:lpstr>
      <vt:lpstr>In the Zespół Szkół Publicznych in Basznia Dolna there are: </vt:lpstr>
      <vt:lpstr>Kindergarten provides our youngest pupils with  extensive educational and socializing classes for kindergarten playgroups of: </vt:lpstr>
      <vt:lpstr>PowerPoint-esitys</vt:lpstr>
      <vt:lpstr>Levels of education in Primary school  include: </vt:lpstr>
      <vt:lpstr>PowerPoint-esitys</vt:lpstr>
      <vt:lpstr>Another compulsory level of education is Junior High School. The core elements of its system are lessons and classes.  </vt:lpstr>
      <vt:lpstr>PowerPoint-esitys</vt:lpstr>
      <vt:lpstr>PowerPoint-esitys</vt:lpstr>
      <vt:lpstr>PowerPoint-esitys</vt:lpstr>
      <vt:lpstr>PowerPoint-esitys</vt:lpstr>
      <vt:lpstr>PowerPoint-esitys</vt:lpstr>
      <vt:lpstr>PowerPoint-esitys</vt:lpstr>
      <vt:lpstr>PowerPoint-esitys</vt:lpstr>
      <vt:lpstr>Voluntary </vt:lpstr>
      <vt:lpstr>We like education outside of the school, like: </vt:lpstr>
      <vt:lpstr>Trips to the Wanda Siemaszkowa Theatre and Mask Theatre in Rzeszow for performances and workshops. </vt:lpstr>
      <vt:lpstr>Trips to the cinema to see films, after which we meet for discussions in our Film Club, </vt:lpstr>
      <vt:lpstr>PowerPoint-esitys</vt:lpstr>
      <vt:lpstr>We fulfil ourselves on small and big stages, providing emotions to the recipients and a lot of satisfaction for ourselves. We take part in: </vt:lpstr>
      <vt:lpstr>• meetings with interesting people   and creators,</vt:lpstr>
      <vt:lpstr>• school and national ceremonies, </vt:lpstr>
      <vt:lpstr>• charity campaigns and contests, </vt:lpstr>
      <vt:lpstr>• undertakings which cultivate culture   and tradition.  </vt:lpstr>
      <vt:lpstr>Scout-hearted fellows </vt:lpstr>
      <vt:lpstr>Scouting is our strong  point. We operate in the 21st Senior-Scouting Division named after Aleksander Kamiński. We care for what’s the best in scouting: Virtue – Honour - Motherland </vt:lpstr>
      <vt:lpstr>We protect the environment on daily basics. We participate in ecological events in our school and neighbourhood, for example: </vt:lpstr>
      <vt:lpstr>PowerPoint-esitys</vt:lpstr>
      <vt:lpstr>PowerPoint-esitys</vt:lpstr>
      <vt:lpstr>PowerPoint-esitys</vt:lpstr>
      <vt:lpstr>PowerPoint-esitys</vt:lpstr>
      <vt:lpstr>PowerPoint-esitys</vt:lpstr>
      <vt:lpstr>We are “Talent Explorer School”. We can pursue their own passions and interests in many areas and forms: </vt:lpstr>
      <vt:lpstr>PowerPoint-esitys</vt:lpstr>
      <vt:lpstr>PowerPoint-esitys</vt:lpstr>
      <vt:lpstr>PowerPoint-esitys</vt:lpstr>
      <vt:lpstr>PowerPoint-esitys</vt:lpstr>
      <vt:lpstr>PowerPoint-esitys</vt:lpstr>
      <vt:lpstr>PowerPoint-esitys</vt:lpstr>
      <vt:lpstr>Our sports club “Libero” is very popular. These are our subdivisions: </vt:lpstr>
      <vt:lpstr>In conclusion, we would like to invite you all to the unique places in our area, which are worth seeing. </vt:lpstr>
      <vt:lpstr>Borderland settlement in Basznia Dolna is a magical thematic village, with Polish, Ukrainian, German and Jewish traditions. </vt:lpstr>
      <vt:lpstr>Parrish house in Podlesie is a educational-conferencing center and it was founded  on the basis of the former German settlement.         Here the past mixes with the present, to plan for the future. </vt:lpstr>
      <vt:lpstr>In Radruż there is a Greek Catholic church dedicated to St. Paraskeva from the sixteenth century. At the first contact with the structure we may be surprised by the amount of wood used for its hill. It can be described as   ,, wooden council. " </vt:lpstr>
      <vt:lpstr>The Borderland Museum in Lubaczow offers constant exhibitions associated with the history of the town and the surrounding area. You can submerge yourself in the past in this place.   </vt:lpstr>
      <vt:lpstr>See you in Basznia Dolna!   Nähdään Basznia Dolna!   Uvidime se v Basznia Dolna!   Pasimatysime Basznia Dolna!   Hasta luego en Basznia Dolna!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Zespół Szkół Publicznych w Baszni Dolnej Let’s get to know us better.</dc:title>
  <dc:creator>Asus</dc:creator>
  <cp:lastModifiedBy>jkl</cp:lastModifiedBy>
  <cp:revision>50</cp:revision>
  <dcterms:created xsi:type="dcterms:W3CDTF">2016-11-17T08:24:49Z</dcterms:created>
  <dcterms:modified xsi:type="dcterms:W3CDTF">2016-12-20T11:38:46Z</dcterms:modified>
</cp:coreProperties>
</file>