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14"/>
  </p:notesMasterIdLst>
  <p:handoutMasterIdLst>
    <p:handoutMasterId r:id="rId15"/>
  </p:handoutMasterIdLst>
  <p:sldIdLst>
    <p:sldId id="256" r:id="rId5"/>
    <p:sldId id="260" r:id="rId6"/>
    <p:sldId id="314" r:id="rId7"/>
    <p:sldId id="315" r:id="rId8"/>
    <p:sldId id="316" r:id="rId9"/>
    <p:sldId id="317" r:id="rId10"/>
    <p:sldId id="318" r:id="rId11"/>
    <p:sldId id="319" r:id="rId12"/>
    <p:sldId id="320" r:id="rId13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60"/>
            <p14:sldId id="314"/>
            <p14:sldId id="315"/>
            <p14:sldId id="316"/>
            <p14:sldId id="317"/>
            <p14:sldId id="318"/>
            <p14:sldId id="319"/>
            <p14:sldId id="32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400"/>
    <a:srgbClr val="AA5501"/>
    <a:srgbClr val="00A87E"/>
    <a:srgbClr val="0C845B"/>
    <a:srgbClr val="E53663"/>
    <a:srgbClr val="E6009D"/>
    <a:srgbClr val="A45BA2"/>
    <a:srgbClr val="00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399"/>
    <p:restoredTop sz="94424"/>
  </p:normalViewPr>
  <p:slideViewPr>
    <p:cSldViewPr snapToGrid="0">
      <p:cViewPr varScale="1">
        <p:scale>
          <a:sx n="32" d="100"/>
          <a:sy n="32" d="100"/>
        </p:scale>
        <p:origin x="184" y="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30.7.2021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Sarjan nimi alatunnisteeksi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rPr lang="en-FI"/>
              <a:t>30.7.2021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Sarjan nimi alatunnisteeksi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r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&lt; Sarjan nimi + luvun nro &gt;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19. </a:t>
            </a:r>
            <a:r>
              <a:rPr lang="en-GB" dirty="0" err="1"/>
              <a:t>Toivon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epätoivon</a:t>
            </a:r>
            <a:r>
              <a:rPr lang="en-GB" dirty="0"/>
              <a:t> </a:t>
            </a:r>
            <a:r>
              <a:rPr lang="en-GB" dirty="0" err="1"/>
              <a:t>Palestiina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/>
              <a:t>2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/>
              <a:t>Forum Historia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EF3F760-0DE2-44FD-ACB7-24DDAEA6F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9BD7E86-DD03-487B-BE5C-C16B5770089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Historia 2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2B2A738-BE19-42EE-9273-16F459A10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532437"/>
            <a:ext cx="21031200" cy="2651126"/>
          </a:xfrm>
        </p:spPr>
        <p:txBody>
          <a:bodyPr>
            <a:normAutofit/>
          </a:bodyPr>
          <a:lstStyle/>
          <a:p>
            <a:r>
              <a:rPr lang="en-GB" dirty="0" err="1">
                <a:solidFill>
                  <a:schemeClr val="tx1"/>
                </a:solidFill>
              </a:rPr>
              <a:t>Tietoisku</a:t>
            </a:r>
            <a:r>
              <a:rPr lang="en-GB" dirty="0">
                <a:solidFill>
                  <a:schemeClr val="tx1"/>
                </a:solidFill>
              </a:rPr>
              <a:t>: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 err="1">
                <a:solidFill>
                  <a:schemeClr val="tx1"/>
                </a:solidFill>
              </a:rPr>
              <a:t>Palestiinan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konflikti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askel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askeleelta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39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E35CC-33D2-8649-AA39-965C322BA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err="1">
                <a:solidFill>
                  <a:schemeClr val="tx1"/>
                </a:solidFill>
              </a:rPr>
              <a:t>Arabeja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ja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juutalaisia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D4308-E9BD-1140-9045-D8BE39DAEA4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381377"/>
            <a:ext cx="21031200" cy="8145947"/>
          </a:xfrm>
        </p:spPr>
        <p:txBody>
          <a:bodyPr/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Alueella</a:t>
            </a:r>
            <a:r>
              <a:rPr lang="en-GB" dirty="0"/>
              <a:t> on </a:t>
            </a:r>
            <a:r>
              <a:rPr lang="en-GB" dirty="0" err="1"/>
              <a:t>asunut</a:t>
            </a:r>
            <a:r>
              <a:rPr lang="en-GB" dirty="0"/>
              <a:t> </a:t>
            </a:r>
            <a:r>
              <a:rPr lang="en-GB" dirty="0" err="1"/>
              <a:t>vuosisatoja</a:t>
            </a:r>
            <a:r>
              <a:rPr lang="en-GB" dirty="0"/>
              <a:t> </a:t>
            </a:r>
            <a:r>
              <a:rPr lang="en-GB" dirty="0" err="1"/>
              <a:t>niin</a:t>
            </a:r>
            <a:r>
              <a:rPr lang="en-GB" dirty="0"/>
              <a:t> </a:t>
            </a:r>
            <a:r>
              <a:rPr lang="en-GB" dirty="0" err="1"/>
              <a:t>arabeja</a:t>
            </a:r>
            <a:r>
              <a:rPr lang="en-GB" dirty="0"/>
              <a:t> </a:t>
            </a:r>
            <a:r>
              <a:rPr lang="en-GB" dirty="0" err="1"/>
              <a:t>kuin</a:t>
            </a:r>
            <a:r>
              <a:rPr lang="en-GB" dirty="0"/>
              <a:t> </a:t>
            </a:r>
            <a:r>
              <a:rPr lang="en-GB" dirty="0" err="1"/>
              <a:t>juutalaisiakin</a:t>
            </a:r>
            <a:r>
              <a:rPr lang="en-GB" dirty="0"/>
              <a:t>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/>
              <a:t>1800-luvulla </a:t>
            </a:r>
            <a:r>
              <a:rPr lang="en-GB" dirty="0" err="1"/>
              <a:t>voimistui</a:t>
            </a:r>
            <a:r>
              <a:rPr lang="en-GB" dirty="0"/>
              <a:t> </a:t>
            </a:r>
            <a:r>
              <a:rPr lang="en-GB" dirty="0" err="1"/>
              <a:t>sionismi</a:t>
            </a:r>
            <a:r>
              <a:rPr lang="en-GB" dirty="0"/>
              <a:t>, </a:t>
            </a:r>
            <a:r>
              <a:rPr lang="en-GB" dirty="0" err="1"/>
              <a:t>eli</a:t>
            </a:r>
            <a:r>
              <a:rPr lang="en-GB" dirty="0"/>
              <a:t> </a:t>
            </a:r>
            <a:r>
              <a:rPr lang="en-GB" dirty="0" err="1"/>
              <a:t>aate</a:t>
            </a:r>
            <a:r>
              <a:rPr lang="en-GB" dirty="0"/>
              <a:t>, </a:t>
            </a:r>
            <a:r>
              <a:rPr lang="en-GB" dirty="0" err="1"/>
              <a:t>jonka</a:t>
            </a:r>
            <a:r>
              <a:rPr lang="en-GB" dirty="0"/>
              <a:t> </a:t>
            </a:r>
            <a:r>
              <a:rPr lang="en-GB" dirty="0" err="1"/>
              <a:t>mukaan</a:t>
            </a:r>
            <a:r>
              <a:rPr lang="en-GB" dirty="0"/>
              <a:t> </a:t>
            </a:r>
            <a:r>
              <a:rPr lang="en-GB" dirty="0" err="1"/>
              <a:t>juutalaisilla</a:t>
            </a:r>
            <a:r>
              <a:rPr lang="en-GB" dirty="0"/>
              <a:t> </a:t>
            </a:r>
            <a:r>
              <a:rPr lang="en-GB" dirty="0" err="1"/>
              <a:t>olisi</a:t>
            </a:r>
            <a:r>
              <a:rPr lang="en-GB" dirty="0"/>
              <a:t> </a:t>
            </a:r>
            <a:r>
              <a:rPr lang="en-GB" dirty="0" err="1"/>
              <a:t>oltava</a:t>
            </a:r>
            <a:r>
              <a:rPr lang="en-GB" dirty="0"/>
              <a:t> </a:t>
            </a:r>
            <a:r>
              <a:rPr lang="en-GB" dirty="0" err="1"/>
              <a:t>oma</a:t>
            </a:r>
            <a:r>
              <a:rPr lang="en-GB" dirty="0"/>
              <a:t> </a:t>
            </a:r>
            <a:r>
              <a:rPr lang="en-GB" dirty="0" err="1"/>
              <a:t>kansallisvaltio</a:t>
            </a:r>
            <a:r>
              <a:rPr lang="en-GB" dirty="0"/>
              <a:t>. </a:t>
            </a:r>
            <a:r>
              <a:rPr lang="en-FI" dirty="0"/>
              <a:t>🡪 </a:t>
            </a:r>
            <a:r>
              <a:rPr lang="en-GB" dirty="0" err="1"/>
              <a:t>Juutalaisia</a:t>
            </a:r>
            <a:r>
              <a:rPr lang="en-GB" dirty="0"/>
              <a:t> </a:t>
            </a:r>
            <a:r>
              <a:rPr lang="en-GB" dirty="0" err="1"/>
              <a:t>alkoi</a:t>
            </a:r>
            <a:r>
              <a:rPr lang="en-GB" dirty="0"/>
              <a:t> </a:t>
            </a:r>
            <a:r>
              <a:rPr lang="en-GB" dirty="0" err="1"/>
              <a:t>muuttaa</a:t>
            </a:r>
            <a:r>
              <a:rPr lang="en-GB" dirty="0"/>
              <a:t> </a:t>
            </a:r>
            <a:r>
              <a:rPr lang="en-GB" dirty="0" err="1"/>
              <a:t>Palestiinan</a:t>
            </a:r>
            <a:r>
              <a:rPr lang="en-GB" dirty="0"/>
              <a:t> </a:t>
            </a:r>
            <a:r>
              <a:rPr lang="en-GB" dirty="0" err="1"/>
              <a:t>alueelle</a:t>
            </a:r>
            <a:r>
              <a:rPr lang="en-GB" dirty="0"/>
              <a:t>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Palestiinan</a:t>
            </a:r>
            <a:r>
              <a:rPr lang="en-GB" dirty="0"/>
              <a:t> </a:t>
            </a:r>
            <a:r>
              <a:rPr lang="en-GB" dirty="0" err="1"/>
              <a:t>alue</a:t>
            </a:r>
            <a:r>
              <a:rPr lang="en-GB" dirty="0"/>
              <a:t> </a:t>
            </a:r>
            <a:r>
              <a:rPr lang="en-GB" dirty="0" err="1"/>
              <a:t>kuului</a:t>
            </a:r>
            <a:r>
              <a:rPr lang="en-GB" dirty="0"/>
              <a:t> </a:t>
            </a:r>
            <a:r>
              <a:rPr lang="en-GB" dirty="0" err="1"/>
              <a:t>ottomaanien</a:t>
            </a:r>
            <a:r>
              <a:rPr lang="en-GB" dirty="0"/>
              <a:t> (</a:t>
            </a:r>
            <a:r>
              <a:rPr lang="en-GB" dirty="0" err="1"/>
              <a:t>Turkin</a:t>
            </a:r>
            <a:r>
              <a:rPr lang="en-GB" dirty="0"/>
              <a:t>) </a:t>
            </a:r>
            <a:r>
              <a:rPr lang="en-GB" dirty="0" err="1"/>
              <a:t>valtakuntaan</a:t>
            </a:r>
            <a:r>
              <a:rPr lang="en-GB" dirty="0"/>
              <a:t> </a:t>
            </a:r>
            <a:r>
              <a:rPr lang="en-GB" dirty="0" err="1"/>
              <a:t>aina</a:t>
            </a:r>
            <a:r>
              <a:rPr lang="en-GB" dirty="0"/>
              <a:t> I </a:t>
            </a:r>
            <a:r>
              <a:rPr lang="en-GB" dirty="0" err="1"/>
              <a:t>maailmansotaan</a:t>
            </a:r>
            <a:r>
              <a:rPr lang="en-GB" dirty="0"/>
              <a:t> </a:t>
            </a:r>
            <a:r>
              <a:rPr lang="en-GB" dirty="0" err="1"/>
              <a:t>asti</a:t>
            </a:r>
            <a:r>
              <a:rPr lang="en-GB" dirty="0"/>
              <a:t>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Balfourin</a:t>
            </a:r>
            <a:r>
              <a:rPr lang="en-GB" dirty="0"/>
              <a:t> </a:t>
            </a:r>
            <a:r>
              <a:rPr lang="en-GB" dirty="0" err="1"/>
              <a:t>julistus</a:t>
            </a:r>
            <a:r>
              <a:rPr lang="en-GB" dirty="0"/>
              <a:t> 1917: Iso-</a:t>
            </a:r>
            <a:r>
              <a:rPr lang="en-GB" dirty="0" err="1"/>
              <a:t>Britannian</a:t>
            </a:r>
            <a:r>
              <a:rPr lang="en-GB" dirty="0"/>
              <a:t> </a:t>
            </a:r>
            <a:r>
              <a:rPr lang="en-GB" dirty="0" err="1"/>
              <a:t>ristiriitainen</a:t>
            </a:r>
            <a:r>
              <a:rPr lang="en-GB" dirty="0"/>
              <a:t> </a:t>
            </a:r>
            <a:r>
              <a:rPr lang="en-GB" dirty="0" err="1"/>
              <a:t>lupaus</a:t>
            </a:r>
            <a:r>
              <a:rPr lang="en-GB" dirty="0"/>
              <a:t> </a:t>
            </a:r>
            <a:r>
              <a:rPr lang="en-GB" dirty="0" err="1"/>
              <a:t>juutalaisten</a:t>
            </a:r>
            <a:r>
              <a:rPr lang="en-GB" dirty="0"/>
              <a:t> </a:t>
            </a:r>
            <a:r>
              <a:rPr lang="en-GB" dirty="0" err="1"/>
              <a:t>omasta</a:t>
            </a:r>
            <a:r>
              <a:rPr lang="en-GB" dirty="0"/>
              <a:t> </a:t>
            </a:r>
            <a:r>
              <a:rPr lang="en-GB" dirty="0" err="1"/>
              <a:t>valtiosta</a:t>
            </a:r>
            <a:r>
              <a:rPr lang="en-GB" dirty="0"/>
              <a:t> </a:t>
            </a:r>
            <a:r>
              <a:rPr lang="en-GB" dirty="0" err="1"/>
              <a:t>Palestiinassa</a:t>
            </a:r>
            <a:r>
              <a:rPr lang="en-GB" dirty="0"/>
              <a:t>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/>
              <a:t>I </a:t>
            </a:r>
            <a:r>
              <a:rPr lang="en-GB" dirty="0" err="1"/>
              <a:t>maailmansodan</a:t>
            </a:r>
            <a:r>
              <a:rPr lang="en-GB" dirty="0"/>
              <a:t> </a:t>
            </a:r>
            <a:r>
              <a:rPr lang="en-GB" dirty="0" err="1"/>
              <a:t>jälkeen</a:t>
            </a:r>
            <a:r>
              <a:rPr lang="en-GB" dirty="0"/>
              <a:t> </a:t>
            </a:r>
            <a:r>
              <a:rPr lang="en-GB" dirty="0" err="1"/>
              <a:t>alueesta</a:t>
            </a:r>
            <a:r>
              <a:rPr lang="en-GB" dirty="0"/>
              <a:t> </a:t>
            </a:r>
            <a:r>
              <a:rPr lang="en-GB" dirty="0" err="1"/>
              <a:t>tuli</a:t>
            </a:r>
            <a:r>
              <a:rPr lang="en-GB" dirty="0"/>
              <a:t> Iso-</a:t>
            </a:r>
            <a:r>
              <a:rPr lang="en-GB" dirty="0" err="1"/>
              <a:t>Britannian</a:t>
            </a:r>
            <a:r>
              <a:rPr lang="en-GB" dirty="0"/>
              <a:t> </a:t>
            </a:r>
            <a:r>
              <a:rPr lang="en-GB" dirty="0" err="1"/>
              <a:t>mandaattialue</a:t>
            </a:r>
            <a:r>
              <a:rPr lang="en-GB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96C34-117E-AC4B-A776-55A6748A2A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C7341-43FE-5B41-9BDC-E4C2B48D305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</p:spTree>
    <p:extLst>
      <p:ext uri="{BB962C8B-B14F-4D97-AF65-F5344CB8AC3E}">
        <p14:creationId xmlns:p14="http://schemas.microsoft.com/office/powerpoint/2010/main" val="380470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E35CC-33D2-8649-AA39-965C322BA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err="1">
                <a:solidFill>
                  <a:schemeClr val="tx1"/>
                </a:solidFill>
              </a:rPr>
              <a:t>Israelin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valtion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synty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D4308-E9BD-1140-9045-D8BE39DAEA4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Vuonna</a:t>
            </a:r>
            <a:r>
              <a:rPr lang="en-GB" dirty="0"/>
              <a:t> 1947 </a:t>
            </a:r>
            <a:r>
              <a:rPr lang="en-GB" dirty="0" err="1"/>
              <a:t>alueet</a:t>
            </a:r>
            <a:r>
              <a:rPr lang="en-GB" dirty="0"/>
              <a:t> YK:n </a:t>
            </a:r>
            <a:r>
              <a:rPr lang="en-GB" dirty="0" err="1"/>
              <a:t>valvontaan</a:t>
            </a:r>
            <a:r>
              <a:rPr lang="en-GB" dirty="0"/>
              <a:t>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/>
              <a:t>YK </a:t>
            </a:r>
            <a:r>
              <a:rPr lang="en-GB" dirty="0" err="1"/>
              <a:t>päätti</a:t>
            </a:r>
            <a:r>
              <a:rPr lang="en-GB" dirty="0"/>
              <a:t> </a:t>
            </a:r>
            <a:r>
              <a:rPr lang="en-GB" dirty="0" err="1"/>
              <a:t>alueen</a:t>
            </a:r>
            <a:r>
              <a:rPr lang="en-GB" dirty="0"/>
              <a:t> </a:t>
            </a:r>
            <a:r>
              <a:rPr lang="en-GB" dirty="0" err="1"/>
              <a:t>jakamisesta</a:t>
            </a:r>
            <a:r>
              <a:rPr lang="en-GB" dirty="0"/>
              <a:t> </a:t>
            </a:r>
            <a:r>
              <a:rPr lang="en-GB" dirty="0" err="1"/>
              <a:t>kahtia</a:t>
            </a:r>
            <a:r>
              <a:rPr lang="en-GB" dirty="0"/>
              <a:t> </a:t>
            </a:r>
            <a:r>
              <a:rPr lang="en-GB" dirty="0" err="1"/>
              <a:t>juutalaisten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arabien</a:t>
            </a:r>
            <a:r>
              <a:rPr lang="en-GB" dirty="0"/>
              <a:t> </a:t>
            </a:r>
            <a:r>
              <a:rPr lang="en-GB" dirty="0" err="1"/>
              <a:t>valtioon</a:t>
            </a:r>
            <a:r>
              <a:rPr lang="en-GB" dirty="0"/>
              <a:t>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Maassa</a:t>
            </a:r>
            <a:r>
              <a:rPr lang="en-GB" dirty="0"/>
              <a:t> </a:t>
            </a:r>
            <a:r>
              <a:rPr lang="en-GB" dirty="0" err="1"/>
              <a:t>asui</a:t>
            </a:r>
            <a:r>
              <a:rPr lang="en-GB" dirty="0"/>
              <a:t> </a:t>
            </a:r>
            <a:r>
              <a:rPr lang="en-GB" dirty="0" err="1"/>
              <a:t>tuolloin</a:t>
            </a:r>
            <a:r>
              <a:rPr lang="en-GB" dirty="0"/>
              <a:t> 1,3 </a:t>
            </a:r>
            <a:r>
              <a:rPr lang="en-GB" dirty="0" err="1"/>
              <a:t>miljoonaa</a:t>
            </a:r>
            <a:r>
              <a:rPr lang="en-GB" dirty="0"/>
              <a:t> </a:t>
            </a:r>
            <a:r>
              <a:rPr lang="en-GB" dirty="0" err="1"/>
              <a:t>arabia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650 000 </a:t>
            </a:r>
            <a:r>
              <a:rPr lang="en-GB" dirty="0" err="1"/>
              <a:t>juutalaista</a:t>
            </a:r>
            <a:r>
              <a:rPr lang="en-GB" dirty="0"/>
              <a:t>-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Juutalaiset</a:t>
            </a:r>
            <a:r>
              <a:rPr lang="en-GB" dirty="0"/>
              <a:t> </a:t>
            </a:r>
            <a:r>
              <a:rPr lang="en-GB" dirty="0" err="1"/>
              <a:t>perustivat</a:t>
            </a:r>
            <a:r>
              <a:rPr lang="en-GB" dirty="0"/>
              <a:t> </a:t>
            </a:r>
            <a:r>
              <a:rPr lang="en-GB" dirty="0" err="1"/>
              <a:t>kuitenkin</a:t>
            </a:r>
            <a:r>
              <a:rPr lang="en-GB" dirty="0"/>
              <a:t> </a:t>
            </a:r>
            <a:r>
              <a:rPr lang="en-GB" dirty="0" err="1"/>
              <a:t>omavaltaisesti</a:t>
            </a:r>
            <a:r>
              <a:rPr lang="en-GB" dirty="0"/>
              <a:t> 1948 </a:t>
            </a:r>
            <a:r>
              <a:rPr lang="en-GB" dirty="0" err="1"/>
              <a:t>itsenäisen</a:t>
            </a:r>
            <a:r>
              <a:rPr lang="en-GB" dirty="0"/>
              <a:t> </a:t>
            </a:r>
            <a:r>
              <a:rPr lang="en-GB" dirty="0" err="1"/>
              <a:t>Israelin</a:t>
            </a:r>
            <a:r>
              <a:rPr lang="en-GB" dirty="0"/>
              <a:t>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Ympäröivät</a:t>
            </a:r>
            <a:r>
              <a:rPr lang="en-GB" dirty="0"/>
              <a:t> </a:t>
            </a:r>
            <a:r>
              <a:rPr lang="en-GB" dirty="0" err="1"/>
              <a:t>arabimaat</a:t>
            </a:r>
            <a:r>
              <a:rPr lang="en-GB" dirty="0"/>
              <a:t> </a:t>
            </a:r>
            <a:r>
              <a:rPr lang="en-GB" dirty="0" err="1"/>
              <a:t>protestoivat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julistivat</a:t>
            </a:r>
            <a:r>
              <a:rPr lang="en-GB" dirty="0"/>
              <a:t> </a:t>
            </a:r>
            <a:r>
              <a:rPr lang="en-GB" dirty="0" err="1"/>
              <a:t>sodan</a:t>
            </a:r>
            <a:r>
              <a:rPr lang="en-GB" dirty="0"/>
              <a:t>, </a:t>
            </a:r>
            <a:r>
              <a:rPr lang="en-GB" dirty="0" err="1"/>
              <a:t>jonka</a:t>
            </a:r>
            <a:r>
              <a:rPr lang="en-GB" dirty="0"/>
              <a:t> </a:t>
            </a:r>
            <a:r>
              <a:rPr lang="en-GB" dirty="0" err="1"/>
              <a:t>hävisivät</a:t>
            </a:r>
            <a:r>
              <a:rPr lang="en-GB" dirty="0"/>
              <a:t>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Sodan</a:t>
            </a:r>
            <a:r>
              <a:rPr lang="en-GB" dirty="0"/>
              <a:t> </a:t>
            </a:r>
            <a:r>
              <a:rPr lang="en-GB" dirty="0" err="1"/>
              <a:t>seurauksena</a:t>
            </a:r>
            <a:r>
              <a:rPr lang="en-GB" dirty="0"/>
              <a:t> Israel </a:t>
            </a:r>
            <a:r>
              <a:rPr lang="en-GB" dirty="0" err="1"/>
              <a:t>sai</a:t>
            </a:r>
            <a:r>
              <a:rPr lang="en-GB" dirty="0"/>
              <a:t> </a:t>
            </a:r>
            <a:r>
              <a:rPr lang="en-GB" dirty="0" err="1"/>
              <a:t>paljon</a:t>
            </a:r>
            <a:r>
              <a:rPr lang="en-GB" dirty="0"/>
              <a:t> </a:t>
            </a:r>
            <a:r>
              <a:rPr lang="en-GB" dirty="0" err="1"/>
              <a:t>laajemman</a:t>
            </a:r>
            <a:r>
              <a:rPr lang="en-GB" dirty="0"/>
              <a:t> maa-</a:t>
            </a:r>
            <a:r>
              <a:rPr lang="en-GB" dirty="0" err="1"/>
              <a:t>alueen</a:t>
            </a:r>
            <a:r>
              <a:rPr lang="en-GB" dirty="0"/>
              <a:t> </a:t>
            </a:r>
            <a:r>
              <a:rPr lang="en-GB" dirty="0" err="1"/>
              <a:t>kuin</a:t>
            </a:r>
            <a:r>
              <a:rPr lang="en-GB" dirty="0"/>
              <a:t> </a:t>
            </a:r>
            <a:r>
              <a:rPr lang="en-GB" dirty="0" err="1"/>
              <a:t>oli</a:t>
            </a:r>
            <a:r>
              <a:rPr lang="en-GB" dirty="0"/>
              <a:t> </a:t>
            </a:r>
            <a:r>
              <a:rPr lang="en-GB" dirty="0" err="1"/>
              <a:t>suunniteltu</a:t>
            </a:r>
            <a:r>
              <a:rPr lang="en-GB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96C34-117E-AC4B-A776-55A6748A2A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C7341-43FE-5B41-9BDC-E4C2B48D305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</p:spTree>
    <p:extLst>
      <p:ext uri="{BB962C8B-B14F-4D97-AF65-F5344CB8AC3E}">
        <p14:creationId xmlns:p14="http://schemas.microsoft.com/office/powerpoint/2010/main" val="1169939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E35CC-33D2-8649-AA39-965C322BA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err="1">
                <a:solidFill>
                  <a:schemeClr val="tx1"/>
                </a:solidFill>
              </a:rPr>
              <a:t>Palestiinan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pakolaisongelma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D4308-E9BD-1140-9045-D8BE39DAEA4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Perustamissodan</a:t>
            </a:r>
            <a:r>
              <a:rPr lang="en-GB" dirty="0"/>
              <a:t> </a:t>
            </a:r>
            <a:r>
              <a:rPr lang="en-GB" dirty="0" err="1"/>
              <a:t>seurauksena</a:t>
            </a:r>
            <a:r>
              <a:rPr lang="en-GB" dirty="0"/>
              <a:t> </a:t>
            </a:r>
            <a:r>
              <a:rPr lang="en-GB" dirty="0" err="1"/>
              <a:t>alueelle</a:t>
            </a:r>
            <a:r>
              <a:rPr lang="en-GB" dirty="0"/>
              <a:t> </a:t>
            </a:r>
            <a:r>
              <a:rPr lang="en-GB" dirty="0" err="1"/>
              <a:t>syntyi</a:t>
            </a:r>
            <a:r>
              <a:rPr lang="en-GB" dirty="0"/>
              <a:t> </a:t>
            </a:r>
            <a:r>
              <a:rPr lang="en-GB" dirty="0" err="1"/>
              <a:t>pysyvä</a:t>
            </a:r>
            <a:r>
              <a:rPr lang="en-GB" dirty="0"/>
              <a:t> </a:t>
            </a:r>
            <a:r>
              <a:rPr lang="en-GB" dirty="0" err="1"/>
              <a:t>pakolaisongelma</a:t>
            </a:r>
            <a:r>
              <a:rPr lang="en-GB" dirty="0"/>
              <a:t>, </a:t>
            </a:r>
            <a:r>
              <a:rPr lang="en-GB" dirty="0" err="1"/>
              <a:t>kun</a:t>
            </a:r>
            <a:r>
              <a:rPr lang="en-GB" dirty="0"/>
              <a:t> 700 000 </a:t>
            </a:r>
            <a:r>
              <a:rPr lang="en-GB" dirty="0" err="1"/>
              <a:t>palestiinalaista</a:t>
            </a:r>
            <a:r>
              <a:rPr lang="en-GB" dirty="0"/>
              <a:t> </a:t>
            </a:r>
            <a:r>
              <a:rPr lang="en-GB" dirty="0" err="1"/>
              <a:t>pakeni</a:t>
            </a:r>
            <a:r>
              <a:rPr lang="en-GB" dirty="0"/>
              <a:t> </a:t>
            </a:r>
            <a:r>
              <a:rPr lang="en-GB" dirty="0" err="1"/>
              <a:t>kodeistaan</a:t>
            </a:r>
            <a:r>
              <a:rPr lang="en-GB" dirty="0"/>
              <a:t>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Israelia</a:t>
            </a:r>
            <a:r>
              <a:rPr lang="en-GB" dirty="0"/>
              <a:t> </a:t>
            </a:r>
            <a:r>
              <a:rPr lang="en-GB" dirty="0" err="1"/>
              <a:t>ympäröiviin</a:t>
            </a:r>
            <a:r>
              <a:rPr lang="en-GB" dirty="0"/>
              <a:t> </a:t>
            </a:r>
            <a:r>
              <a:rPr lang="en-GB" dirty="0" err="1"/>
              <a:t>arabimaihin</a:t>
            </a:r>
            <a:r>
              <a:rPr lang="en-GB" dirty="0"/>
              <a:t> </a:t>
            </a:r>
            <a:r>
              <a:rPr lang="en-GB" dirty="0" err="1"/>
              <a:t>syntyi</a:t>
            </a:r>
            <a:r>
              <a:rPr lang="en-GB" dirty="0"/>
              <a:t> </a:t>
            </a:r>
            <a:r>
              <a:rPr lang="en-GB" dirty="0" err="1"/>
              <a:t>suuria</a:t>
            </a:r>
            <a:r>
              <a:rPr lang="en-GB" dirty="0"/>
              <a:t> </a:t>
            </a:r>
            <a:r>
              <a:rPr lang="en-GB" dirty="0" err="1"/>
              <a:t>pakolaisleirejä</a:t>
            </a:r>
            <a:r>
              <a:rPr lang="en-GB" dirty="0"/>
              <a:t>, </a:t>
            </a:r>
            <a:r>
              <a:rPr lang="en-GB" dirty="0" err="1"/>
              <a:t>jotka</a:t>
            </a:r>
            <a:r>
              <a:rPr lang="en-GB" dirty="0"/>
              <a:t> </a:t>
            </a:r>
            <a:r>
              <a:rPr lang="en-GB" dirty="0" err="1"/>
              <a:t>ovat</a:t>
            </a:r>
            <a:r>
              <a:rPr lang="en-GB" dirty="0"/>
              <a:t> </a:t>
            </a:r>
            <a:r>
              <a:rPr lang="en-GB" dirty="0" err="1"/>
              <a:t>olleet</a:t>
            </a:r>
            <a:r>
              <a:rPr lang="en-GB" dirty="0"/>
              <a:t> </a:t>
            </a:r>
            <a:r>
              <a:rPr lang="en-GB" dirty="0" err="1"/>
              <a:t>hedelmällistä</a:t>
            </a:r>
            <a:r>
              <a:rPr lang="en-GB" dirty="0"/>
              <a:t> </a:t>
            </a:r>
            <a:r>
              <a:rPr lang="en-GB" dirty="0" err="1"/>
              <a:t>maaperää</a:t>
            </a:r>
            <a:r>
              <a:rPr lang="en-GB" dirty="0"/>
              <a:t> </a:t>
            </a:r>
            <a:r>
              <a:rPr lang="en-GB" dirty="0" err="1"/>
              <a:t>terrorismin</a:t>
            </a:r>
            <a:r>
              <a:rPr lang="en-GB" dirty="0"/>
              <a:t> </a:t>
            </a:r>
            <a:r>
              <a:rPr lang="en-GB" dirty="0" err="1"/>
              <a:t>synnylle</a:t>
            </a:r>
            <a:r>
              <a:rPr lang="en-GB" dirty="0"/>
              <a:t>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Palestiinalaisten</a:t>
            </a:r>
            <a:r>
              <a:rPr lang="en-GB" dirty="0"/>
              <a:t> </a:t>
            </a:r>
            <a:r>
              <a:rPr lang="en-GB" dirty="0" err="1"/>
              <a:t>vapautusjärjestö</a:t>
            </a:r>
            <a:r>
              <a:rPr lang="en-GB" dirty="0"/>
              <a:t> PLO </a:t>
            </a:r>
            <a:r>
              <a:rPr lang="en-GB" dirty="0" err="1"/>
              <a:t>perustettiin</a:t>
            </a:r>
            <a:r>
              <a:rPr lang="en-GB" dirty="0"/>
              <a:t> 1964.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96C34-117E-AC4B-A776-55A6748A2A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C7341-43FE-5B41-9BDC-E4C2B48D305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</p:spTree>
    <p:extLst>
      <p:ext uri="{BB962C8B-B14F-4D97-AF65-F5344CB8AC3E}">
        <p14:creationId xmlns:p14="http://schemas.microsoft.com/office/powerpoint/2010/main" val="1644807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E35CC-33D2-8649-AA39-965C322BA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err="1">
                <a:solidFill>
                  <a:schemeClr val="tx1"/>
                </a:solidFill>
              </a:rPr>
              <a:t>Palestiina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ja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kylmä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sota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D4308-E9BD-1140-9045-D8BE39DAEA4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/>
              <a:t>USA </a:t>
            </a:r>
            <a:r>
              <a:rPr lang="en-GB" dirty="0" err="1"/>
              <a:t>ja</a:t>
            </a:r>
            <a:r>
              <a:rPr lang="en-GB" dirty="0"/>
              <a:t> NL </a:t>
            </a:r>
            <a:r>
              <a:rPr lang="en-GB" dirty="0" err="1"/>
              <a:t>tunnustivat</a:t>
            </a:r>
            <a:r>
              <a:rPr lang="en-GB" dirty="0"/>
              <a:t> </a:t>
            </a:r>
            <a:r>
              <a:rPr lang="en-GB" dirty="0" err="1"/>
              <a:t>Israelin</a:t>
            </a:r>
            <a:r>
              <a:rPr lang="en-GB" dirty="0"/>
              <a:t> </a:t>
            </a:r>
            <a:r>
              <a:rPr lang="en-GB" dirty="0" err="1"/>
              <a:t>valtion</a:t>
            </a:r>
            <a:r>
              <a:rPr lang="en-GB" dirty="0"/>
              <a:t>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Israelin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arabimaiden</a:t>
            </a:r>
            <a:r>
              <a:rPr lang="en-GB" dirty="0"/>
              <a:t> </a:t>
            </a:r>
            <a:r>
              <a:rPr lang="en-GB" dirty="0" err="1"/>
              <a:t>suhteista</a:t>
            </a:r>
            <a:r>
              <a:rPr lang="en-GB" dirty="0"/>
              <a:t> </a:t>
            </a:r>
            <a:r>
              <a:rPr lang="en-GB" dirty="0" err="1"/>
              <a:t>tuli</a:t>
            </a:r>
            <a:r>
              <a:rPr lang="en-GB" dirty="0"/>
              <a:t> </a:t>
            </a:r>
            <a:r>
              <a:rPr lang="en-GB" dirty="0" err="1"/>
              <a:t>selkeästi</a:t>
            </a:r>
            <a:r>
              <a:rPr lang="en-GB" dirty="0"/>
              <a:t> </a:t>
            </a:r>
            <a:r>
              <a:rPr lang="en-GB" dirty="0" err="1"/>
              <a:t>osa</a:t>
            </a:r>
            <a:r>
              <a:rPr lang="en-GB" dirty="0"/>
              <a:t> </a:t>
            </a:r>
            <a:r>
              <a:rPr lang="en-GB" dirty="0" err="1"/>
              <a:t>suurvaltapolitiikkaa</a:t>
            </a:r>
            <a:r>
              <a:rPr lang="en-GB" dirty="0"/>
              <a:t>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/>
              <a:t>USA </a:t>
            </a:r>
            <a:r>
              <a:rPr lang="en-GB" dirty="0" err="1"/>
              <a:t>liittolaisineen</a:t>
            </a:r>
            <a:r>
              <a:rPr lang="en-GB" dirty="0"/>
              <a:t> </a:t>
            </a:r>
            <a:r>
              <a:rPr lang="en-GB" dirty="0" err="1"/>
              <a:t>tuki</a:t>
            </a:r>
            <a:r>
              <a:rPr lang="en-GB" dirty="0"/>
              <a:t> </a:t>
            </a:r>
            <a:r>
              <a:rPr lang="en-GB" dirty="0" err="1"/>
              <a:t>Israelia</a:t>
            </a:r>
            <a:r>
              <a:rPr lang="en-GB" dirty="0"/>
              <a:t>, </a:t>
            </a:r>
            <a:r>
              <a:rPr lang="en-GB" dirty="0" err="1"/>
              <a:t>kun</a:t>
            </a:r>
            <a:r>
              <a:rPr lang="en-GB" dirty="0"/>
              <a:t> </a:t>
            </a:r>
            <a:r>
              <a:rPr lang="en-GB" dirty="0" err="1"/>
              <a:t>taas</a:t>
            </a:r>
            <a:r>
              <a:rPr lang="en-GB" dirty="0"/>
              <a:t> NL </a:t>
            </a:r>
            <a:r>
              <a:rPr lang="en-GB" dirty="0" err="1"/>
              <a:t>oli</a:t>
            </a:r>
            <a:r>
              <a:rPr lang="en-GB" dirty="0"/>
              <a:t> </a:t>
            </a:r>
            <a:r>
              <a:rPr lang="en-GB" dirty="0" err="1"/>
              <a:t>arabimaiden</a:t>
            </a:r>
            <a:r>
              <a:rPr lang="en-GB" dirty="0"/>
              <a:t> </a:t>
            </a:r>
            <a:r>
              <a:rPr lang="en-GB" dirty="0" err="1"/>
              <a:t>puolella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96C34-117E-AC4B-A776-55A6748A2A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C7341-43FE-5B41-9BDC-E4C2B48D305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</p:spTree>
    <p:extLst>
      <p:ext uri="{BB962C8B-B14F-4D97-AF65-F5344CB8AC3E}">
        <p14:creationId xmlns:p14="http://schemas.microsoft.com/office/powerpoint/2010/main" val="1883044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E35CC-33D2-8649-AA39-965C322BA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err="1">
                <a:solidFill>
                  <a:schemeClr val="tx1"/>
                </a:solidFill>
              </a:rPr>
              <a:t>Kofliktien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ja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sotien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vuosikymmenet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D4308-E9BD-1140-9045-D8BE39DAEA4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144911"/>
            <a:ext cx="21031200" cy="8145947"/>
          </a:xfrm>
        </p:spPr>
        <p:txBody>
          <a:bodyPr/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Kuuden</a:t>
            </a:r>
            <a:r>
              <a:rPr lang="en-GB" dirty="0"/>
              <a:t> </a:t>
            </a:r>
            <a:r>
              <a:rPr lang="en-GB" dirty="0" err="1"/>
              <a:t>päivän</a:t>
            </a:r>
            <a:r>
              <a:rPr lang="en-GB" dirty="0"/>
              <a:t> </a:t>
            </a:r>
            <a:r>
              <a:rPr lang="en-GB" dirty="0" err="1"/>
              <a:t>sota</a:t>
            </a:r>
            <a:r>
              <a:rPr lang="en-GB" dirty="0"/>
              <a:t> 1967</a:t>
            </a:r>
          </a:p>
          <a:p>
            <a:pPr lvl="1" fontAlgn="base"/>
            <a:r>
              <a:rPr lang="en-GB" dirty="0"/>
              <a:t>Israel </a:t>
            </a:r>
            <a:r>
              <a:rPr lang="en-GB" dirty="0" err="1"/>
              <a:t>laajentaa</a:t>
            </a:r>
            <a:r>
              <a:rPr lang="en-GB" dirty="0"/>
              <a:t> </a:t>
            </a:r>
            <a:r>
              <a:rPr lang="en-GB" dirty="0" err="1"/>
              <a:t>alueitaan</a:t>
            </a:r>
            <a:r>
              <a:rPr lang="en-GB" dirty="0"/>
              <a:t>, </a:t>
            </a:r>
            <a:r>
              <a:rPr lang="en-GB" dirty="0" err="1"/>
              <a:t>miehitti</a:t>
            </a:r>
            <a:r>
              <a:rPr lang="en-GB" dirty="0"/>
              <a:t> Gazan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Länsirannan</a:t>
            </a:r>
            <a:r>
              <a:rPr lang="en-GB" dirty="0"/>
              <a:t>.</a:t>
            </a:r>
            <a:endParaRPr lang="en-GB" sz="6600" dirty="0"/>
          </a:p>
          <a:p>
            <a:pPr lvl="1" fontAlgn="base"/>
            <a:r>
              <a:rPr lang="en-GB" dirty="0"/>
              <a:t>Israel </a:t>
            </a:r>
            <a:r>
              <a:rPr lang="en-GB" dirty="0" err="1"/>
              <a:t>alkaa</a:t>
            </a:r>
            <a:r>
              <a:rPr lang="en-GB" dirty="0"/>
              <a:t> </a:t>
            </a:r>
            <a:r>
              <a:rPr lang="en-GB" dirty="0" err="1"/>
              <a:t>perustaa</a:t>
            </a:r>
            <a:r>
              <a:rPr lang="en-GB" dirty="0"/>
              <a:t> </a:t>
            </a:r>
            <a:r>
              <a:rPr lang="en-GB" dirty="0" err="1"/>
              <a:t>juutalaissiirtokuntia</a:t>
            </a:r>
            <a:r>
              <a:rPr lang="en-GB" dirty="0"/>
              <a:t> </a:t>
            </a:r>
            <a:r>
              <a:rPr lang="en-GB" dirty="0" err="1"/>
              <a:t>miehitetyille</a:t>
            </a:r>
            <a:r>
              <a:rPr lang="en-GB" dirty="0"/>
              <a:t> </a:t>
            </a:r>
            <a:r>
              <a:rPr lang="en-GB" dirty="0" err="1"/>
              <a:t>palestiinalaisalueille</a:t>
            </a:r>
            <a:r>
              <a:rPr lang="en-GB" dirty="0"/>
              <a:t>.</a:t>
            </a:r>
            <a:endParaRPr lang="en-GB" sz="6600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Jom</a:t>
            </a:r>
            <a:r>
              <a:rPr lang="en-GB" dirty="0"/>
              <a:t> Kippur -</a:t>
            </a:r>
            <a:r>
              <a:rPr lang="en-GB" dirty="0" err="1"/>
              <a:t>sota</a:t>
            </a:r>
            <a:r>
              <a:rPr lang="en-GB" dirty="0"/>
              <a:t> 1973</a:t>
            </a:r>
          </a:p>
          <a:p>
            <a:pPr lvl="1" fontAlgn="base"/>
            <a:r>
              <a:rPr lang="en-GB" dirty="0" err="1"/>
              <a:t>öljy</a:t>
            </a:r>
            <a:r>
              <a:rPr lang="en-GB" dirty="0"/>
              <a:t> </a:t>
            </a:r>
            <a:r>
              <a:rPr lang="en-GB" dirty="0" err="1"/>
              <a:t>maailmanpoliittisena</a:t>
            </a:r>
            <a:r>
              <a:rPr lang="en-GB" dirty="0"/>
              <a:t> </a:t>
            </a:r>
            <a:r>
              <a:rPr lang="en-GB" dirty="0" err="1"/>
              <a:t>painostuskeinona</a:t>
            </a:r>
            <a:endParaRPr lang="en-GB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Palestiinalaisten</a:t>
            </a:r>
            <a:r>
              <a:rPr lang="en-GB" dirty="0"/>
              <a:t> </a:t>
            </a:r>
            <a:r>
              <a:rPr lang="en-GB" dirty="0" err="1"/>
              <a:t>intifadat</a:t>
            </a:r>
            <a:r>
              <a:rPr lang="en-GB" dirty="0"/>
              <a:t> </a:t>
            </a:r>
            <a:r>
              <a:rPr lang="en-GB" dirty="0" err="1"/>
              <a:t>eli</a:t>
            </a:r>
            <a:r>
              <a:rPr lang="en-GB" dirty="0"/>
              <a:t> </a:t>
            </a:r>
            <a:r>
              <a:rPr lang="en-GB" dirty="0" err="1"/>
              <a:t>kansannousut</a:t>
            </a:r>
            <a:r>
              <a:rPr lang="en-GB" dirty="0"/>
              <a:t> (1987 </a:t>
            </a:r>
            <a:r>
              <a:rPr lang="en-GB" dirty="0" err="1"/>
              <a:t>ja</a:t>
            </a:r>
            <a:r>
              <a:rPr lang="en-GB" dirty="0"/>
              <a:t> 2000)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/>
              <a:t>Gazan </a:t>
            </a:r>
            <a:r>
              <a:rPr lang="en-GB" dirty="0" err="1"/>
              <a:t>sodat</a:t>
            </a:r>
            <a:r>
              <a:rPr lang="en-GB" dirty="0"/>
              <a:t> 2008 </a:t>
            </a:r>
            <a:r>
              <a:rPr lang="en-GB" dirty="0" err="1"/>
              <a:t>ja</a:t>
            </a:r>
            <a:r>
              <a:rPr lang="en-GB" dirty="0"/>
              <a:t> 2014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/>
              <a:t>Israel </a:t>
            </a:r>
            <a:r>
              <a:rPr lang="en-GB" dirty="0" err="1"/>
              <a:t>sotinut</a:t>
            </a:r>
            <a:r>
              <a:rPr lang="en-GB" dirty="0"/>
              <a:t> </a:t>
            </a:r>
            <a:r>
              <a:rPr lang="en-GB" dirty="0" err="1"/>
              <a:t>myös</a:t>
            </a:r>
            <a:r>
              <a:rPr lang="en-GB" dirty="0"/>
              <a:t> </a:t>
            </a:r>
            <a:r>
              <a:rPr lang="en-GB" dirty="0" err="1"/>
              <a:t>Libanonissa</a:t>
            </a:r>
            <a:r>
              <a:rPr lang="en-GB" dirty="0"/>
              <a:t> (1982 </a:t>
            </a:r>
            <a:r>
              <a:rPr lang="en-GB" dirty="0" err="1"/>
              <a:t>ja</a:t>
            </a:r>
            <a:r>
              <a:rPr lang="en-GB" dirty="0"/>
              <a:t> 2006)</a:t>
            </a:r>
          </a:p>
          <a:p>
            <a:pPr lvl="1" fontAlgn="base"/>
            <a:r>
              <a:rPr lang="en-GB" dirty="0" err="1"/>
              <a:t>vihollisuudet</a:t>
            </a:r>
            <a:r>
              <a:rPr lang="en-GB" dirty="0"/>
              <a:t> </a:t>
            </a:r>
            <a:r>
              <a:rPr lang="en-GB" dirty="0" err="1"/>
              <a:t>Hizbollahin</a:t>
            </a:r>
            <a:r>
              <a:rPr lang="en-GB" dirty="0"/>
              <a:t> </a:t>
            </a:r>
            <a:r>
              <a:rPr lang="en-GB" dirty="0" err="1"/>
              <a:t>kanssa</a:t>
            </a:r>
            <a:endParaRPr lang="en-GB" sz="6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96C34-117E-AC4B-A776-55A6748A2A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C7341-43FE-5B41-9BDC-E4C2B48D305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</p:spTree>
    <p:extLst>
      <p:ext uri="{BB962C8B-B14F-4D97-AF65-F5344CB8AC3E}">
        <p14:creationId xmlns:p14="http://schemas.microsoft.com/office/powerpoint/2010/main" val="1882731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E35CC-33D2-8649-AA39-965C322BA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err="1">
                <a:solidFill>
                  <a:schemeClr val="tx1"/>
                </a:solidFill>
              </a:rPr>
              <a:t>Palestiinalaisten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keskinäiset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erimielisyydet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D4308-E9BD-1140-9045-D8BE39DAEA4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Palestiinalaisilla</a:t>
            </a:r>
            <a:r>
              <a:rPr lang="en-GB" dirty="0"/>
              <a:t> </a:t>
            </a:r>
            <a:r>
              <a:rPr lang="en-GB" dirty="0" err="1"/>
              <a:t>myös</a:t>
            </a:r>
            <a:r>
              <a:rPr lang="en-GB" dirty="0"/>
              <a:t> </a:t>
            </a:r>
            <a:r>
              <a:rPr lang="en-GB" dirty="0" err="1"/>
              <a:t>keskinäisiä</a:t>
            </a:r>
            <a:r>
              <a:rPr lang="en-GB" dirty="0"/>
              <a:t> </a:t>
            </a:r>
            <a:r>
              <a:rPr lang="en-GB" dirty="0" err="1"/>
              <a:t>yhteenottoja</a:t>
            </a:r>
            <a:r>
              <a:rPr lang="en-GB" dirty="0"/>
              <a:t> </a:t>
            </a:r>
            <a:r>
              <a:rPr lang="en-GB" dirty="0" err="1"/>
              <a:t>esim</a:t>
            </a:r>
            <a:r>
              <a:rPr lang="en-GB" dirty="0"/>
              <a:t>. </a:t>
            </a:r>
            <a:r>
              <a:rPr lang="en-GB" dirty="0" err="1"/>
              <a:t>kesällä</a:t>
            </a:r>
            <a:r>
              <a:rPr lang="en-GB" dirty="0"/>
              <a:t> 2007: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Gazassa</a:t>
            </a:r>
            <a:r>
              <a:rPr lang="en-GB" dirty="0"/>
              <a:t> </a:t>
            </a:r>
            <a:r>
              <a:rPr lang="en-GB" dirty="0" err="1"/>
              <a:t>valtaa</a:t>
            </a:r>
            <a:r>
              <a:rPr lang="en-GB" dirty="0"/>
              <a:t> </a:t>
            </a:r>
            <a:r>
              <a:rPr lang="en-GB" dirty="0" err="1"/>
              <a:t>pitää</a:t>
            </a:r>
            <a:r>
              <a:rPr lang="en-GB" dirty="0"/>
              <a:t> </a:t>
            </a:r>
            <a:r>
              <a:rPr lang="en-GB" b="1" dirty="0"/>
              <a:t>Hamas, </a:t>
            </a:r>
            <a:r>
              <a:rPr lang="en-GB" dirty="0"/>
              <a:t>jota Israel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monet</a:t>
            </a:r>
            <a:r>
              <a:rPr lang="en-GB" dirty="0"/>
              <a:t> </a:t>
            </a:r>
            <a:r>
              <a:rPr lang="en-GB" dirty="0" err="1"/>
              <a:t>länsivallat</a:t>
            </a:r>
            <a:r>
              <a:rPr lang="en-GB" dirty="0"/>
              <a:t> </a:t>
            </a:r>
            <a:r>
              <a:rPr lang="en-GB" dirty="0" err="1"/>
              <a:t>pitävät</a:t>
            </a:r>
            <a:r>
              <a:rPr lang="en-GB" dirty="0"/>
              <a:t> </a:t>
            </a:r>
            <a:r>
              <a:rPr lang="en-GB" dirty="0" err="1"/>
              <a:t>terroristijärjestönä</a:t>
            </a:r>
            <a:r>
              <a:rPr lang="en-GB" dirty="0"/>
              <a:t>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Länsirannalla</a:t>
            </a:r>
            <a:r>
              <a:rPr lang="en-GB" dirty="0"/>
              <a:t> </a:t>
            </a:r>
            <a:r>
              <a:rPr lang="en-GB" dirty="0" err="1"/>
              <a:t>valtaa</a:t>
            </a:r>
            <a:r>
              <a:rPr lang="en-GB" dirty="0"/>
              <a:t> </a:t>
            </a:r>
            <a:r>
              <a:rPr lang="en-GB" dirty="0" err="1"/>
              <a:t>pitää</a:t>
            </a:r>
            <a:r>
              <a:rPr lang="en-GB" dirty="0"/>
              <a:t> </a:t>
            </a:r>
            <a:r>
              <a:rPr lang="en-GB" dirty="0" err="1"/>
              <a:t>puolestaan</a:t>
            </a:r>
            <a:r>
              <a:rPr lang="en-GB" dirty="0"/>
              <a:t> </a:t>
            </a:r>
            <a:r>
              <a:rPr lang="en-GB" b="1" dirty="0"/>
              <a:t>Fatah</a:t>
            </a:r>
            <a:r>
              <a:rPr lang="en-GB" dirty="0"/>
              <a:t>, </a:t>
            </a:r>
            <a:r>
              <a:rPr lang="en-GB" dirty="0" err="1"/>
              <a:t>palestiinalaisten</a:t>
            </a:r>
            <a:r>
              <a:rPr lang="en-GB" dirty="0"/>
              <a:t> </a:t>
            </a:r>
            <a:r>
              <a:rPr lang="en-GB" dirty="0" err="1"/>
              <a:t>rauhanomainen</a:t>
            </a:r>
            <a:r>
              <a:rPr lang="en-GB" dirty="0"/>
              <a:t> </a:t>
            </a:r>
            <a:r>
              <a:rPr lang="en-GB" dirty="0" err="1"/>
              <a:t>poliittinen</a:t>
            </a:r>
            <a:r>
              <a:rPr lang="en-GB" dirty="0"/>
              <a:t> </a:t>
            </a:r>
            <a:r>
              <a:rPr lang="en-GB" dirty="0" err="1"/>
              <a:t>puolue</a:t>
            </a:r>
            <a:r>
              <a:rPr lang="en-GB" dirty="0"/>
              <a:t>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/>
              <a:t>Hamas </a:t>
            </a:r>
            <a:r>
              <a:rPr lang="en-GB" dirty="0" err="1"/>
              <a:t>ja</a:t>
            </a:r>
            <a:r>
              <a:rPr lang="en-GB" dirty="0"/>
              <a:t> Fatah </a:t>
            </a:r>
            <a:r>
              <a:rPr lang="en-GB" dirty="0" err="1"/>
              <a:t>lähentyivät</a:t>
            </a:r>
            <a:r>
              <a:rPr lang="en-GB" dirty="0"/>
              <a:t> </a:t>
            </a:r>
            <a:r>
              <a:rPr lang="en-GB" dirty="0" err="1"/>
              <a:t>alkuvuodesta</a:t>
            </a:r>
            <a:r>
              <a:rPr lang="en-GB" dirty="0"/>
              <a:t> 2014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sopivat</a:t>
            </a:r>
            <a:r>
              <a:rPr lang="en-GB" dirty="0"/>
              <a:t> </a:t>
            </a:r>
            <a:r>
              <a:rPr lang="en-GB" dirty="0" err="1"/>
              <a:t>Palestiinan</a:t>
            </a:r>
            <a:r>
              <a:rPr lang="en-GB" dirty="0"/>
              <a:t> </a:t>
            </a:r>
            <a:r>
              <a:rPr lang="en-GB" dirty="0" err="1"/>
              <a:t>yhteishallinnosta</a:t>
            </a:r>
            <a:r>
              <a:rPr lang="en-GB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96C34-117E-AC4B-A776-55A6748A2A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C7341-43FE-5B41-9BDC-E4C2B48D305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</p:spTree>
    <p:extLst>
      <p:ext uri="{BB962C8B-B14F-4D97-AF65-F5344CB8AC3E}">
        <p14:creationId xmlns:p14="http://schemas.microsoft.com/office/powerpoint/2010/main" val="3524454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E35CC-33D2-8649-AA39-965C322BA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err="1">
                <a:solidFill>
                  <a:schemeClr val="tx1"/>
                </a:solidFill>
              </a:rPr>
              <a:t>Rauhanpyrkimyksiä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D4308-E9BD-1140-9045-D8BE39DAEA4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/>
              <a:t>Camp </a:t>
            </a:r>
            <a:r>
              <a:rPr lang="en-GB" dirty="0" err="1"/>
              <a:t>Davidin</a:t>
            </a:r>
            <a:r>
              <a:rPr lang="en-GB" dirty="0"/>
              <a:t> </a:t>
            </a:r>
            <a:r>
              <a:rPr lang="en-GB" dirty="0" err="1"/>
              <a:t>rauhansopimus</a:t>
            </a:r>
            <a:r>
              <a:rPr lang="en-GB" dirty="0"/>
              <a:t> 1979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Oslon</a:t>
            </a:r>
            <a:r>
              <a:rPr lang="en-GB" dirty="0"/>
              <a:t> </a:t>
            </a:r>
            <a:r>
              <a:rPr lang="en-GB" dirty="0" err="1"/>
              <a:t>rauhanprosessin</a:t>
            </a:r>
            <a:r>
              <a:rPr lang="en-GB" dirty="0"/>
              <a:t> (1993) </a:t>
            </a:r>
            <a:r>
              <a:rPr lang="en-GB" dirty="0" err="1"/>
              <a:t>ansiosta</a:t>
            </a:r>
            <a:r>
              <a:rPr lang="en-GB" dirty="0"/>
              <a:t> Israel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Palestiina</a:t>
            </a:r>
            <a:r>
              <a:rPr lang="en-GB" dirty="0"/>
              <a:t> </a:t>
            </a:r>
            <a:r>
              <a:rPr lang="en-GB" dirty="0" err="1"/>
              <a:t>tunnustivat</a:t>
            </a:r>
            <a:r>
              <a:rPr lang="en-GB" dirty="0"/>
              <a:t> </a:t>
            </a:r>
            <a:r>
              <a:rPr lang="en-GB" dirty="0" err="1"/>
              <a:t>toisensa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sopivat</a:t>
            </a:r>
            <a:r>
              <a:rPr lang="en-GB" dirty="0"/>
              <a:t> </a:t>
            </a:r>
            <a:r>
              <a:rPr lang="en-GB" dirty="0" err="1"/>
              <a:t>palestiinalaisalueiden</a:t>
            </a:r>
            <a:r>
              <a:rPr lang="en-GB" dirty="0"/>
              <a:t> </a:t>
            </a:r>
            <a:r>
              <a:rPr lang="en-GB" dirty="0" err="1"/>
              <a:t>itsehallinnosta</a:t>
            </a:r>
            <a:r>
              <a:rPr lang="en-GB" dirty="0"/>
              <a:t>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Jasser</a:t>
            </a:r>
            <a:r>
              <a:rPr lang="en-GB" dirty="0"/>
              <a:t> Arafat </a:t>
            </a:r>
            <a:r>
              <a:rPr lang="en-GB" dirty="0" err="1"/>
              <a:t>itsehallinnon</a:t>
            </a:r>
            <a:r>
              <a:rPr lang="en-GB" dirty="0"/>
              <a:t> </a:t>
            </a:r>
            <a:r>
              <a:rPr lang="en-GB" dirty="0" err="1"/>
              <a:t>johtajaksi</a:t>
            </a:r>
            <a:r>
              <a:rPr lang="en-GB" dirty="0"/>
              <a:t>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/>
              <a:t>Monta </a:t>
            </a:r>
            <a:r>
              <a:rPr lang="en-GB" dirty="0" err="1"/>
              <a:t>asiaa</a:t>
            </a:r>
            <a:r>
              <a:rPr lang="en-GB" dirty="0"/>
              <a:t> </a:t>
            </a:r>
            <a:r>
              <a:rPr lang="en-GB" dirty="0" err="1"/>
              <a:t>jäi</a:t>
            </a:r>
            <a:r>
              <a:rPr lang="en-GB" dirty="0"/>
              <a:t> </a:t>
            </a:r>
            <a:r>
              <a:rPr lang="en-GB" dirty="0" err="1"/>
              <a:t>kuitenkin</a:t>
            </a:r>
            <a:r>
              <a:rPr lang="en-GB" dirty="0"/>
              <a:t> </a:t>
            </a:r>
            <a:r>
              <a:rPr lang="en-GB" dirty="0" err="1"/>
              <a:t>sopimatta</a:t>
            </a:r>
            <a:r>
              <a:rPr lang="en-GB" dirty="0"/>
              <a:t>, </a:t>
            </a:r>
            <a:r>
              <a:rPr lang="en-GB" dirty="0" err="1"/>
              <a:t>mikä</a:t>
            </a:r>
            <a:r>
              <a:rPr lang="en-GB" dirty="0"/>
              <a:t> </a:t>
            </a:r>
            <a:r>
              <a:rPr lang="en-GB" dirty="0" err="1"/>
              <a:t>turhautti</a:t>
            </a:r>
            <a:r>
              <a:rPr lang="en-GB" dirty="0"/>
              <a:t> </a:t>
            </a:r>
            <a:r>
              <a:rPr lang="en-GB" dirty="0" err="1"/>
              <a:t>palestiinalaisia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levottomuudet</a:t>
            </a:r>
            <a:r>
              <a:rPr lang="en-GB" dirty="0"/>
              <a:t> </a:t>
            </a:r>
            <a:r>
              <a:rPr lang="en-GB" dirty="0" err="1"/>
              <a:t>jatkuivat</a:t>
            </a:r>
            <a:r>
              <a:rPr lang="en-GB" dirty="0"/>
              <a:t> (</a:t>
            </a:r>
            <a:r>
              <a:rPr lang="en-GB" dirty="0" err="1"/>
              <a:t>uusi</a:t>
            </a:r>
            <a:r>
              <a:rPr lang="en-GB" dirty="0"/>
              <a:t> intifada 2000).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96C34-117E-AC4B-A776-55A6748A2A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9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C7341-43FE-5B41-9BDC-E4C2B48D305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</p:spTree>
    <p:extLst>
      <p:ext uri="{BB962C8B-B14F-4D97-AF65-F5344CB8AC3E}">
        <p14:creationId xmlns:p14="http://schemas.microsoft.com/office/powerpoint/2010/main" val="3309847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Cloubi-värit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9A2BFBF1068343A90051A953165CA4" ma:contentTypeVersion="12" ma:contentTypeDescription="Luo uusi asiakirja." ma:contentTypeScope="" ma:versionID="54b432a60c30a7b560d48447365ee0c5">
  <xsd:schema xmlns:xsd="http://www.w3.org/2001/XMLSchema" xmlns:xs="http://www.w3.org/2001/XMLSchema" xmlns:p="http://schemas.microsoft.com/office/2006/metadata/properties" xmlns:ns2="6b080df9-d422-4e15-b43b-0ba7a8b09457" xmlns:ns3="eb72b648-3eb6-41aa-b4f2-3d22a76a6594" targetNamespace="http://schemas.microsoft.com/office/2006/metadata/properties" ma:root="true" ma:fieldsID="0d29f4af9fe79f3416692831880e8dc3" ns2:_="" ns3:_="">
    <xsd:import namespace="6b080df9-d422-4e15-b43b-0ba7a8b09457"/>
    <xsd:import namespace="eb72b648-3eb6-41aa-b4f2-3d22a76a6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80df9-d422-4e15-b43b-0ba7a8b09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2b648-3eb6-41aa-b4f2-3d22a76a6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D2F0D0-8F4F-4C1E-BF9B-EC70314015DD}">
  <ds:schemaRefs>
    <ds:schemaRef ds:uri="http://purl.org/dc/dcmitype/"/>
    <ds:schemaRef ds:uri="http://schemas.microsoft.com/office/2006/documentManagement/types"/>
    <ds:schemaRef ds:uri="92f91b7d-256f-42b1-9b08-d8a43b83f0c6"/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18f6b07d-974e-4bcb-ace5-6e722d967269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2A0139-EB78-48F8-8E89-0C0A8A9A9F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80df9-d422-4e15-b43b-0ba7a8b09457"/>
    <ds:schemaRef ds:uri="eb72b648-3eb6-41aa-b4f2-3d22a76a6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544</TotalTime>
  <Words>393</Words>
  <Application>Microsoft Macintosh PowerPoint</Application>
  <PresentationFormat>Custom</PresentationFormat>
  <Paragraphs>61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Office-teema</vt:lpstr>
      <vt:lpstr>19. Toivon ja epätoivon Palestiina</vt:lpstr>
      <vt:lpstr>Tietoisku: Palestiinan konflikti askel askeleelta</vt:lpstr>
      <vt:lpstr>Arabeja ja juutalaisia</vt:lpstr>
      <vt:lpstr>Israelin valtion synty</vt:lpstr>
      <vt:lpstr>Palestiinan pakolaisongelma</vt:lpstr>
      <vt:lpstr>Palestiina ja kylmä sota</vt:lpstr>
      <vt:lpstr>Kofliktien ja sotien vuosikymmenet</vt:lpstr>
      <vt:lpstr>Palestiinalaisten keskinäiset erimielisyydet</vt:lpstr>
      <vt:lpstr>Rauhanpyrkimyksiä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Oppimisen palvelut ppt-pohja 2020</dc:title>
  <dc:creator>Väänänen Anna</dc:creator>
  <cp:keywords>powerpoint; oppimisen palvelut; OOP-powerpointpohja; ppt-pohja</cp:keywords>
  <cp:lastModifiedBy>Haapakangas, Sanna E</cp:lastModifiedBy>
  <cp:revision>56</cp:revision>
  <cp:lastPrinted>2017-11-30T08:45:33Z</cp:lastPrinted>
  <dcterms:created xsi:type="dcterms:W3CDTF">2020-05-05T09:10:38Z</dcterms:created>
  <dcterms:modified xsi:type="dcterms:W3CDTF">2021-07-30T12:35:39Z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0x010100899A2BFBF1068343A90051A953165CA4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