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11" r:id="rId2"/>
    <p:sldId id="413" r:id="rId3"/>
    <p:sldId id="416" r:id="rId4"/>
    <p:sldId id="414" r:id="rId5"/>
    <p:sldId id="422" r:id="rId6"/>
    <p:sldId id="421" r:id="rId7"/>
    <p:sldId id="419" r:id="rId8"/>
    <p:sldId id="418" r:id="rId9"/>
    <p:sldId id="420" r:id="rId10"/>
  </p:sldIdLst>
  <p:sldSz cx="9144000" cy="6858000" type="screen4x3"/>
  <p:notesSz cx="6805613" cy="99441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2BF"/>
    <a:srgbClr val="EDF4A6"/>
    <a:srgbClr val="EF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Normaali tyyli 4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660"/>
  </p:normalViewPr>
  <p:slideViewPr>
    <p:cSldViewPr>
      <p:cViewPr varScale="1">
        <p:scale>
          <a:sx n="81" d="100"/>
          <a:sy n="81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3E02-AC97-42AB-B009-E9364F63CFD6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8CC5F-F668-47D7-8588-CEBF8E4AA6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633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7DE51-5EFA-9B4E-98E0-2CEB9A718E90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A1853-4550-5C45-914E-2B3E13C2E8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2253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1F06F-C310-444B-B1EA-4FFBBA074486}" type="slidenum">
              <a:rPr lang="fi-FI" altLang="fi-FI"/>
              <a:pPr/>
              <a:t>2</a:t>
            </a:fld>
            <a:endParaRPr lang="fi-FI" altLang="fi-FI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65520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1F06F-C310-444B-B1EA-4FFBBA074486}" type="slidenum">
              <a:rPr lang="fi-FI" altLang="fi-FI"/>
              <a:pPr/>
              <a:t>3</a:t>
            </a:fld>
            <a:endParaRPr lang="fi-FI" altLang="fi-FI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21188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1F06F-C310-444B-B1EA-4FFBBA074486}" type="slidenum">
              <a:rPr lang="fi-FI" altLang="fi-FI"/>
              <a:pPr/>
              <a:t>4</a:t>
            </a:fld>
            <a:endParaRPr lang="fi-FI" altLang="fi-FI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17834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1F06F-C310-444B-B1EA-4FFBBA074486}" type="slidenum">
              <a:rPr lang="fi-FI" altLang="fi-FI"/>
              <a:pPr/>
              <a:t>6</a:t>
            </a:fld>
            <a:endParaRPr lang="fi-FI" altLang="fi-FI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9753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1F06F-C310-444B-B1EA-4FFBBA074486}" type="slidenum">
              <a:rPr lang="fi-FI" altLang="fi-FI"/>
              <a:pPr/>
              <a:t>7</a:t>
            </a:fld>
            <a:endParaRPr lang="fi-FI" altLang="fi-FI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92490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1F06F-C310-444B-B1EA-4FFBBA074486}" type="slidenum">
              <a:rPr lang="fi-FI" altLang="fi-FI"/>
              <a:pPr/>
              <a:t>8</a:t>
            </a:fld>
            <a:endParaRPr lang="fi-FI" altLang="fi-FI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40457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1F06F-C310-444B-B1EA-4FFBBA074486}" type="slidenum">
              <a:rPr lang="fi-FI" altLang="fi-FI"/>
              <a:pPr/>
              <a:t>9</a:t>
            </a:fld>
            <a:endParaRPr lang="fi-FI" altLang="fi-FI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8700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69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0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371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sigths_kielioppidi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baseline="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Dian otsikko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 marL="914400" indent="-457200">
              <a:buFont typeface="Arial" panose="020B0604020202020204" pitchFamily="34" charset="0"/>
              <a:buChar char="•"/>
              <a:defRPr/>
            </a:lvl2pPr>
            <a:lvl3pPr>
              <a:defRPr i="1"/>
            </a:lvl3pPr>
          </a:lstStyle>
          <a:p>
            <a:pPr lvl="0"/>
            <a:r>
              <a:rPr lang="fi-FI" dirty="0"/>
              <a:t>Alaotsikko</a:t>
            </a:r>
          </a:p>
          <a:p>
            <a:pPr lvl="1"/>
            <a:r>
              <a:rPr lang="fi-FI" dirty="0"/>
              <a:t>Teoria ja esimerkkilause englanniksi</a:t>
            </a:r>
          </a:p>
          <a:p>
            <a:pPr lvl="2"/>
            <a:r>
              <a:rPr lang="fi-FI" dirty="0"/>
              <a:t>suomennos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65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628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91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237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71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78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46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36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4486C-9C7B-45EB-917C-9C9BF5AC2523}" type="datetimeFigureOut">
              <a:rPr lang="fi-FI" smtClean="0"/>
              <a:t>13.3.2024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1207F-8912-4BDF-AE60-60FB66E14B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58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31409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altLang="fi-FI" b="1" dirty="0">
                <a:solidFill>
                  <a:schemeClr val="accent1"/>
                </a:solidFill>
              </a:rPr>
              <a:t>Adjektiivit</a:t>
            </a:r>
            <a:br>
              <a:rPr lang="fi-FI" altLang="fi-FI" b="1" dirty="0">
                <a:solidFill>
                  <a:schemeClr val="accent1"/>
                </a:solidFill>
              </a:rPr>
            </a:br>
            <a:br>
              <a:rPr lang="fi-FI" altLang="fi-FI" b="1" dirty="0">
                <a:solidFill>
                  <a:schemeClr val="accent1"/>
                </a:solidFill>
              </a:rPr>
            </a:br>
            <a:r>
              <a:rPr lang="fi-FI" altLang="fi-FI" sz="3100" i="1" dirty="0">
                <a:solidFill>
                  <a:schemeClr val="hlink"/>
                </a:solidFill>
              </a:rPr>
              <a:t>Adjektiivien käyttö</a:t>
            </a:r>
            <a:br>
              <a:rPr lang="fi-FI" altLang="fi-FI" dirty="0">
                <a:solidFill>
                  <a:schemeClr val="hlink"/>
                </a:solidFill>
              </a:rPr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950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z="3200" dirty="0"/>
              <a:t>ADJEKTIIVIT</a:t>
            </a:r>
            <a:r>
              <a:rPr lang="fi-FI" altLang="fi-FI" dirty="0"/>
              <a:t>  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fi-FI" altLang="fi-FI" sz="2800" dirty="0">
                <a:solidFill>
                  <a:schemeClr val="tx1"/>
                </a:solidFill>
              </a:rPr>
              <a:t>Vastaavat kysymykseen </a:t>
            </a:r>
            <a:r>
              <a:rPr lang="fi-FI" altLang="fi-FI" sz="2800" i="1" dirty="0">
                <a:solidFill>
                  <a:schemeClr val="tx1"/>
                </a:solidFill>
              </a:rPr>
              <a:t>millainen?</a:t>
            </a:r>
          </a:p>
          <a:p>
            <a:r>
              <a:rPr lang="fi-FI" altLang="fi-FI" sz="2800" dirty="0">
                <a:solidFill>
                  <a:schemeClr val="tx1"/>
                </a:solidFill>
              </a:rPr>
              <a:t>Adjektiiveilla ei ole monikkoa. = adjektiivi ei koskaan saa s-päätettä.</a:t>
            </a:r>
            <a:endParaRPr lang="fi-FI" altLang="fi-FI" sz="2800" i="1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fi-FI" altLang="fi-FI" sz="2800" i="1" dirty="0" err="1">
                <a:solidFill>
                  <a:schemeClr val="tx1"/>
                </a:solidFill>
              </a:rPr>
              <a:t>This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law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firm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has</a:t>
            </a:r>
            <a:r>
              <a:rPr lang="fi-FI" altLang="fi-FI" sz="2800" i="1" dirty="0">
                <a:solidFill>
                  <a:schemeClr val="tx1"/>
                </a:solidFill>
              </a:rPr>
              <a:t> an </a:t>
            </a:r>
            <a:r>
              <a:rPr lang="fi-FI" altLang="fi-FI" sz="2800" b="1" i="1" dirty="0" err="1">
                <a:solidFill>
                  <a:schemeClr val="tx1"/>
                </a:solidFill>
              </a:rPr>
              <a:t>excellent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u="sng" dirty="0" err="1">
                <a:solidFill>
                  <a:schemeClr val="tx1"/>
                </a:solidFill>
              </a:rPr>
              <a:t>reputation</a:t>
            </a:r>
            <a:r>
              <a:rPr lang="fi-FI" altLang="fi-FI" sz="2800" i="1" dirty="0">
                <a:solidFill>
                  <a:schemeClr val="tx1"/>
                </a:solidFill>
              </a:rPr>
              <a:t>. </a:t>
            </a:r>
            <a:r>
              <a:rPr lang="fi-FI" altLang="fi-FI" sz="2800" dirty="0">
                <a:solidFill>
                  <a:schemeClr val="tx1"/>
                </a:solidFill>
              </a:rPr>
              <a:t>(yks)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fi-FI" altLang="fi-FI" sz="2800" i="1" u="sng" dirty="0" err="1">
                <a:solidFill>
                  <a:schemeClr val="tx1"/>
                </a:solidFill>
              </a:rPr>
              <a:t>All</a:t>
            </a:r>
            <a:r>
              <a:rPr lang="fi-FI" altLang="fi-FI" sz="2800" i="1" u="sng" dirty="0">
                <a:solidFill>
                  <a:schemeClr val="tx1"/>
                </a:solidFill>
              </a:rPr>
              <a:t> </a:t>
            </a:r>
            <a:r>
              <a:rPr lang="fi-FI" altLang="fi-FI" sz="2800" i="1" u="sng" dirty="0" err="1">
                <a:solidFill>
                  <a:schemeClr val="tx1"/>
                </a:solidFill>
              </a:rPr>
              <a:t>the</a:t>
            </a:r>
            <a:r>
              <a:rPr lang="fi-FI" altLang="fi-FI" sz="2800" i="1" u="sng" dirty="0">
                <a:solidFill>
                  <a:schemeClr val="tx1"/>
                </a:solidFill>
              </a:rPr>
              <a:t> </a:t>
            </a:r>
            <a:r>
              <a:rPr lang="fi-FI" altLang="fi-FI" sz="2800" i="1" u="sng" dirty="0" err="1">
                <a:solidFill>
                  <a:schemeClr val="tx1"/>
                </a:solidFill>
              </a:rPr>
              <a:t>lawyers</a:t>
            </a:r>
            <a:r>
              <a:rPr lang="fi-FI" altLang="fi-FI" sz="2800" i="1" u="sng" dirty="0">
                <a:solidFill>
                  <a:schemeClr val="tx1"/>
                </a:solidFill>
              </a:rPr>
              <a:t> </a:t>
            </a:r>
            <a:r>
              <a:rPr lang="fi-FI" altLang="fi-FI" sz="2800" i="1" dirty="0">
                <a:solidFill>
                  <a:schemeClr val="tx1"/>
                </a:solidFill>
              </a:rPr>
              <a:t>at </a:t>
            </a:r>
            <a:r>
              <a:rPr lang="fi-FI" altLang="fi-FI" sz="2800" i="1" dirty="0" err="1">
                <a:solidFill>
                  <a:schemeClr val="tx1"/>
                </a:solidFill>
              </a:rPr>
              <a:t>that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firm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are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b="1" i="1" dirty="0" err="1">
                <a:solidFill>
                  <a:schemeClr val="tx1"/>
                </a:solidFill>
              </a:rPr>
              <a:t>excellent</a:t>
            </a:r>
            <a:r>
              <a:rPr lang="fi-FI" altLang="fi-FI" sz="2800" i="1" dirty="0">
                <a:solidFill>
                  <a:schemeClr val="tx1"/>
                </a:solidFill>
              </a:rPr>
              <a:t>. </a:t>
            </a:r>
            <a:r>
              <a:rPr lang="fi-FI" altLang="fi-FI" sz="2800" dirty="0">
                <a:solidFill>
                  <a:schemeClr val="tx1"/>
                </a:solidFill>
              </a:rPr>
              <a:t>(</a:t>
            </a:r>
            <a:r>
              <a:rPr lang="fi-FI" altLang="fi-FI" sz="2800" dirty="0" err="1">
                <a:solidFill>
                  <a:schemeClr val="tx1"/>
                </a:solidFill>
              </a:rPr>
              <a:t>mon</a:t>
            </a:r>
            <a:r>
              <a:rPr lang="fi-FI" altLang="fi-FI" sz="2800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None/>
            </a:pPr>
            <a:endParaRPr lang="fi-FI" altLang="fi-FI" sz="2800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fi-FI" altLang="fi-FI" sz="2800" i="1" dirty="0">
                <a:solidFill>
                  <a:schemeClr val="tx1"/>
                </a:solidFill>
              </a:rPr>
              <a:t>In Britain </a:t>
            </a:r>
            <a:r>
              <a:rPr lang="fi-FI" altLang="fi-FI" sz="2800" i="1" dirty="0" err="1">
                <a:solidFill>
                  <a:schemeClr val="tx1"/>
                </a:solidFill>
              </a:rPr>
              <a:t>barristers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wear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b="1" i="1" dirty="0">
                <a:solidFill>
                  <a:schemeClr val="tx1"/>
                </a:solidFill>
              </a:rPr>
              <a:t>long, </a:t>
            </a:r>
            <a:r>
              <a:rPr lang="fi-FI" altLang="fi-FI" sz="2800" b="1" i="1" dirty="0" err="1">
                <a:solidFill>
                  <a:schemeClr val="tx1"/>
                </a:solidFill>
              </a:rPr>
              <a:t>black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u="sng" dirty="0" err="1">
                <a:solidFill>
                  <a:schemeClr val="tx1"/>
                </a:solidFill>
              </a:rPr>
              <a:t>gowns</a:t>
            </a:r>
            <a:r>
              <a:rPr lang="fi-FI" altLang="fi-FI" sz="2800" i="1" dirty="0">
                <a:solidFill>
                  <a:schemeClr val="tx1"/>
                </a:solidFill>
              </a:rPr>
              <a:t> in </a:t>
            </a:r>
            <a:r>
              <a:rPr lang="fi-FI" altLang="fi-FI" sz="2800" i="1" dirty="0" err="1">
                <a:solidFill>
                  <a:schemeClr val="tx1"/>
                </a:solidFill>
              </a:rPr>
              <a:t>court</a:t>
            </a:r>
            <a:r>
              <a:rPr lang="fi-FI" altLang="fi-FI" sz="2800" i="1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fi-FI" altLang="fi-FI" sz="2800" i="1" dirty="0" err="1">
                <a:solidFill>
                  <a:schemeClr val="tx1"/>
                </a:solidFill>
              </a:rPr>
              <a:t>Also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the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judge’s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u="sng" dirty="0" err="1">
                <a:solidFill>
                  <a:schemeClr val="tx1"/>
                </a:solidFill>
              </a:rPr>
              <a:t>gown</a:t>
            </a:r>
            <a:r>
              <a:rPr lang="fi-FI" altLang="fi-FI" sz="2800" i="1" dirty="0">
                <a:solidFill>
                  <a:schemeClr val="tx1"/>
                </a:solidFill>
              </a:rPr>
              <a:t> is </a:t>
            </a:r>
            <a:r>
              <a:rPr lang="fi-FI" altLang="fi-FI" sz="2800" b="1" i="1" dirty="0" err="1">
                <a:solidFill>
                  <a:schemeClr val="tx1"/>
                </a:solidFill>
              </a:rPr>
              <a:t>black</a:t>
            </a:r>
            <a:r>
              <a:rPr lang="fi-FI" altLang="fi-FI" sz="2800" b="1" i="1" dirty="0">
                <a:solidFill>
                  <a:schemeClr val="tx1"/>
                </a:solidFill>
              </a:rPr>
              <a:t>. </a:t>
            </a:r>
            <a:r>
              <a:rPr lang="fi-FI" altLang="fi-FI" sz="2800" dirty="0">
                <a:solidFill>
                  <a:schemeClr val="tx1"/>
                </a:solidFill>
              </a:rPr>
              <a:t>(</a:t>
            </a:r>
            <a:r>
              <a:rPr lang="fi-FI" altLang="fi-FI" sz="2800" dirty="0" err="1">
                <a:solidFill>
                  <a:schemeClr val="tx1"/>
                </a:solidFill>
              </a:rPr>
              <a:t>mon</a:t>
            </a:r>
            <a:r>
              <a:rPr lang="fi-FI" altLang="fi-FI" sz="2800" dirty="0">
                <a:solidFill>
                  <a:schemeClr val="tx1"/>
                </a:solidFill>
              </a:rPr>
              <a:t>)</a:t>
            </a:r>
            <a:r>
              <a:rPr lang="fi-FI" altLang="fi-FI" sz="2800" i="1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None/>
            </a:pPr>
            <a:endParaRPr lang="fi-FI" altLang="fi-FI" i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fi-FI" altLang="fi-FI" i="1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808442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548680"/>
            <a:ext cx="9144000" cy="778098"/>
          </a:xfrm>
        </p:spPr>
        <p:txBody>
          <a:bodyPr>
            <a:normAutofit fontScale="90000"/>
          </a:bodyPr>
          <a:lstStyle/>
          <a:p>
            <a:r>
              <a:rPr lang="fi-FI" altLang="fi-FI" sz="3200" dirty="0"/>
              <a:t>Attribuutti (ennen subst.) vai predikatiivi (subst. jälkeen)</a:t>
            </a:r>
            <a:endParaRPr lang="fi-FI" altLang="fi-FI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9"/>
            <a:ext cx="8229600" cy="438762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i-FI" altLang="fi-FI" sz="2800" dirty="0">
                <a:solidFill>
                  <a:schemeClr val="tx1"/>
                </a:solidFill>
              </a:rPr>
              <a:t>Adjektiivia käytetään: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i-FI" altLang="fi-FI" sz="2800" dirty="0">
                <a:solidFill>
                  <a:schemeClr val="tx1"/>
                </a:solidFill>
              </a:rPr>
              <a:t>Attribuuttina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i-FI" altLang="fi-FI" sz="2800" dirty="0">
                <a:solidFill>
                  <a:schemeClr val="tx1"/>
                </a:solidFill>
              </a:rPr>
              <a:t> substantiivin edessä kuvailemassa sitä </a:t>
            </a:r>
            <a:br>
              <a:rPr lang="fi-FI" altLang="fi-FI" sz="2800" dirty="0">
                <a:solidFill>
                  <a:schemeClr val="tx1"/>
                </a:solidFill>
              </a:rPr>
            </a:br>
            <a:r>
              <a:rPr lang="fi-FI" altLang="fi-FI" sz="3000" i="1" dirty="0" err="1">
                <a:solidFill>
                  <a:schemeClr val="tx1"/>
                </a:solidFill>
              </a:rPr>
              <a:t>The</a:t>
            </a:r>
            <a:r>
              <a:rPr lang="fi-FI" altLang="fi-FI" sz="3000" i="1" dirty="0">
                <a:solidFill>
                  <a:schemeClr val="tx1"/>
                </a:solidFill>
              </a:rPr>
              <a:t> </a:t>
            </a:r>
            <a:r>
              <a:rPr lang="fi-FI" altLang="fi-FI" sz="3000" i="1" dirty="0" err="1">
                <a:solidFill>
                  <a:schemeClr val="tx1"/>
                </a:solidFill>
              </a:rPr>
              <a:t>article</a:t>
            </a:r>
            <a:r>
              <a:rPr lang="fi-FI" altLang="fi-FI" sz="3000" i="1" dirty="0">
                <a:solidFill>
                  <a:schemeClr val="tx1"/>
                </a:solidFill>
              </a:rPr>
              <a:t> </a:t>
            </a:r>
            <a:r>
              <a:rPr lang="fi-FI" altLang="fi-FI" sz="3000" i="1" dirty="0" err="1">
                <a:solidFill>
                  <a:schemeClr val="tx1"/>
                </a:solidFill>
              </a:rPr>
              <a:t>had</a:t>
            </a:r>
            <a:r>
              <a:rPr lang="fi-FI" altLang="fi-FI" sz="3000" i="1" dirty="0">
                <a:solidFill>
                  <a:schemeClr val="tx1"/>
                </a:solidFill>
              </a:rPr>
              <a:t> </a:t>
            </a:r>
            <a:r>
              <a:rPr lang="fi-FI" altLang="fi-FI" sz="3000" i="1" u="sng" dirty="0">
                <a:solidFill>
                  <a:schemeClr val="tx1"/>
                </a:solidFill>
              </a:rPr>
              <a:t>an </a:t>
            </a:r>
            <a:r>
              <a:rPr lang="fi-FI" altLang="fi-FI" sz="3000" b="1" i="1" u="sng" dirty="0" err="1">
                <a:solidFill>
                  <a:schemeClr val="tx1"/>
                </a:solidFill>
              </a:rPr>
              <a:t>catchy</a:t>
            </a:r>
            <a:r>
              <a:rPr lang="fi-FI" altLang="fi-FI" sz="3000" i="1" u="sng" dirty="0">
                <a:solidFill>
                  <a:schemeClr val="tx1"/>
                </a:solidFill>
              </a:rPr>
              <a:t> </a:t>
            </a:r>
            <a:r>
              <a:rPr lang="fi-FI" altLang="fi-FI" sz="3000" i="1" u="sng" dirty="0" err="1">
                <a:solidFill>
                  <a:schemeClr val="tx1"/>
                </a:solidFill>
              </a:rPr>
              <a:t>headline</a:t>
            </a:r>
            <a:r>
              <a:rPr lang="fi-FI" altLang="fi-FI" sz="30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i-FI" altLang="fi-FI" sz="3000" dirty="0">
                <a:solidFill>
                  <a:schemeClr val="tx1"/>
                </a:solidFill>
              </a:rPr>
              <a:t>Predikatiivina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i-FI" altLang="fi-FI" sz="2800" dirty="0">
                <a:solidFill>
                  <a:schemeClr val="tx1"/>
                </a:solidFill>
              </a:rPr>
              <a:t>tai linkkiverbin jälkeen kuvailemaan millainen joku/jokin on tai millaiseksi joku tulee.</a:t>
            </a:r>
            <a:br>
              <a:rPr lang="fi-FI" altLang="fi-FI" sz="2800" dirty="0">
                <a:solidFill>
                  <a:schemeClr val="tx1"/>
                </a:solidFill>
              </a:rPr>
            </a:br>
            <a:r>
              <a:rPr lang="fi-FI" altLang="fi-FI" sz="3000" i="1" dirty="0" err="1">
                <a:solidFill>
                  <a:schemeClr val="tx1"/>
                </a:solidFill>
              </a:rPr>
              <a:t>The</a:t>
            </a:r>
            <a:r>
              <a:rPr lang="fi-FI" altLang="fi-FI" sz="3000" i="1" dirty="0">
                <a:solidFill>
                  <a:schemeClr val="tx1"/>
                </a:solidFill>
              </a:rPr>
              <a:t> </a:t>
            </a:r>
            <a:r>
              <a:rPr lang="fi-FI" altLang="fi-FI" sz="3000" i="1" dirty="0" err="1">
                <a:solidFill>
                  <a:schemeClr val="tx1"/>
                </a:solidFill>
              </a:rPr>
              <a:t>headline</a:t>
            </a:r>
            <a:r>
              <a:rPr lang="fi-FI" altLang="fi-FI" sz="3000" i="1" dirty="0">
                <a:solidFill>
                  <a:schemeClr val="tx1"/>
                </a:solidFill>
              </a:rPr>
              <a:t> </a:t>
            </a:r>
            <a:r>
              <a:rPr lang="fi-FI" altLang="fi-FI" sz="3000" i="1" u="sng" dirty="0" err="1">
                <a:solidFill>
                  <a:schemeClr val="tx1"/>
                </a:solidFill>
              </a:rPr>
              <a:t>was</a:t>
            </a:r>
            <a:r>
              <a:rPr lang="fi-FI" altLang="fi-FI" sz="3000" i="1" u="sng" dirty="0">
                <a:solidFill>
                  <a:schemeClr val="tx1"/>
                </a:solidFill>
              </a:rPr>
              <a:t> </a:t>
            </a:r>
            <a:r>
              <a:rPr lang="fi-FI" altLang="fi-FI" sz="3000" i="1" u="sng" dirty="0" err="1">
                <a:solidFill>
                  <a:schemeClr val="tx1"/>
                </a:solidFill>
              </a:rPr>
              <a:t>very</a:t>
            </a:r>
            <a:r>
              <a:rPr lang="fi-FI" altLang="fi-FI" sz="3000" i="1" u="sng" dirty="0">
                <a:solidFill>
                  <a:schemeClr val="tx1"/>
                </a:solidFill>
              </a:rPr>
              <a:t> </a:t>
            </a:r>
            <a:r>
              <a:rPr lang="fi-FI" altLang="fi-FI" sz="3000" b="1" i="1" u="sng" dirty="0" err="1">
                <a:solidFill>
                  <a:schemeClr val="tx1"/>
                </a:solidFill>
              </a:rPr>
              <a:t>catchy</a:t>
            </a:r>
            <a:r>
              <a:rPr lang="fi-FI" altLang="fi-FI" sz="3000" i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4989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5076056" y="1916832"/>
            <a:ext cx="2952328" cy="2664296"/>
          </a:xfrm>
          <a:ln>
            <a:noFill/>
          </a:ln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fi-FI" sz="2700" b="0" i="1" dirty="0" err="1"/>
              <a:t>asleep</a:t>
            </a:r>
            <a:r>
              <a:rPr lang="fi-FI" sz="2700" b="0" i="1" dirty="0"/>
              <a:t> = </a:t>
            </a:r>
            <a:r>
              <a:rPr lang="fi-FI" sz="2700" b="0" dirty="0"/>
              <a:t>unessa</a:t>
            </a:r>
            <a:br>
              <a:rPr lang="fi-FI" sz="2700" b="0" i="1" dirty="0"/>
            </a:br>
            <a:r>
              <a:rPr lang="fi-FI" sz="2700" b="0" i="1" dirty="0" err="1"/>
              <a:t>awake</a:t>
            </a:r>
            <a:r>
              <a:rPr lang="fi-FI" sz="2700" b="0" i="1" dirty="0"/>
              <a:t> = </a:t>
            </a:r>
            <a:r>
              <a:rPr lang="fi-FI" sz="2700" b="0" dirty="0"/>
              <a:t>valveilla</a:t>
            </a:r>
            <a:br>
              <a:rPr lang="fi-FI" sz="2700" b="0" i="1" dirty="0"/>
            </a:br>
            <a:r>
              <a:rPr lang="fi-FI" sz="2700" b="0" i="1" dirty="0" err="1"/>
              <a:t>aware</a:t>
            </a:r>
            <a:r>
              <a:rPr lang="fi-FI" sz="2700" b="0" i="1" dirty="0"/>
              <a:t> = </a:t>
            </a:r>
            <a:r>
              <a:rPr lang="fi-FI" sz="2700" b="0" dirty="0"/>
              <a:t>tietoinen</a:t>
            </a:r>
            <a:br>
              <a:rPr lang="fi-FI" sz="2700" b="0" i="1" dirty="0"/>
            </a:br>
            <a:r>
              <a:rPr lang="fi-FI" sz="2700" b="0" i="1" dirty="0" err="1"/>
              <a:t>fond</a:t>
            </a:r>
            <a:r>
              <a:rPr lang="fi-FI" sz="2700" b="0" i="1" dirty="0"/>
              <a:t> = </a:t>
            </a:r>
            <a:r>
              <a:rPr lang="fi-FI" sz="2700" b="0" dirty="0"/>
              <a:t>kiintynyt</a:t>
            </a:r>
            <a:br>
              <a:rPr lang="fi-FI" sz="2700" b="0" i="1" dirty="0"/>
            </a:br>
            <a:r>
              <a:rPr lang="fi-FI" sz="2700" b="0" i="1" dirty="0" err="1"/>
              <a:t>glad</a:t>
            </a:r>
            <a:r>
              <a:rPr lang="fi-FI" sz="2700" b="0" i="1" dirty="0"/>
              <a:t> = </a:t>
            </a:r>
            <a:r>
              <a:rPr lang="fi-FI" sz="2700" b="0" dirty="0"/>
              <a:t>iloinen                  </a:t>
            </a:r>
            <a:br>
              <a:rPr lang="fi-FI" sz="2700" b="0" dirty="0"/>
            </a:br>
            <a:r>
              <a:rPr lang="fi-FI" sz="2700" b="0" i="1" dirty="0" err="1"/>
              <a:t>ill</a:t>
            </a:r>
            <a:r>
              <a:rPr lang="fi-FI" sz="2700" b="0" i="1" dirty="0"/>
              <a:t> = </a:t>
            </a:r>
            <a:r>
              <a:rPr lang="fi-FI" sz="2700" b="0" dirty="0"/>
              <a:t>sairas                    </a:t>
            </a:r>
            <a:br>
              <a:rPr lang="fi-FI" sz="2700" b="0" dirty="0"/>
            </a:br>
            <a:r>
              <a:rPr lang="fi-FI" altLang="fi-FI" sz="2700" b="0" i="1" dirty="0" err="1"/>
              <a:t>well</a:t>
            </a:r>
            <a:r>
              <a:rPr lang="fi-FI" altLang="fi-FI" sz="2700" b="0" i="1" dirty="0"/>
              <a:t> = </a:t>
            </a:r>
            <a:r>
              <a:rPr lang="fi-FI" altLang="fi-FI" sz="2700" b="0" dirty="0"/>
              <a:t>terve</a:t>
            </a:r>
            <a:endParaRPr lang="fi-FI" altLang="fi-FI" sz="3200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idx="1"/>
          </p:nvPr>
        </p:nvSpPr>
        <p:spPr>
          <a:xfrm>
            <a:off x="1619672" y="1988840"/>
            <a:ext cx="3312368" cy="2592288"/>
          </a:xfrm>
          <a:ln w="19050" cap="rnd" cmpd="dbl">
            <a:solidFill>
              <a:schemeClr val="accent1"/>
            </a:solidFill>
            <a:prstDash val="sysDash"/>
          </a:ln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sz="9600" i="1" dirty="0" err="1"/>
              <a:t>afloat</a:t>
            </a:r>
            <a:r>
              <a:rPr lang="fi-FI" sz="9600" i="1" dirty="0"/>
              <a:t> = </a:t>
            </a:r>
            <a:r>
              <a:rPr lang="fi-FI" altLang="fi-FI" sz="9600" dirty="0"/>
              <a:t>kelluva, pinnalla</a:t>
            </a:r>
            <a:r>
              <a:rPr lang="fi-FI" altLang="fi-FI" sz="9600" i="1" dirty="0"/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sz="9600" i="1" dirty="0" err="1"/>
              <a:t>afraid</a:t>
            </a:r>
            <a:r>
              <a:rPr lang="fi-FI" sz="9600" i="1" dirty="0"/>
              <a:t> = </a:t>
            </a:r>
            <a:r>
              <a:rPr lang="fi-FI" sz="9600" dirty="0"/>
              <a:t>peloissaan</a:t>
            </a:r>
            <a:br>
              <a:rPr lang="fi-FI" sz="9600" i="1" dirty="0"/>
            </a:br>
            <a:r>
              <a:rPr lang="fi-FI" sz="9600" i="1" dirty="0" err="1"/>
              <a:t>ajar</a:t>
            </a:r>
            <a:r>
              <a:rPr lang="fi-FI" sz="9600" i="1" dirty="0"/>
              <a:t> = </a:t>
            </a:r>
            <a:r>
              <a:rPr lang="fi-FI" sz="9600" dirty="0"/>
              <a:t>avoinna, raollaan</a:t>
            </a:r>
            <a:br>
              <a:rPr lang="fi-FI" sz="9600" dirty="0"/>
            </a:br>
            <a:r>
              <a:rPr lang="fi-FI" sz="9600" i="1" dirty="0" err="1"/>
              <a:t>alike</a:t>
            </a:r>
            <a:r>
              <a:rPr lang="fi-FI" sz="9600" i="1" dirty="0"/>
              <a:t> = </a:t>
            </a:r>
            <a:r>
              <a:rPr lang="fi-FI" sz="9600" dirty="0"/>
              <a:t>samankaltainen</a:t>
            </a:r>
            <a:br>
              <a:rPr lang="fi-FI" sz="9600" i="1" dirty="0"/>
            </a:br>
            <a:r>
              <a:rPr lang="fi-FI" sz="9600" i="1" dirty="0" err="1"/>
              <a:t>alive</a:t>
            </a:r>
            <a:r>
              <a:rPr lang="fi-FI" sz="9600" i="1" dirty="0"/>
              <a:t> = </a:t>
            </a:r>
            <a:r>
              <a:rPr lang="fi-FI" sz="9600" dirty="0"/>
              <a:t>elossa</a:t>
            </a:r>
            <a:br>
              <a:rPr lang="fi-FI" sz="9600" i="1" dirty="0"/>
            </a:br>
            <a:r>
              <a:rPr lang="fi-FI" sz="9600" i="1" dirty="0" err="1"/>
              <a:t>alone</a:t>
            </a:r>
            <a:r>
              <a:rPr lang="fi-FI" sz="9600" i="1" dirty="0"/>
              <a:t> = </a:t>
            </a:r>
            <a:r>
              <a:rPr lang="fi-FI" sz="9600" dirty="0"/>
              <a:t>yksin</a:t>
            </a:r>
            <a:br>
              <a:rPr lang="fi-FI" sz="9600" i="1" dirty="0"/>
            </a:br>
            <a:r>
              <a:rPr lang="fi-FI" sz="9600" i="1" dirty="0" err="1"/>
              <a:t>ashamed</a:t>
            </a:r>
            <a:r>
              <a:rPr lang="fi-FI" sz="9600" i="1" dirty="0"/>
              <a:t> = </a:t>
            </a:r>
            <a:r>
              <a:rPr lang="fi-FI" sz="9600" dirty="0"/>
              <a:t>häpeissään</a:t>
            </a:r>
            <a:br>
              <a:rPr lang="fi-FI" sz="2800" i="1" dirty="0"/>
            </a:br>
            <a:endParaRPr lang="fi-FI" altLang="fi-FI" dirty="0">
              <a:solidFill>
                <a:schemeClr val="accent1"/>
              </a:solidFill>
            </a:endParaRPr>
          </a:p>
        </p:txBody>
      </p:sp>
      <p:sp>
        <p:nvSpPr>
          <p:cNvPr id="2" name="Sisällön paikkamerkki 1"/>
          <p:cNvSpPr>
            <a:spLocks noGrp="1"/>
          </p:cNvSpPr>
          <p:nvPr>
            <p:ph type="body" sz="half" idx="2"/>
          </p:nvPr>
        </p:nvSpPr>
        <p:spPr>
          <a:xfrm>
            <a:off x="395536" y="4581128"/>
            <a:ext cx="7992888" cy="16890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dirty="0"/>
              <a:t>En tiennyt tämän rocktähden olevan vielä elossa. </a:t>
            </a:r>
          </a:p>
          <a:p>
            <a:pPr marL="0" indent="0">
              <a:buNone/>
            </a:pPr>
            <a:r>
              <a:rPr lang="fi-FI" sz="2400" i="1" dirty="0"/>
              <a:t>I </a:t>
            </a:r>
            <a:r>
              <a:rPr lang="fi-FI" sz="2400" i="1" dirty="0" err="1"/>
              <a:t>didn’t</a:t>
            </a:r>
            <a:r>
              <a:rPr lang="fi-FI" sz="2400" i="1" dirty="0"/>
              <a:t> </a:t>
            </a:r>
            <a:r>
              <a:rPr lang="fi-FI" sz="2400" i="1" dirty="0" err="1"/>
              <a:t>know</a:t>
            </a:r>
            <a:r>
              <a:rPr lang="fi-FI" sz="2400" i="1" dirty="0"/>
              <a:t> </a:t>
            </a:r>
            <a:r>
              <a:rPr lang="fi-FI" sz="2400" i="1" dirty="0" err="1"/>
              <a:t>this</a:t>
            </a:r>
            <a:r>
              <a:rPr lang="fi-FI" sz="2400" i="1" dirty="0"/>
              <a:t> rock </a:t>
            </a:r>
            <a:r>
              <a:rPr lang="fi-FI" sz="2400" i="1" dirty="0" err="1"/>
              <a:t>star</a:t>
            </a:r>
            <a:r>
              <a:rPr lang="fi-FI" sz="2400" i="1" dirty="0"/>
              <a:t> </a:t>
            </a:r>
            <a:r>
              <a:rPr lang="fi-FI" sz="2400" i="1" dirty="0" err="1"/>
              <a:t>was</a:t>
            </a:r>
            <a:r>
              <a:rPr lang="fi-FI" sz="2400" i="1" dirty="0"/>
              <a:t> </a:t>
            </a:r>
            <a:r>
              <a:rPr lang="fi-FI" sz="2400" i="1" dirty="0" err="1"/>
              <a:t>still</a:t>
            </a:r>
            <a:r>
              <a:rPr lang="fi-FI" sz="2400" i="1" dirty="0"/>
              <a:t> </a:t>
            </a:r>
            <a:r>
              <a:rPr lang="fi-FI" sz="2400" b="1" i="1" dirty="0" err="1"/>
              <a:t>alive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endParaRPr lang="fi-FI" sz="2400" i="1" dirty="0"/>
          </a:p>
          <a:p>
            <a:pPr marL="0" indent="0">
              <a:buNone/>
            </a:pPr>
            <a:r>
              <a:rPr lang="fi-FI" sz="2400" dirty="0"/>
              <a:t>Näin lavalla elävän legendan.   </a:t>
            </a:r>
            <a:r>
              <a:rPr lang="fi-FI" sz="2400" i="1" dirty="0"/>
              <a:t>I </a:t>
            </a:r>
            <a:r>
              <a:rPr lang="fi-FI" sz="2400" i="1" dirty="0" err="1"/>
              <a:t>saw</a:t>
            </a:r>
            <a:r>
              <a:rPr lang="fi-FI" sz="2400" i="1" dirty="0"/>
              <a:t> </a:t>
            </a:r>
            <a:r>
              <a:rPr lang="fi-FI" sz="2400" b="1" i="1" dirty="0"/>
              <a:t>a </a:t>
            </a:r>
            <a:r>
              <a:rPr lang="fi-FI" sz="2400" b="1" i="1" dirty="0" err="1"/>
              <a:t>living</a:t>
            </a:r>
            <a:r>
              <a:rPr lang="fi-FI" sz="2400" b="1" i="1" dirty="0"/>
              <a:t> </a:t>
            </a:r>
            <a:r>
              <a:rPr lang="fi-FI" sz="2400" b="1" i="1" dirty="0" err="1"/>
              <a:t>legend</a:t>
            </a:r>
            <a:r>
              <a:rPr lang="fi-FI" sz="2400" b="1" i="1" dirty="0"/>
              <a:t> </a:t>
            </a:r>
            <a:r>
              <a:rPr lang="fi-FI" sz="2400" i="1" dirty="0"/>
              <a:t>on </a:t>
            </a:r>
            <a:r>
              <a:rPr lang="fi-FI" sz="2400" i="1" dirty="0" err="1"/>
              <a:t>stage</a:t>
            </a:r>
            <a:r>
              <a:rPr lang="fi-FI" sz="2400" i="1" dirty="0"/>
              <a:t>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215008" y="620688"/>
            <a:ext cx="8928992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altLang="fi-FI" sz="12800" b="1" dirty="0">
                <a:solidFill>
                  <a:schemeClr val="accent1"/>
                </a:solidFill>
              </a:rPr>
              <a:t>Vain predikatiivina toimivat adjektiivit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altLang="fi-FI" sz="9600" dirty="0"/>
              <a:t>Huomaa, että joitakin adjektiiveja voi käyttää vain </a:t>
            </a:r>
            <a:r>
              <a:rPr lang="fi-FI" altLang="fi-FI" sz="9600" b="1" i="1" dirty="0"/>
              <a:t>predikatiiveina</a:t>
            </a:r>
            <a:r>
              <a:rPr lang="fi-FI" altLang="fi-FI" sz="9600" dirty="0"/>
              <a:t>.</a:t>
            </a:r>
          </a:p>
          <a:p>
            <a:pPr algn="l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33015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Substantivoidut</a:t>
            </a:r>
            <a:r>
              <a:rPr lang="en-GB" dirty="0"/>
              <a:t> </a:t>
            </a:r>
            <a:r>
              <a:rPr lang="en-GB" dirty="0" err="1"/>
              <a:t>adjektiivit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340768"/>
            <a:ext cx="8686800" cy="478539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fi-FI" altLang="fi-FI" dirty="0">
                <a:solidFill>
                  <a:schemeClr val="tx1"/>
                </a:solidFill>
              </a:rPr>
              <a:t>Adjektiivista voidaan tehdä myös </a:t>
            </a:r>
            <a:r>
              <a:rPr lang="fi-FI" altLang="fi-FI" b="1" i="1" dirty="0">
                <a:solidFill>
                  <a:schemeClr val="tx1"/>
                </a:solidFill>
              </a:rPr>
              <a:t>substantiivi</a:t>
            </a:r>
            <a:r>
              <a:rPr lang="fi-FI" altLang="fi-FI" dirty="0">
                <a:solidFill>
                  <a:schemeClr val="tx1"/>
                </a:solidFill>
              </a:rPr>
              <a:t> lisäämällä sen eteen </a:t>
            </a:r>
            <a:r>
              <a:rPr lang="fi-FI" altLang="fi-FI" b="1" i="1" dirty="0" err="1">
                <a:solidFill>
                  <a:schemeClr val="tx1"/>
                </a:solidFill>
              </a:rPr>
              <a:t>the</a:t>
            </a:r>
            <a:r>
              <a:rPr lang="fi-FI" altLang="fi-FI" dirty="0">
                <a:solidFill>
                  <a:schemeClr val="tx1"/>
                </a:solidFill>
              </a:rPr>
              <a:t> kuvaamaan kokonaista ihmisryhmää. </a:t>
            </a:r>
          </a:p>
          <a:p>
            <a:pPr>
              <a:lnSpc>
                <a:spcPct val="120000"/>
              </a:lnSpc>
            </a:pPr>
            <a:endParaRPr lang="fi-FI" altLang="fi-FI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fi-FI" altLang="fi-FI" sz="2800" dirty="0">
                <a:solidFill>
                  <a:schemeClr val="tx1"/>
                </a:solidFill>
              </a:rPr>
              <a:t>Rikkaat ja kuuluisat		</a:t>
            </a:r>
            <a:r>
              <a:rPr lang="fi-FI" altLang="fi-FI" sz="2800" i="1" dirty="0" err="1">
                <a:solidFill>
                  <a:schemeClr val="tx1"/>
                </a:solidFill>
              </a:rPr>
              <a:t>the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rich</a:t>
            </a:r>
            <a:r>
              <a:rPr lang="fi-FI" altLang="fi-FI" sz="2800" i="1" dirty="0">
                <a:solidFill>
                  <a:schemeClr val="tx1"/>
                </a:solidFill>
              </a:rPr>
              <a:t> and </a:t>
            </a:r>
            <a:r>
              <a:rPr lang="fi-FI" altLang="fi-FI" sz="2800" i="1" dirty="0" err="1">
                <a:solidFill>
                  <a:schemeClr val="tx1"/>
                </a:solidFill>
              </a:rPr>
              <a:t>the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famous</a:t>
            </a:r>
            <a:br>
              <a:rPr lang="fi-FI" altLang="fi-FI" sz="2800" i="1" dirty="0">
                <a:solidFill>
                  <a:schemeClr val="tx1"/>
                </a:solidFill>
              </a:rPr>
            </a:br>
            <a:r>
              <a:rPr lang="fi-FI" altLang="fi-FI" sz="2800" i="1" dirty="0">
                <a:solidFill>
                  <a:schemeClr val="tx1"/>
                </a:solidFill>
              </a:rPr>
              <a:t>				= </a:t>
            </a:r>
            <a:r>
              <a:rPr lang="fi-FI" altLang="fi-FI" sz="2800" i="1" dirty="0" err="1">
                <a:solidFill>
                  <a:schemeClr val="tx1"/>
                </a:solidFill>
              </a:rPr>
              <a:t>all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those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who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are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rich</a:t>
            </a:r>
            <a:r>
              <a:rPr lang="fi-FI" altLang="fi-FI" sz="2800" i="1" dirty="0">
                <a:solidFill>
                  <a:schemeClr val="tx1"/>
                </a:solidFill>
              </a:rPr>
              <a:t> and </a:t>
            </a:r>
            <a:r>
              <a:rPr lang="fi-FI" altLang="fi-FI" sz="2800" i="1" dirty="0" err="1">
                <a:solidFill>
                  <a:schemeClr val="tx1"/>
                </a:solidFill>
              </a:rPr>
              <a:t>famous</a:t>
            </a:r>
            <a:endParaRPr lang="fi-FI" altLang="fi-FI" sz="2800" i="1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fi-FI" altLang="fi-FI" sz="2800" dirty="0">
                <a:solidFill>
                  <a:schemeClr val="tx1"/>
                </a:solidFill>
              </a:rPr>
              <a:t>Kodittomat			</a:t>
            </a:r>
            <a:r>
              <a:rPr lang="fi-FI" altLang="fi-FI" sz="2800" i="1" dirty="0" err="1">
                <a:solidFill>
                  <a:schemeClr val="tx1"/>
                </a:solidFill>
              </a:rPr>
              <a:t>the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homeless</a:t>
            </a:r>
            <a:br>
              <a:rPr lang="fi-FI" altLang="fi-FI" sz="2800" i="1" dirty="0">
                <a:solidFill>
                  <a:schemeClr val="tx1"/>
                </a:solidFill>
              </a:rPr>
            </a:br>
            <a:r>
              <a:rPr lang="fi-FI" altLang="fi-FI" sz="2800" i="1" dirty="0">
                <a:solidFill>
                  <a:schemeClr val="tx1"/>
                </a:solidFill>
              </a:rPr>
              <a:t>				= </a:t>
            </a:r>
            <a:r>
              <a:rPr lang="fi-FI" altLang="fi-FI" sz="2800" i="1" dirty="0" err="1">
                <a:solidFill>
                  <a:schemeClr val="tx1"/>
                </a:solidFill>
              </a:rPr>
              <a:t>all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the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homeless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people</a:t>
            </a:r>
            <a:endParaRPr lang="fi-FI" altLang="fi-FI" sz="2800" i="1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endParaRPr lang="fi-FI" altLang="fi-FI" sz="2800" i="1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fi-FI" altLang="fi-FI" sz="2800" dirty="0">
                <a:solidFill>
                  <a:schemeClr val="tx1"/>
                </a:solidFill>
              </a:rPr>
              <a:t>’</a:t>
            </a:r>
            <a:r>
              <a:rPr lang="fi-FI" altLang="fi-FI" sz="2800" dirty="0" err="1">
                <a:solidFill>
                  <a:schemeClr val="tx1"/>
                </a:solidFill>
              </a:rPr>
              <a:t>the</a:t>
            </a:r>
            <a:r>
              <a:rPr lang="fi-FI" altLang="fi-FI" sz="2800" dirty="0">
                <a:solidFill>
                  <a:schemeClr val="tx1"/>
                </a:solidFill>
              </a:rPr>
              <a:t> + adjektiivi’ tarkoittaa koko joukkoa. Jos puhutaan vain yhdestä henkilöstä, adjektiivin perään on liitettävä substantiivi.</a:t>
            </a:r>
          </a:p>
          <a:p>
            <a:pPr>
              <a:lnSpc>
                <a:spcPct val="120000"/>
              </a:lnSpc>
            </a:pPr>
            <a:r>
              <a:rPr lang="fi-FI" altLang="fi-FI" sz="2800" i="1" dirty="0" err="1">
                <a:solidFill>
                  <a:schemeClr val="tx1"/>
                </a:solidFill>
              </a:rPr>
              <a:t>She</a:t>
            </a:r>
            <a:r>
              <a:rPr lang="fi-FI" altLang="fi-FI" sz="2800" i="1" dirty="0">
                <a:solidFill>
                  <a:schemeClr val="tx1"/>
                </a:solidFill>
              </a:rPr>
              <a:t> is a </a:t>
            </a:r>
            <a:r>
              <a:rPr lang="fi-FI" altLang="fi-FI" sz="2800" i="1" dirty="0" err="1">
                <a:solidFill>
                  <a:schemeClr val="tx1"/>
                </a:solidFill>
              </a:rPr>
              <a:t>very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rich</a:t>
            </a:r>
            <a:r>
              <a:rPr lang="fi-FI" altLang="fi-FI" sz="2800" i="1" dirty="0">
                <a:solidFill>
                  <a:schemeClr val="tx1"/>
                </a:solidFill>
              </a:rPr>
              <a:t> and </a:t>
            </a:r>
            <a:r>
              <a:rPr lang="fi-FI" altLang="fi-FI" sz="2800" i="1" dirty="0" err="1">
                <a:solidFill>
                  <a:schemeClr val="tx1"/>
                </a:solidFill>
              </a:rPr>
              <a:t>famous</a:t>
            </a:r>
            <a:r>
              <a:rPr lang="fi-FI" altLang="fi-FI" sz="2800" i="1" dirty="0">
                <a:solidFill>
                  <a:schemeClr val="tx1"/>
                </a:solidFill>
              </a:rPr>
              <a:t> person. I </a:t>
            </a:r>
            <a:r>
              <a:rPr lang="fi-FI" altLang="fi-FI" sz="2800" i="1" dirty="0" err="1">
                <a:solidFill>
                  <a:schemeClr val="tx1"/>
                </a:solidFill>
              </a:rPr>
              <a:t>saw</a:t>
            </a:r>
            <a:r>
              <a:rPr lang="fi-FI" altLang="fi-FI" sz="2800" i="1" dirty="0">
                <a:solidFill>
                  <a:schemeClr val="tx1"/>
                </a:solidFill>
              </a:rPr>
              <a:t> a </a:t>
            </a:r>
            <a:r>
              <a:rPr lang="fi-FI" altLang="fi-FI" sz="2800" i="1" dirty="0" err="1">
                <a:solidFill>
                  <a:schemeClr val="tx1"/>
                </a:solidFill>
              </a:rPr>
              <a:t>homeless</a:t>
            </a:r>
            <a:r>
              <a:rPr lang="fi-FI" altLang="fi-FI" sz="2800" i="1" dirty="0">
                <a:solidFill>
                  <a:schemeClr val="tx1"/>
                </a:solidFill>
              </a:rPr>
              <a:t> </a:t>
            </a:r>
            <a:r>
              <a:rPr lang="fi-FI" altLang="fi-FI" sz="2800" i="1" dirty="0" err="1">
                <a:solidFill>
                  <a:schemeClr val="tx1"/>
                </a:solidFill>
              </a:rPr>
              <a:t>professor</a:t>
            </a:r>
            <a:r>
              <a:rPr lang="fi-FI" altLang="fi-FI" sz="2800" i="1" dirty="0">
                <a:solidFill>
                  <a:schemeClr val="tx1"/>
                </a:solidFill>
              </a:rPr>
              <a:t>.</a:t>
            </a:r>
            <a:endParaRPr lang="fi-FI" altLang="fi-FI" i="1" dirty="0">
              <a:solidFill>
                <a:schemeClr val="tx1"/>
              </a:solidFill>
            </a:endParaRPr>
          </a:p>
          <a:p>
            <a:pPr marL="0" indent="0">
              <a:lnSpc>
                <a:spcPct val="170000"/>
              </a:lnSpc>
              <a:buNone/>
            </a:pPr>
            <a:endParaRPr lang="fi-FI" altLang="fi-FI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873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fi-FI" altLang="fi-FI" sz="4000" b="1" dirty="0">
                <a:solidFill>
                  <a:schemeClr val="accent1"/>
                </a:solidFill>
              </a:rPr>
              <a:t>Abstrakti substantiivi</a:t>
            </a:r>
            <a:r>
              <a:rPr lang="fi-FI" altLang="fi-FI" sz="5400" b="1" dirty="0">
                <a:solidFill>
                  <a:schemeClr val="accent1"/>
                </a:solidFill>
              </a:rPr>
              <a:t>  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79512" y="1196752"/>
            <a:ext cx="8856984" cy="482453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fi-FI" altLang="fi-FI" dirty="0"/>
              <a:t>Rakenteella </a:t>
            </a:r>
            <a:r>
              <a:rPr lang="fi-FI" altLang="fi-FI" b="1" i="1" dirty="0" err="1"/>
              <a:t>the</a:t>
            </a:r>
            <a:r>
              <a:rPr lang="fi-FI" altLang="fi-FI" b="1" dirty="0"/>
              <a:t> + adjektiivi </a:t>
            </a:r>
            <a:r>
              <a:rPr lang="fi-FI" altLang="fi-FI" dirty="0"/>
              <a:t>voidaan myös muodostaa substantiivi, joka kuvaa abstraktia käsitettä.</a:t>
            </a:r>
            <a:endParaRPr lang="fi-FI" altLang="fi-FI" dirty="0">
              <a:solidFill>
                <a:schemeClr val="accent1"/>
              </a:solidFill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i-FI" altLang="fi-FI" dirty="0">
                <a:solidFill>
                  <a:schemeClr val="accent1"/>
                </a:solidFill>
              </a:rPr>
              <a:t>	</a:t>
            </a:r>
            <a:r>
              <a:rPr lang="fi-FI" altLang="fi-FI" dirty="0"/>
              <a:t>tuntematon </a:t>
            </a:r>
            <a:endParaRPr lang="fi-FI" altLang="fi-FI" i="1" dirty="0"/>
          </a:p>
          <a:p>
            <a:pPr marL="0" indent="0">
              <a:lnSpc>
                <a:spcPct val="120000"/>
              </a:lnSpc>
              <a:buNone/>
            </a:pPr>
            <a:r>
              <a:rPr lang="fi-FI" altLang="fi-FI" dirty="0"/>
              <a:t>	odottamaton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altLang="fi-FI" dirty="0"/>
              <a:t>	yliluonnollinen  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fi-FI" altLang="fi-FI" dirty="0"/>
              <a:t>Positiivinen ajattelu auttaa meitä tekemään mahdottomasta mahdollista? 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fi-FI" altLang="fi-FI" i="1" dirty="0" err="1">
                <a:solidFill>
                  <a:schemeClr val="tx1"/>
                </a:solidFill>
              </a:rPr>
              <a:t>Positive</a:t>
            </a:r>
            <a:r>
              <a:rPr lang="fi-FI" altLang="fi-FI" i="1" dirty="0">
                <a:solidFill>
                  <a:schemeClr val="tx1"/>
                </a:solidFill>
              </a:rPr>
              <a:t> </a:t>
            </a:r>
            <a:r>
              <a:rPr lang="fi-FI" altLang="fi-FI" i="1" dirty="0" err="1">
                <a:solidFill>
                  <a:schemeClr val="tx1"/>
                </a:solidFill>
              </a:rPr>
              <a:t>thinkin</a:t>
            </a:r>
            <a:r>
              <a:rPr lang="fi-FI" altLang="fi-FI" i="1" dirty="0" err="1"/>
              <a:t>g</a:t>
            </a:r>
            <a:r>
              <a:rPr lang="fi-FI" altLang="fi-FI" i="1" dirty="0"/>
              <a:t> </a:t>
            </a:r>
            <a:r>
              <a:rPr lang="fi-FI" altLang="fi-FI" i="1" dirty="0" err="1"/>
              <a:t>helps</a:t>
            </a:r>
            <a:r>
              <a:rPr lang="fi-FI" altLang="fi-FI" i="1" dirty="0"/>
              <a:t> us to </a:t>
            </a:r>
            <a:r>
              <a:rPr lang="fi-FI" altLang="fi-FI" i="1" dirty="0" err="1"/>
              <a:t>make</a:t>
            </a:r>
            <a:r>
              <a:rPr lang="fi-FI" altLang="fi-FI" i="1" dirty="0"/>
              <a:t> </a:t>
            </a:r>
            <a:r>
              <a:rPr lang="fi-FI" altLang="fi-FI" i="1" dirty="0" err="1"/>
              <a:t>the</a:t>
            </a:r>
            <a:r>
              <a:rPr lang="fi-FI" altLang="fi-FI" i="1" dirty="0"/>
              <a:t> </a:t>
            </a:r>
            <a:r>
              <a:rPr lang="fi-FI" altLang="fi-FI" i="1" dirty="0" err="1"/>
              <a:t>impossible</a:t>
            </a:r>
            <a:r>
              <a:rPr lang="fi-FI" altLang="fi-FI" i="1" dirty="0"/>
              <a:t> </a:t>
            </a:r>
            <a:r>
              <a:rPr lang="fi-FI" altLang="fi-FI" i="1" dirty="0" err="1"/>
              <a:t>possible</a:t>
            </a:r>
            <a:r>
              <a:rPr lang="fi-FI" altLang="fi-FI" i="1" dirty="0"/>
              <a:t>?</a:t>
            </a:r>
            <a:endParaRPr lang="fi-FI" altLang="fi-FI" b="1" i="1" dirty="0">
              <a:solidFill>
                <a:schemeClr val="tx1"/>
              </a:solidFill>
            </a:endParaRPr>
          </a:p>
        </p:txBody>
      </p:sp>
      <p:sp>
        <p:nvSpPr>
          <p:cNvPr id="2" name="Sisällön paikkamerkki 1"/>
          <p:cNvSpPr>
            <a:spLocks noGrp="1"/>
          </p:cNvSpPr>
          <p:nvPr>
            <p:ph sz="half" idx="2"/>
          </p:nvPr>
        </p:nvSpPr>
        <p:spPr>
          <a:xfrm>
            <a:off x="3923928" y="2348880"/>
            <a:ext cx="3456385" cy="172819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i-FI" altLang="fi-FI" sz="3000" b="1" i="1" dirty="0" err="1"/>
              <a:t>the</a:t>
            </a:r>
            <a:r>
              <a:rPr lang="fi-FI" altLang="fi-FI" sz="3000" i="1" dirty="0"/>
              <a:t> </a:t>
            </a:r>
            <a:r>
              <a:rPr lang="fi-FI" altLang="fi-FI" sz="3000" i="1" dirty="0" err="1"/>
              <a:t>unknown</a:t>
            </a:r>
            <a:r>
              <a:rPr lang="fi-FI" altLang="fi-FI" sz="3000" i="1" dirty="0"/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altLang="fi-FI" sz="3000" b="1" i="1" dirty="0" err="1"/>
              <a:t>the</a:t>
            </a:r>
            <a:r>
              <a:rPr lang="fi-FI" altLang="fi-FI" sz="3000" i="1" dirty="0"/>
              <a:t> </a:t>
            </a:r>
            <a:r>
              <a:rPr lang="fi-FI" altLang="fi-FI" sz="3000" i="1" dirty="0" err="1"/>
              <a:t>unexpected</a:t>
            </a:r>
            <a:endParaRPr lang="fi-FI" altLang="fi-FI" sz="3000" i="1" dirty="0"/>
          </a:p>
          <a:p>
            <a:pPr marL="0" indent="0">
              <a:lnSpc>
                <a:spcPct val="120000"/>
              </a:lnSpc>
              <a:buNone/>
            </a:pPr>
            <a:r>
              <a:rPr lang="fi-FI" altLang="fi-FI" sz="3000" b="1" i="1" dirty="0" err="1"/>
              <a:t>the</a:t>
            </a:r>
            <a:r>
              <a:rPr lang="fi-FI" altLang="fi-FI" sz="3000" i="1" dirty="0"/>
              <a:t> </a:t>
            </a:r>
            <a:r>
              <a:rPr lang="fi-FI" altLang="fi-FI" sz="3000" i="1" dirty="0" err="1"/>
              <a:t>supernatural</a:t>
            </a:r>
            <a:endParaRPr lang="fi-FI" altLang="fi-FI" sz="5100" i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356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850106"/>
          </a:xfrm>
        </p:spPr>
        <p:txBody>
          <a:bodyPr/>
          <a:lstStyle/>
          <a:p>
            <a:r>
              <a:rPr lang="fi-FI" altLang="fi-FI" sz="3200" b="1" dirty="0">
                <a:solidFill>
                  <a:schemeClr val="accent1"/>
                </a:solidFill>
              </a:rPr>
              <a:t>Muista numerot adjektiivien yhteydessä!</a:t>
            </a:r>
            <a:endParaRPr lang="fi-FI" altLang="fi-FI" b="1" dirty="0">
              <a:solidFill>
                <a:schemeClr val="accent1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552" y="1628800"/>
            <a:ext cx="8147248" cy="4392487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fi-FI" altLang="fi-FI" sz="3500" i="1" dirty="0"/>
              <a:t>My </a:t>
            </a:r>
            <a:r>
              <a:rPr lang="fi-FI" altLang="fi-FI" sz="3500" b="1" i="1" dirty="0"/>
              <a:t>68-year-old</a:t>
            </a:r>
            <a:r>
              <a:rPr lang="fi-FI" altLang="fi-FI" sz="3500" i="1" dirty="0"/>
              <a:t> </a:t>
            </a:r>
            <a:r>
              <a:rPr lang="fi-FI" altLang="fi-FI" sz="3500" i="1" dirty="0" err="1"/>
              <a:t>grandfather</a:t>
            </a:r>
            <a:r>
              <a:rPr lang="fi-FI" altLang="fi-FI" sz="3500" i="1" dirty="0"/>
              <a:t> is </a:t>
            </a:r>
            <a:r>
              <a:rPr lang="fi-FI" altLang="fi-FI" sz="3500" i="1" dirty="0" err="1"/>
              <a:t>very</a:t>
            </a:r>
            <a:r>
              <a:rPr lang="fi-FI" altLang="fi-FI" sz="3500" i="1" dirty="0"/>
              <a:t> </a:t>
            </a:r>
            <a:r>
              <a:rPr lang="fi-FI" altLang="fi-FI" sz="3500" i="1" dirty="0" err="1"/>
              <a:t>active</a:t>
            </a:r>
            <a:r>
              <a:rPr lang="fi-FI" altLang="fi-FI" sz="3500" i="1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altLang="fi-FI" sz="3500" i="1" dirty="0"/>
              <a:t>My </a:t>
            </a:r>
            <a:r>
              <a:rPr lang="fi-FI" altLang="fi-FI" sz="3500" i="1" dirty="0" err="1"/>
              <a:t>grandfather</a:t>
            </a:r>
            <a:r>
              <a:rPr lang="fi-FI" altLang="fi-FI" sz="3500" i="1" dirty="0"/>
              <a:t> is </a:t>
            </a:r>
            <a:r>
              <a:rPr lang="fi-FI" altLang="fi-FI" sz="3500" i="1" dirty="0" err="1"/>
              <a:t>already</a:t>
            </a:r>
            <a:r>
              <a:rPr lang="fi-FI" altLang="fi-FI" sz="3500" i="1" dirty="0"/>
              <a:t> </a:t>
            </a:r>
            <a:r>
              <a:rPr lang="fi-FI" altLang="fi-FI" sz="3500" b="1" i="1" dirty="0"/>
              <a:t>68 </a:t>
            </a:r>
            <a:r>
              <a:rPr lang="fi-FI" altLang="fi-FI" sz="3500" b="1" i="1" dirty="0" err="1"/>
              <a:t>years</a:t>
            </a:r>
            <a:r>
              <a:rPr lang="fi-FI" altLang="fi-FI" sz="3500" b="1" i="1" dirty="0"/>
              <a:t> </a:t>
            </a:r>
            <a:r>
              <a:rPr lang="fi-FI" altLang="fi-FI" sz="3500" b="1" i="1" dirty="0" err="1"/>
              <a:t>old</a:t>
            </a:r>
            <a:r>
              <a:rPr lang="fi-FI" altLang="fi-FI" sz="3500" i="1" dirty="0"/>
              <a:t>.</a:t>
            </a:r>
            <a:br>
              <a:rPr lang="fi-FI" altLang="fi-FI" sz="3500" i="1" dirty="0"/>
            </a:br>
            <a:endParaRPr lang="fi-FI" altLang="fi-FI" sz="3500" i="1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fi-FI" altLang="fi-FI" sz="3500" i="1" dirty="0" err="1"/>
              <a:t>This</a:t>
            </a:r>
            <a:r>
              <a:rPr lang="fi-FI" altLang="fi-FI" sz="3500" i="1" dirty="0"/>
              <a:t> is </a:t>
            </a:r>
            <a:r>
              <a:rPr lang="fi-FI" altLang="fi-FI" sz="3500" b="1" i="1" dirty="0"/>
              <a:t>a 500-page(-long)</a:t>
            </a:r>
            <a:r>
              <a:rPr lang="fi-FI" altLang="fi-FI" sz="3500" i="1" dirty="0"/>
              <a:t> </a:t>
            </a:r>
            <a:r>
              <a:rPr lang="fi-FI" altLang="fi-FI" sz="3500" i="1" dirty="0" err="1"/>
              <a:t>book</a:t>
            </a:r>
            <a:r>
              <a:rPr lang="fi-FI" altLang="fi-FI" sz="3500" i="1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altLang="fi-FI" sz="3500" i="1" dirty="0" err="1"/>
              <a:t>This</a:t>
            </a:r>
            <a:r>
              <a:rPr lang="fi-FI" altLang="fi-FI" sz="3500" i="1" dirty="0"/>
              <a:t> </a:t>
            </a:r>
            <a:r>
              <a:rPr lang="fi-FI" altLang="fi-FI" sz="3500" i="1" dirty="0" err="1"/>
              <a:t>book</a:t>
            </a:r>
            <a:r>
              <a:rPr lang="fi-FI" altLang="fi-FI" sz="3500" i="1" dirty="0"/>
              <a:t> is </a:t>
            </a:r>
            <a:r>
              <a:rPr lang="fi-FI" altLang="fi-FI" sz="3500" b="1" i="1" dirty="0"/>
              <a:t>500 </a:t>
            </a:r>
            <a:r>
              <a:rPr lang="fi-FI" altLang="fi-FI" sz="3500" b="1" i="1" dirty="0" err="1"/>
              <a:t>pages</a:t>
            </a:r>
            <a:r>
              <a:rPr lang="fi-FI" altLang="fi-FI" sz="3500" b="1" i="1" dirty="0"/>
              <a:t> long</a:t>
            </a:r>
            <a:r>
              <a:rPr lang="fi-FI" altLang="fi-FI" sz="3500" i="1" dirty="0"/>
              <a:t>.</a:t>
            </a:r>
            <a:br>
              <a:rPr lang="fi-FI" altLang="fi-FI" sz="3500" i="1" dirty="0"/>
            </a:br>
            <a:endParaRPr lang="fi-FI" altLang="fi-FI" sz="3500" i="1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fi-FI" altLang="fi-FI" sz="3500" i="1" dirty="0" err="1"/>
              <a:t>There</a:t>
            </a:r>
            <a:r>
              <a:rPr lang="fi-FI" altLang="fi-FI" sz="3500" i="1" dirty="0"/>
              <a:t> is a </a:t>
            </a:r>
            <a:r>
              <a:rPr lang="fi-FI" altLang="fi-FI" sz="3500" b="1" i="1" dirty="0"/>
              <a:t>60-foot-deep</a:t>
            </a:r>
            <a:r>
              <a:rPr lang="fi-FI" altLang="fi-FI" sz="3500" i="1" dirty="0"/>
              <a:t> </a:t>
            </a:r>
            <a:r>
              <a:rPr lang="fi-FI" altLang="fi-FI" sz="3500" i="1" dirty="0" err="1"/>
              <a:t>well</a:t>
            </a:r>
            <a:r>
              <a:rPr lang="fi-FI" altLang="fi-FI" sz="3500" i="1" dirty="0"/>
              <a:t> in </a:t>
            </a:r>
            <a:r>
              <a:rPr lang="fi-FI" altLang="fi-FI" sz="3500" i="1" dirty="0" err="1"/>
              <a:t>our</a:t>
            </a:r>
            <a:r>
              <a:rPr lang="fi-FI" altLang="fi-FI" sz="3500" i="1" dirty="0"/>
              <a:t> </a:t>
            </a:r>
            <a:r>
              <a:rPr lang="fi-FI" altLang="fi-FI" sz="3500" i="1" dirty="0" err="1"/>
              <a:t>garden</a:t>
            </a:r>
            <a:r>
              <a:rPr lang="fi-FI" altLang="fi-FI" sz="3500" i="1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altLang="fi-FI" sz="3500" i="1" dirty="0" err="1"/>
              <a:t>There</a:t>
            </a:r>
            <a:r>
              <a:rPr lang="fi-FI" altLang="fi-FI" sz="3500" i="1" dirty="0"/>
              <a:t> is a </a:t>
            </a:r>
            <a:r>
              <a:rPr lang="fi-FI" altLang="fi-FI" sz="3500" i="1" dirty="0" err="1"/>
              <a:t>well</a:t>
            </a:r>
            <a:r>
              <a:rPr lang="fi-FI" altLang="fi-FI" sz="3500" i="1" dirty="0"/>
              <a:t> in </a:t>
            </a:r>
            <a:r>
              <a:rPr lang="fi-FI" altLang="fi-FI" sz="3500" i="1" dirty="0" err="1"/>
              <a:t>our</a:t>
            </a:r>
            <a:r>
              <a:rPr lang="fi-FI" altLang="fi-FI" sz="3500" i="1" dirty="0"/>
              <a:t> </a:t>
            </a:r>
            <a:r>
              <a:rPr lang="fi-FI" altLang="fi-FI" sz="3500" i="1" dirty="0" err="1"/>
              <a:t>garden</a:t>
            </a:r>
            <a:r>
              <a:rPr lang="fi-FI" altLang="fi-FI" sz="3500" i="1" dirty="0"/>
              <a:t> </a:t>
            </a:r>
            <a:r>
              <a:rPr lang="fi-FI" altLang="fi-FI" sz="3500" i="1" dirty="0" err="1"/>
              <a:t>which</a:t>
            </a:r>
            <a:r>
              <a:rPr lang="fi-FI" altLang="fi-FI" sz="3500" i="1" dirty="0"/>
              <a:t> is </a:t>
            </a:r>
            <a:r>
              <a:rPr lang="fi-FI" altLang="fi-FI" sz="3500" b="1" i="1" dirty="0"/>
              <a:t>60 </a:t>
            </a:r>
            <a:r>
              <a:rPr lang="fi-FI" altLang="fi-FI" sz="3500" b="1" i="1" dirty="0" err="1"/>
              <a:t>feet</a:t>
            </a:r>
            <a:r>
              <a:rPr lang="fi-FI" altLang="fi-FI" sz="3500" b="1" i="1" dirty="0"/>
              <a:t> </a:t>
            </a:r>
            <a:r>
              <a:rPr lang="fi-FI" altLang="fi-FI" sz="3500" b="1" i="1" dirty="0" err="1"/>
              <a:t>deep</a:t>
            </a:r>
            <a:r>
              <a:rPr lang="fi-FI" altLang="fi-FI" sz="3500" i="1" dirty="0"/>
              <a:t>.</a:t>
            </a:r>
          </a:p>
          <a:p>
            <a:pPr>
              <a:buFontTx/>
              <a:buNone/>
            </a:pP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3905947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552" y="908720"/>
            <a:ext cx="8147248" cy="504056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fi-FI" altLang="fi-FI" sz="2600" b="1" i="1" dirty="0" err="1"/>
              <a:t>enough</a:t>
            </a:r>
            <a:r>
              <a:rPr lang="fi-FI" altLang="fi-FI" sz="2600" dirty="0"/>
              <a:t> : </a:t>
            </a:r>
            <a:r>
              <a:rPr lang="fi-FI" altLang="fi-FI" sz="2600" b="1" dirty="0"/>
              <a:t>substantiivin eteen</a:t>
            </a:r>
            <a:r>
              <a:rPr lang="fi-FI" altLang="fi-FI" sz="2600" dirty="0"/>
              <a:t>, mutta </a:t>
            </a:r>
            <a:r>
              <a:rPr lang="fi-FI" altLang="fi-FI" sz="2600" b="1" dirty="0"/>
              <a:t>adjektiivin jälkeen</a:t>
            </a:r>
            <a:r>
              <a:rPr lang="fi-FI" altLang="fi-FI" sz="2600" dirty="0"/>
              <a:t>.</a:t>
            </a:r>
            <a:br>
              <a:rPr lang="fi-FI" altLang="fi-FI" sz="2600" dirty="0"/>
            </a:br>
            <a:r>
              <a:rPr lang="fi-FI" altLang="fi-FI" sz="2600" dirty="0"/>
              <a:t>tarpeeksi/riittävästi työtä 	</a:t>
            </a:r>
            <a:r>
              <a:rPr lang="fi-FI" altLang="fi-FI" sz="2600" b="1" i="1" dirty="0" err="1"/>
              <a:t>enough</a:t>
            </a:r>
            <a:r>
              <a:rPr lang="fi-FI" altLang="fi-FI" sz="2600" i="1" dirty="0"/>
              <a:t> </a:t>
            </a:r>
            <a:r>
              <a:rPr lang="fi-FI" altLang="fi-FI" sz="2600" i="1" dirty="0" err="1"/>
              <a:t>work</a:t>
            </a:r>
            <a:br>
              <a:rPr lang="fi-FI" altLang="fi-FI" sz="2600" i="1" dirty="0"/>
            </a:br>
            <a:r>
              <a:rPr lang="fi-FI" altLang="fi-FI" sz="2600" dirty="0"/>
              <a:t>tarpeeksi/riittävän tehokas 	</a:t>
            </a:r>
            <a:r>
              <a:rPr lang="fi-FI" altLang="fi-FI" sz="2600" i="1" dirty="0" err="1"/>
              <a:t>efficient</a:t>
            </a:r>
            <a:r>
              <a:rPr lang="fi-FI" altLang="fi-FI" sz="2600" i="1" dirty="0"/>
              <a:t> </a:t>
            </a:r>
            <a:r>
              <a:rPr lang="fi-FI" altLang="fi-FI" sz="2600" b="1" i="1" dirty="0" err="1"/>
              <a:t>enough</a:t>
            </a:r>
            <a:r>
              <a:rPr lang="fi-FI" altLang="fi-FI" sz="2600" b="1" i="1" dirty="0"/>
              <a:t> 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fi-FI" altLang="fi-FI" sz="2600" dirty="0"/>
              <a:t>                                      </a:t>
            </a:r>
            <a:r>
              <a:rPr lang="fi-FI" altLang="fi-FI" sz="2600" u="sng" dirty="0"/>
              <a:t>subst.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fi-FI" altLang="fi-FI" sz="2600" dirty="0"/>
              <a:t>Minulla on tarpeeksi aikaa valmistautua matkaa varten.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altLang="fi-FI" sz="2600" i="1" dirty="0"/>
              <a:t>I </a:t>
            </a:r>
            <a:r>
              <a:rPr lang="fi-FI" altLang="fi-FI" sz="2600" i="1" dirty="0" err="1"/>
              <a:t>have</a:t>
            </a:r>
            <a:r>
              <a:rPr lang="fi-FI" altLang="fi-FI" sz="2600" i="1" dirty="0"/>
              <a:t>          </a:t>
            </a:r>
            <a:r>
              <a:rPr lang="fi-FI" altLang="fi-FI" sz="2600" b="1" i="1" dirty="0" err="1"/>
              <a:t>enough</a:t>
            </a:r>
            <a:r>
              <a:rPr lang="fi-FI" altLang="fi-FI" sz="2600" i="1" dirty="0"/>
              <a:t>   </a:t>
            </a:r>
            <a:r>
              <a:rPr lang="fi-FI" altLang="fi-FI" sz="2600" b="1" i="1" dirty="0" err="1"/>
              <a:t>time</a:t>
            </a:r>
            <a:r>
              <a:rPr lang="fi-FI" altLang="fi-FI" sz="2600" i="1" dirty="0"/>
              <a:t> to </a:t>
            </a:r>
            <a:r>
              <a:rPr lang="fi-FI" altLang="fi-FI" sz="2600" i="1" dirty="0" err="1"/>
              <a:t>prepare</a:t>
            </a:r>
            <a:r>
              <a:rPr lang="fi-FI" altLang="fi-FI" sz="2600" i="1" dirty="0"/>
              <a:t> for </a:t>
            </a:r>
            <a:r>
              <a:rPr lang="fi-FI" altLang="fi-FI" sz="2600" i="1" dirty="0" err="1"/>
              <a:t>the</a:t>
            </a:r>
            <a:r>
              <a:rPr lang="fi-FI" altLang="fi-FI" sz="2600" i="1" dirty="0"/>
              <a:t> </a:t>
            </a:r>
            <a:r>
              <a:rPr lang="fi-FI" altLang="fi-FI" sz="2600" i="1" dirty="0" err="1"/>
              <a:t>trip</a:t>
            </a:r>
            <a:r>
              <a:rPr lang="fi-FI" altLang="fi-FI" sz="2600" i="1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fi-FI" altLang="fi-FI" sz="2600" i="1" dirty="0"/>
          </a:p>
          <a:p>
            <a:pPr marL="0" indent="0">
              <a:spcBef>
                <a:spcPts val="1200"/>
              </a:spcBef>
              <a:buNone/>
            </a:pPr>
            <a:r>
              <a:rPr lang="fi-FI" altLang="fi-FI" sz="2600" dirty="0"/>
              <a:t>		                adj.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i-FI" altLang="fi-FI" sz="2600" dirty="0"/>
              <a:t>Mutta olen tarpeeksi kiireinen, että en tylsisty.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altLang="fi-FI" sz="2600" i="1" dirty="0" err="1"/>
              <a:t>But</a:t>
            </a:r>
            <a:r>
              <a:rPr lang="fi-FI" altLang="fi-FI" sz="2600" i="1" dirty="0"/>
              <a:t> </a:t>
            </a:r>
            <a:r>
              <a:rPr lang="fi-FI" altLang="fi-FI" sz="2600" i="1" dirty="0" err="1"/>
              <a:t>I’m</a:t>
            </a:r>
            <a:r>
              <a:rPr lang="fi-FI" altLang="fi-FI" sz="2600" i="1" dirty="0"/>
              <a:t>         </a:t>
            </a:r>
            <a:r>
              <a:rPr lang="fi-FI" altLang="fi-FI" sz="2600" b="1" i="1" dirty="0" err="1"/>
              <a:t>busy</a:t>
            </a:r>
            <a:r>
              <a:rPr lang="fi-FI" altLang="fi-FI" sz="2600" b="1" i="1" dirty="0"/>
              <a:t> </a:t>
            </a:r>
            <a:r>
              <a:rPr lang="fi-FI" altLang="fi-FI" sz="2600" b="1" i="1" dirty="0" err="1"/>
              <a:t>enough</a:t>
            </a:r>
            <a:r>
              <a:rPr lang="fi-FI" altLang="fi-FI" sz="2600" i="1" dirty="0"/>
              <a:t> (</a:t>
            </a:r>
            <a:r>
              <a:rPr lang="fi-FI" altLang="fi-FI" sz="2600" i="1" dirty="0" err="1"/>
              <a:t>so</a:t>
            </a:r>
            <a:r>
              <a:rPr lang="fi-FI" altLang="fi-FI" sz="2600" i="1" dirty="0"/>
              <a:t> as) </a:t>
            </a:r>
            <a:r>
              <a:rPr lang="fi-FI" altLang="fi-FI" sz="2600" i="1" dirty="0" err="1"/>
              <a:t>not</a:t>
            </a:r>
            <a:r>
              <a:rPr lang="fi-FI" altLang="fi-FI" sz="2600" i="1" dirty="0"/>
              <a:t> to </a:t>
            </a:r>
            <a:r>
              <a:rPr lang="fi-FI" altLang="fi-FI" sz="2600" i="1" dirty="0" err="1"/>
              <a:t>get</a:t>
            </a:r>
            <a:r>
              <a:rPr lang="fi-FI" altLang="fi-FI" sz="2600" i="1" dirty="0"/>
              <a:t> </a:t>
            </a:r>
            <a:r>
              <a:rPr lang="fi-FI" altLang="fi-FI" sz="2600" i="1" dirty="0" err="1"/>
              <a:t>bored</a:t>
            </a:r>
            <a:r>
              <a:rPr lang="fi-FI" altLang="fi-FI" sz="2600" i="1" dirty="0"/>
              <a:t>.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611560" y="260648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altLang="fi-FI" sz="3200" b="1" dirty="0">
                <a:solidFill>
                  <a:schemeClr val="accent1"/>
                </a:solidFill>
              </a:rPr>
              <a:t>ADJEKTIIVIEN KESKINÄINEN JÄRJESTYS</a:t>
            </a:r>
            <a:r>
              <a:rPr lang="fi-FI" altLang="fi-FI" b="1" dirty="0">
                <a:solidFill>
                  <a:schemeClr val="accent1"/>
                </a:solidFill>
              </a:rPr>
              <a:t>  </a:t>
            </a:r>
          </a:p>
        </p:txBody>
      </p:sp>
      <p:sp>
        <p:nvSpPr>
          <p:cNvPr id="2" name="Alanuoli 1"/>
          <p:cNvSpPr/>
          <p:nvPr/>
        </p:nvSpPr>
        <p:spPr>
          <a:xfrm>
            <a:off x="3635896" y="3068960"/>
            <a:ext cx="432048" cy="432048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lanuoli 2"/>
          <p:cNvSpPr/>
          <p:nvPr/>
        </p:nvSpPr>
        <p:spPr>
          <a:xfrm>
            <a:off x="3635896" y="5085184"/>
            <a:ext cx="576064" cy="288032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435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0" y="1484784"/>
            <a:ext cx="9144000" cy="479156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i-FI" altLang="fi-FI" sz="2600" dirty="0"/>
              <a:t>Yleensä adjektiivit ovat seuraavassa järjestyksessä silloin, kun niitä on useita.</a:t>
            </a:r>
          </a:p>
          <a:p>
            <a:pPr marL="0" indent="0">
              <a:spcBef>
                <a:spcPts val="0"/>
              </a:spcBef>
              <a:buNone/>
            </a:pPr>
            <a:endParaRPr lang="fi-FI" altLang="fi-FI" sz="2600" dirty="0">
              <a:solidFill>
                <a:schemeClr val="accent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fi-FI" altLang="fi-FI" sz="2600" dirty="0">
              <a:solidFill>
                <a:schemeClr val="accent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fi-FI" altLang="fi-FI" dirty="0"/>
          </a:p>
          <a:p>
            <a:pPr marL="0" indent="0">
              <a:spcBef>
                <a:spcPts val="0"/>
              </a:spcBef>
              <a:buNone/>
            </a:pPr>
            <a:r>
              <a:rPr lang="fi-FI" altLang="fi-FI" sz="2600" dirty="0"/>
              <a:t>Tuo kamala keltainen tukka.       </a:t>
            </a:r>
            <a:r>
              <a:rPr lang="fi-FI" sz="2600" i="1" dirty="0" err="1"/>
              <a:t>That</a:t>
            </a:r>
            <a:r>
              <a:rPr lang="fi-FI" sz="2600" i="1" dirty="0"/>
              <a:t> </a:t>
            </a:r>
            <a:r>
              <a:rPr lang="fi-FI" sz="2600" i="1" dirty="0" err="1"/>
              <a:t>awful</a:t>
            </a:r>
            <a:r>
              <a:rPr lang="fi-FI" sz="2600" i="1" dirty="0"/>
              <a:t> </a:t>
            </a:r>
            <a:r>
              <a:rPr lang="fi-FI" sz="2600" i="1" dirty="0" err="1"/>
              <a:t>yellow</a:t>
            </a:r>
            <a:r>
              <a:rPr lang="fi-FI" sz="2600" i="1" dirty="0"/>
              <a:t> </a:t>
            </a:r>
            <a:r>
              <a:rPr lang="fi-FI" sz="2600" i="1" dirty="0" err="1"/>
              <a:t>hair</a:t>
            </a:r>
            <a:r>
              <a:rPr lang="fi-FI" sz="2600" i="1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2600" dirty="0"/>
              <a:t>Pitkä, kaunis, kultainen käärme. </a:t>
            </a:r>
            <a:r>
              <a:rPr lang="en-US" sz="2600" i="1" dirty="0"/>
              <a:t>A beautiful, long, golden snake.</a:t>
            </a:r>
          </a:p>
          <a:p>
            <a:pPr marL="0" indent="0">
              <a:spcBef>
                <a:spcPts val="0"/>
              </a:spcBef>
              <a:buNone/>
            </a:pPr>
            <a:endParaRPr lang="fi-FI" sz="2600" dirty="0"/>
          </a:p>
          <a:p>
            <a:pPr marL="0" indent="0">
              <a:spcBef>
                <a:spcPts val="0"/>
              </a:spcBef>
              <a:buNone/>
            </a:pPr>
            <a:r>
              <a:rPr lang="fi-FI" sz="2600" dirty="0"/>
              <a:t>Tuo uusi, upea, saksalainen, musta, aerodynaaminen, pieni urheiluauto.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i="1" dirty="0"/>
              <a:t>That awesome, small, aerodynamic, new, black 	German sports car.</a:t>
            </a:r>
            <a:br>
              <a:rPr lang="en-US" sz="2400" dirty="0"/>
            </a:br>
            <a:endParaRPr lang="fi-FI" altLang="fi-FI" sz="2600" i="1" dirty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611560" y="260648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altLang="fi-FI" sz="3200" b="1" dirty="0">
                <a:solidFill>
                  <a:schemeClr val="accent1"/>
                </a:solidFill>
              </a:rPr>
              <a:t>Adjektiivien keskinäinen järjestys</a:t>
            </a:r>
            <a:endParaRPr lang="fi-FI" altLang="fi-FI" b="1" dirty="0">
              <a:solidFill>
                <a:schemeClr val="accent1"/>
              </a:solidFill>
            </a:endParaRPr>
          </a:p>
        </p:txBody>
      </p:sp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710078"/>
              </p:ext>
            </p:extLst>
          </p:nvPr>
        </p:nvGraphicFramePr>
        <p:xfrm>
          <a:off x="626448" y="2420888"/>
          <a:ext cx="8075240" cy="1080120"/>
        </p:xfrm>
        <a:graphic>
          <a:graphicData uri="http://schemas.openxmlformats.org/drawingml/2006/table">
            <a:tbl>
              <a:tblPr/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0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0060">
                <a:tc>
                  <a:txBody>
                    <a:bodyPr/>
                    <a:lstStyle/>
                    <a:p>
                      <a:r>
                        <a:rPr lang="fi-FI" sz="2400" dirty="0"/>
                        <a:t>1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2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3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4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5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6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7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r>
                        <a:rPr lang="fi-FI" sz="2400" b="1" dirty="0"/>
                        <a:t>Mielipide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b="1" dirty="0"/>
                        <a:t>Koko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b="1" dirty="0"/>
                        <a:t>Muoto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b="1" dirty="0"/>
                        <a:t>Ikä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b="1" dirty="0"/>
                        <a:t>Väri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b="1" dirty="0"/>
                        <a:t>Kansallisuus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b="1" dirty="0"/>
                        <a:t>Materiaali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609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ukautettu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35304</TotalTime>
  <Words>584</Words>
  <Application>Microsoft Office PowerPoint</Application>
  <PresentationFormat>Näytössä katseltava diaesitys (4:3)</PresentationFormat>
  <Paragraphs>91</Paragraphs>
  <Slides>9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Office-teema</vt:lpstr>
      <vt:lpstr>Adjektiivit  Adjektiivien käyttö </vt:lpstr>
      <vt:lpstr>ADJEKTIIVIT  </vt:lpstr>
      <vt:lpstr>Attribuutti (ennen subst.) vai predikatiivi (subst. jälkeen)</vt:lpstr>
      <vt:lpstr>asleep = unessa awake = valveilla aware = tietoinen fond = kiintynyt glad = iloinen                   ill = sairas                     well = terve</vt:lpstr>
      <vt:lpstr>Substantivoidut adjektiivit</vt:lpstr>
      <vt:lpstr>Abstrakti substantiivi  </vt:lpstr>
      <vt:lpstr>Muista numerot adjektiivien yhteydessä!</vt:lpstr>
      <vt:lpstr>PowerPoint-esitys</vt:lpstr>
      <vt:lpstr>PowerPoint-esitys</vt:lpstr>
    </vt:vector>
  </TitlesOfParts>
  <Company>Otava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Franzon Päivi</cp:lastModifiedBy>
  <cp:revision>314</cp:revision>
  <cp:lastPrinted>2016-05-26T05:27:03Z</cp:lastPrinted>
  <dcterms:created xsi:type="dcterms:W3CDTF">2015-09-28T06:29:35Z</dcterms:created>
  <dcterms:modified xsi:type="dcterms:W3CDTF">2024-03-13T12:07:27Z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-304091696</vt:i4>
  </property>
  <property fmtid="{D5CDD505-2E9C-101B-9397-08002B2CF9AE}" pid="3" name="_NewReviewCycle">
    <vt:lpwstr/>
  </property>
  <property fmtid="{D5CDD505-2E9C-101B-9397-08002B2CF9AE}" pid="4" name="_EmailSubject">
    <vt:lpwstr>slides for IN6 1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