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411" r:id="rId2"/>
    <p:sldId id="421" r:id="rId3"/>
    <p:sldId id="442" r:id="rId4"/>
    <p:sldId id="461" r:id="rId5"/>
    <p:sldId id="463" r:id="rId6"/>
    <p:sldId id="465" r:id="rId7"/>
  </p:sldIdLst>
  <p:sldSz cx="9144000" cy="6858000" type="screen4x3"/>
  <p:notesSz cx="6805613" cy="99441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A2BF"/>
    <a:srgbClr val="EDF4A6"/>
    <a:srgbClr val="EF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Normaali tyyli 4 - Korostu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Vaalea tyyli 1 - Korostu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E3E02-AC97-42AB-B009-E9364F63CFD6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8CC5F-F668-47D7-8588-CEBF8E4AA6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96336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7DE51-5EFA-9B4E-98E0-2CEB9A718E90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A1853-4550-5C45-914E-2B3E13C2E8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2253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1697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204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3715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sigths_kielioppidi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baseline="0">
                <a:solidFill>
                  <a:schemeClr val="accent1"/>
                </a:solidFill>
              </a:defRPr>
            </a:lvl1pPr>
          </a:lstStyle>
          <a:p>
            <a:r>
              <a:rPr lang="fi-FI" dirty="0" smtClean="0"/>
              <a:t>Dian otsikko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 marL="914400" indent="-457200">
              <a:buFont typeface="Arial" panose="020B0604020202020204" pitchFamily="34" charset="0"/>
              <a:buChar char="•"/>
              <a:defRPr/>
            </a:lvl2pPr>
            <a:lvl3pPr>
              <a:defRPr i="1"/>
            </a:lvl3pPr>
          </a:lstStyle>
          <a:p>
            <a:pPr lvl="0"/>
            <a:r>
              <a:rPr lang="fi-FI" dirty="0" smtClean="0"/>
              <a:t>Alaotsikko</a:t>
            </a:r>
          </a:p>
          <a:p>
            <a:pPr lvl="1"/>
            <a:r>
              <a:rPr lang="fi-FI" dirty="0" smtClean="0"/>
              <a:t>Teoria ja esimerkkilause englanniksi</a:t>
            </a:r>
          </a:p>
          <a:p>
            <a:pPr lvl="2"/>
            <a:r>
              <a:rPr lang="fi-FI" dirty="0" smtClean="0"/>
              <a:t>suomennos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0659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628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91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2370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71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178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46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2364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4486C-9C7B-45EB-917C-9C9BF5AC2523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5583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altLang="fi-FI" b="1" dirty="0" smtClean="0">
                <a:solidFill>
                  <a:schemeClr val="accent1"/>
                </a:solidFill>
              </a:rPr>
              <a:t/>
            </a:r>
            <a:br>
              <a:rPr lang="fi-FI" altLang="fi-FI" b="1" dirty="0" smtClean="0">
                <a:solidFill>
                  <a:schemeClr val="accent1"/>
                </a:solidFill>
              </a:rPr>
            </a:br>
            <a:r>
              <a:rPr lang="fi-FI" altLang="fi-FI" b="1" dirty="0" smtClean="0">
                <a:solidFill>
                  <a:schemeClr val="accent1"/>
                </a:solidFill>
              </a:rPr>
              <a:t>Infinitiivi vai </a:t>
            </a:r>
            <a:r>
              <a:rPr lang="fi-FI" altLang="fi-FI" b="1" dirty="0" err="1" smtClean="0">
                <a:solidFill>
                  <a:schemeClr val="accent1"/>
                </a:solidFill>
              </a:rPr>
              <a:t>ing</a:t>
            </a:r>
            <a:r>
              <a:rPr lang="fi-FI" altLang="fi-FI" b="1" dirty="0" smtClean="0">
                <a:solidFill>
                  <a:schemeClr val="accent1"/>
                </a:solidFill>
              </a:rPr>
              <a:t>-muoto?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950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1110363" y="683792"/>
            <a:ext cx="6851104" cy="634082"/>
          </a:xfrm>
        </p:spPr>
        <p:txBody>
          <a:bodyPr>
            <a:normAutofit fontScale="90000"/>
          </a:bodyPr>
          <a:lstStyle/>
          <a:p>
            <a:r>
              <a:rPr lang="fi-FI" sz="3600" dirty="0"/>
              <a:t>Infinitiivi </a:t>
            </a:r>
            <a:r>
              <a:rPr lang="fi-FI" sz="3600" dirty="0" smtClean="0"/>
              <a:t>vai </a:t>
            </a:r>
            <a:r>
              <a:rPr lang="fi-FI" sz="3600" dirty="0" err="1" smtClean="0"/>
              <a:t>ing</a:t>
            </a:r>
            <a:r>
              <a:rPr lang="fi-FI" sz="3600" dirty="0" smtClean="0"/>
              <a:t>-muoto?</a:t>
            </a:r>
            <a:r>
              <a:rPr lang="fi-FI" sz="2800" dirty="0"/>
              <a:t/>
            </a:r>
            <a:br>
              <a:rPr lang="fi-FI" sz="2800" dirty="0"/>
            </a:br>
            <a:endParaRPr lang="fi-FI" sz="2800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18823" y="1285027"/>
            <a:ext cx="8234184" cy="4495623"/>
          </a:xfrm>
        </p:spPr>
        <p:txBody>
          <a:bodyPr>
            <a:normAutofit/>
          </a:bodyPr>
          <a:lstStyle/>
          <a:p>
            <a:r>
              <a:rPr lang="fi-FI" altLang="fi-FI" sz="3100" dirty="0">
                <a:solidFill>
                  <a:schemeClr val="tx1"/>
                </a:solidFill>
              </a:rPr>
              <a:t>Joidenkin verbien jälkeen sekä infinitiivi että </a:t>
            </a:r>
            <a:r>
              <a:rPr lang="fi-FI" altLang="fi-FI" sz="3100" dirty="0" err="1">
                <a:solidFill>
                  <a:schemeClr val="tx1"/>
                </a:solidFill>
              </a:rPr>
              <a:t>ing</a:t>
            </a:r>
            <a:r>
              <a:rPr lang="fi-FI" altLang="fi-FI" sz="3100" dirty="0">
                <a:solidFill>
                  <a:schemeClr val="tx1"/>
                </a:solidFill>
              </a:rPr>
              <a:t>-muodot ovat mahdollisia. </a:t>
            </a:r>
          </a:p>
          <a:p>
            <a:r>
              <a:rPr lang="fi-FI" altLang="fi-FI" sz="3100" dirty="0" smtClean="0">
                <a:solidFill>
                  <a:schemeClr val="tx1"/>
                </a:solidFill>
              </a:rPr>
              <a:t>Mutta huomaa, että valinta saattaa muuttaa </a:t>
            </a:r>
            <a:r>
              <a:rPr lang="fi-FI" altLang="fi-FI" sz="3100" dirty="0">
                <a:solidFill>
                  <a:schemeClr val="tx1"/>
                </a:solidFill>
              </a:rPr>
              <a:t>lauseen merkitystä. </a:t>
            </a:r>
          </a:p>
          <a:p>
            <a:pPr>
              <a:spcBef>
                <a:spcPts val="1800"/>
              </a:spcBef>
              <a:buNone/>
            </a:pPr>
            <a:r>
              <a:rPr lang="fi-FI" altLang="fi-FI" sz="2800" b="1" dirty="0"/>
              <a:t>	</a:t>
            </a:r>
            <a:r>
              <a:rPr lang="fi-FI" altLang="fi-FI" sz="3100" dirty="0" smtClean="0">
                <a:solidFill>
                  <a:schemeClr val="tx1"/>
                </a:solidFill>
              </a:rPr>
              <a:t>esim.</a:t>
            </a:r>
          </a:p>
          <a:p>
            <a:pPr>
              <a:buNone/>
            </a:pPr>
            <a:r>
              <a:rPr lang="fi-FI" altLang="fi-FI" sz="2800" i="1" dirty="0" smtClean="0"/>
              <a:t>	</a:t>
            </a:r>
            <a:r>
              <a:rPr lang="fi-FI" altLang="fi-FI" sz="3000" i="1" dirty="0" smtClean="0">
                <a:solidFill>
                  <a:schemeClr val="tx1"/>
                </a:solidFill>
              </a:rPr>
              <a:t>I </a:t>
            </a:r>
            <a:r>
              <a:rPr lang="fi-FI" altLang="fi-FI" sz="3000" i="1" u="sng" dirty="0" err="1" smtClean="0">
                <a:solidFill>
                  <a:schemeClr val="tx1"/>
                </a:solidFill>
              </a:rPr>
              <a:t>stopped</a:t>
            </a:r>
            <a:r>
              <a:rPr lang="fi-FI" altLang="fi-FI" sz="3000" i="1" u="sng" dirty="0" smtClean="0">
                <a:solidFill>
                  <a:schemeClr val="tx1"/>
                </a:solidFill>
              </a:rPr>
              <a:t> </a:t>
            </a:r>
            <a:r>
              <a:rPr lang="fi-FI" altLang="fi-FI" sz="3000" i="1" u="sng" dirty="0" err="1" smtClean="0">
                <a:solidFill>
                  <a:schemeClr val="tx1"/>
                </a:solidFill>
              </a:rPr>
              <a:t>crying</a:t>
            </a:r>
            <a:r>
              <a:rPr lang="fi-FI" altLang="fi-FI" sz="3000" i="1" dirty="0" smtClean="0">
                <a:solidFill>
                  <a:schemeClr val="tx1"/>
                </a:solidFill>
              </a:rPr>
              <a:t>. 	</a:t>
            </a:r>
            <a:r>
              <a:rPr lang="fi-FI" altLang="fi-FI" sz="3000" dirty="0" smtClean="0">
                <a:solidFill>
                  <a:schemeClr val="tx1"/>
                </a:solidFill>
              </a:rPr>
              <a:t>Lakkasin itkemästä.</a:t>
            </a:r>
            <a:r>
              <a:rPr lang="fi-FI" altLang="fi-FI" sz="2800" dirty="0">
                <a:solidFill>
                  <a:schemeClr val="tx1"/>
                </a:solidFill>
              </a:rPr>
              <a:t>	</a:t>
            </a:r>
            <a:endParaRPr lang="fi-FI" altLang="fi-FI" sz="3000" u="sng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fi-FI" altLang="fi-FI" sz="2800" i="1" dirty="0">
                <a:solidFill>
                  <a:schemeClr val="tx1"/>
                </a:solidFill>
              </a:rPr>
              <a:t>	</a:t>
            </a:r>
            <a:r>
              <a:rPr lang="fi-FI" altLang="fi-FI" sz="3000" i="1" dirty="0" smtClean="0">
                <a:solidFill>
                  <a:schemeClr val="tx1"/>
                </a:solidFill>
              </a:rPr>
              <a:t>I </a:t>
            </a:r>
            <a:r>
              <a:rPr lang="fi-FI" altLang="fi-FI" sz="3000" i="1" u="sng" dirty="0" err="1">
                <a:solidFill>
                  <a:schemeClr val="tx1"/>
                </a:solidFill>
              </a:rPr>
              <a:t>stopped</a:t>
            </a:r>
            <a:r>
              <a:rPr lang="fi-FI" altLang="fi-FI" sz="3000" i="1" u="sng" dirty="0">
                <a:solidFill>
                  <a:schemeClr val="tx1"/>
                </a:solidFill>
              </a:rPr>
              <a:t> to </a:t>
            </a:r>
            <a:r>
              <a:rPr lang="fi-FI" altLang="fi-FI" sz="3000" i="1" u="sng" dirty="0" err="1">
                <a:solidFill>
                  <a:schemeClr val="tx1"/>
                </a:solidFill>
              </a:rPr>
              <a:t>cry</a:t>
            </a:r>
            <a:r>
              <a:rPr lang="fi-FI" altLang="fi-FI" sz="3000" i="1" dirty="0" smtClean="0">
                <a:solidFill>
                  <a:schemeClr val="tx1"/>
                </a:solidFill>
              </a:rPr>
              <a:t>. 	</a:t>
            </a:r>
            <a:r>
              <a:rPr lang="fi-FI" altLang="fi-FI" sz="3000" dirty="0" smtClean="0">
                <a:solidFill>
                  <a:schemeClr val="tx1"/>
                </a:solidFill>
              </a:rPr>
              <a:t>Pysähdyin itkemään.</a:t>
            </a:r>
          </a:p>
        </p:txBody>
      </p:sp>
    </p:spTree>
    <p:extLst>
      <p:ext uri="{BB962C8B-B14F-4D97-AF65-F5344CB8AC3E}">
        <p14:creationId xmlns:p14="http://schemas.microsoft.com/office/powerpoint/2010/main" val="279021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16922" y="1340770"/>
            <a:ext cx="8727077" cy="47525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altLang="fi-FI" sz="2800" b="1" dirty="0" smtClean="0">
                <a:solidFill>
                  <a:schemeClr val="tx1"/>
                </a:solidFill>
              </a:rPr>
              <a:t>Sekä to että </a:t>
            </a:r>
            <a:r>
              <a:rPr lang="fi-FI" altLang="fi-FI" sz="2800" b="1" dirty="0" err="1" smtClean="0">
                <a:solidFill>
                  <a:schemeClr val="tx1"/>
                </a:solidFill>
              </a:rPr>
              <a:t>ing</a:t>
            </a:r>
            <a:r>
              <a:rPr lang="fi-FI" altLang="fi-FI" sz="2800" b="1" dirty="0" smtClean="0">
                <a:solidFill>
                  <a:schemeClr val="tx1"/>
                </a:solidFill>
              </a:rPr>
              <a:t> ovat ok:</a:t>
            </a:r>
          </a:p>
          <a:p>
            <a:r>
              <a:rPr lang="fi-FI" altLang="fi-FI" sz="2800" b="1" dirty="0" smtClean="0">
                <a:solidFill>
                  <a:schemeClr val="tx1"/>
                </a:solidFill>
              </a:rPr>
              <a:t>’</a:t>
            </a:r>
            <a:r>
              <a:rPr lang="fi-FI" altLang="fi-FI" sz="2800" b="1" i="1" dirty="0" err="1" smtClean="0">
                <a:solidFill>
                  <a:schemeClr val="tx1"/>
                </a:solidFill>
              </a:rPr>
              <a:t>begin</a:t>
            </a:r>
            <a:r>
              <a:rPr lang="fi-FI" altLang="fi-FI" sz="2800" b="1" i="1" dirty="0" smtClean="0">
                <a:solidFill>
                  <a:schemeClr val="tx1"/>
                </a:solidFill>
              </a:rPr>
              <a:t>’</a:t>
            </a:r>
            <a:r>
              <a:rPr lang="fi-FI" altLang="fi-FI" sz="2800" i="1" dirty="0" smtClean="0">
                <a:solidFill>
                  <a:schemeClr val="tx1"/>
                </a:solidFill>
              </a:rPr>
              <a:t>, </a:t>
            </a:r>
            <a:r>
              <a:rPr lang="fi-FI" altLang="fi-FI" sz="2800" b="1" i="1" dirty="0" smtClean="0">
                <a:solidFill>
                  <a:schemeClr val="tx1"/>
                </a:solidFill>
              </a:rPr>
              <a:t>’</a:t>
            </a:r>
            <a:r>
              <a:rPr lang="fi-FI" altLang="fi-FI" sz="2800" b="1" i="1" dirty="0" err="1" smtClean="0">
                <a:solidFill>
                  <a:schemeClr val="tx1"/>
                </a:solidFill>
              </a:rPr>
              <a:t>start</a:t>
            </a:r>
            <a:r>
              <a:rPr lang="fi-FI" altLang="fi-FI" sz="2800" b="1" i="1" dirty="0" smtClean="0">
                <a:solidFill>
                  <a:schemeClr val="tx1"/>
                </a:solidFill>
              </a:rPr>
              <a:t>’</a:t>
            </a:r>
            <a:r>
              <a:rPr lang="fi-FI" altLang="fi-FI" sz="2800" i="1" dirty="0" smtClean="0">
                <a:solidFill>
                  <a:schemeClr val="tx1"/>
                </a:solidFill>
              </a:rPr>
              <a:t>, </a:t>
            </a:r>
            <a:r>
              <a:rPr lang="fi-FI" altLang="fi-FI" sz="2800" b="1" i="1" dirty="0" smtClean="0">
                <a:solidFill>
                  <a:schemeClr val="tx1"/>
                </a:solidFill>
              </a:rPr>
              <a:t>’</a:t>
            </a:r>
            <a:r>
              <a:rPr lang="fi-FI" altLang="fi-FI" sz="2800" b="1" i="1" dirty="0" err="1" smtClean="0">
                <a:solidFill>
                  <a:schemeClr val="tx1"/>
                </a:solidFill>
              </a:rPr>
              <a:t>continue</a:t>
            </a:r>
            <a:r>
              <a:rPr lang="fi-FI" altLang="fi-FI" sz="2800" b="1" i="1" dirty="0" smtClean="0">
                <a:solidFill>
                  <a:schemeClr val="tx1"/>
                </a:solidFill>
              </a:rPr>
              <a:t>’</a:t>
            </a:r>
            <a:endParaRPr lang="fi-FI" altLang="fi-FI" sz="28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fi-FI" altLang="fi-FI" sz="2800" dirty="0" smtClean="0">
                <a:solidFill>
                  <a:schemeClr val="tx1"/>
                </a:solidFill>
              </a:rPr>
              <a:t>    Hän jatkoi puhumista. =</a:t>
            </a:r>
            <a:r>
              <a:rPr lang="en-GB" altLang="fi-FI" sz="2800" b="1" dirty="0">
                <a:solidFill>
                  <a:schemeClr val="tx1"/>
                </a:solidFill>
              </a:rPr>
              <a:t/>
            </a:r>
            <a:br>
              <a:rPr lang="en-GB" altLang="fi-FI" sz="2800" b="1" dirty="0">
                <a:solidFill>
                  <a:schemeClr val="tx1"/>
                </a:solidFill>
              </a:rPr>
            </a:br>
            <a:r>
              <a:rPr lang="en-GB" altLang="fi-FI" sz="2800" i="1" dirty="0" smtClean="0">
                <a:solidFill>
                  <a:schemeClr val="tx1"/>
                </a:solidFill>
              </a:rPr>
              <a:t>He </a:t>
            </a:r>
            <a:r>
              <a:rPr lang="en-GB" altLang="fi-FI" sz="2800" b="1" i="1" dirty="0">
                <a:solidFill>
                  <a:schemeClr val="tx1"/>
                </a:solidFill>
              </a:rPr>
              <a:t>continued to talk </a:t>
            </a:r>
            <a:r>
              <a:rPr lang="en-GB" altLang="fi-FI" sz="2800" b="1" i="1" dirty="0" smtClean="0">
                <a:solidFill>
                  <a:schemeClr val="tx1"/>
                </a:solidFill>
              </a:rPr>
              <a:t>= continued talking.</a:t>
            </a:r>
          </a:p>
          <a:p>
            <a:r>
              <a:rPr lang="fi-FI" sz="2800" dirty="0" smtClean="0">
                <a:solidFill>
                  <a:schemeClr val="tx1"/>
                </a:solidFill>
              </a:rPr>
              <a:t>Monet tunneverbit: </a:t>
            </a:r>
            <a:r>
              <a:rPr lang="fi-FI" sz="2800" b="1" i="1" dirty="0" smtClean="0">
                <a:solidFill>
                  <a:schemeClr val="tx1"/>
                </a:solidFill>
              </a:rPr>
              <a:t>’</a:t>
            </a:r>
            <a:r>
              <a:rPr lang="fi-FI" sz="2800" b="1" i="1" dirty="0" err="1" smtClean="0">
                <a:solidFill>
                  <a:schemeClr val="tx1"/>
                </a:solidFill>
              </a:rPr>
              <a:t>love</a:t>
            </a:r>
            <a:r>
              <a:rPr lang="fi-FI" sz="2800" b="1" dirty="0">
                <a:solidFill>
                  <a:schemeClr val="tx1"/>
                </a:solidFill>
              </a:rPr>
              <a:t>’</a:t>
            </a:r>
            <a:r>
              <a:rPr lang="fi-FI" sz="2800" dirty="0">
                <a:solidFill>
                  <a:schemeClr val="tx1"/>
                </a:solidFill>
              </a:rPr>
              <a:t>, </a:t>
            </a:r>
            <a:r>
              <a:rPr lang="fi-FI" sz="2800" b="1" i="1" dirty="0">
                <a:solidFill>
                  <a:schemeClr val="tx1"/>
                </a:solidFill>
              </a:rPr>
              <a:t>’</a:t>
            </a:r>
            <a:r>
              <a:rPr lang="fi-FI" sz="2800" b="1" i="1" dirty="0" err="1">
                <a:solidFill>
                  <a:schemeClr val="tx1"/>
                </a:solidFill>
              </a:rPr>
              <a:t>hate</a:t>
            </a:r>
            <a:r>
              <a:rPr lang="fi-FI" sz="2800" b="1" i="1" dirty="0">
                <a:solidFill>
                  <a:schemeClr val="tx1"/>
                </a:solidFill>
              </a:rPr>
              <a:t>’</a:t>
            </a:r>
            <a:r>
              <a:rPr lang="fi-FI" sz="2800" dirty="0">
                <a:solidFill>
                  <a:schemeClr val="tx1"/>
                </a:solidFill>
              </a:rPr>
              <a:t>, </a:t>
            </a:r>
            <a:r>
              <a:rPr lang="fi-FI" sz="2800" b="1" i="1" dirty="0">
                <a:solidFill>
                  <a:schemeClr val="tx1"/>
                </a:solidFill>
              </a:rPr>
              <a:t>’</a:t>
            </a:r>
            <a:r>
              <a:rPr lang="fi-FI" sz="2800" b="1" i="1" dirty="0" err="1">
                <a:solidFill>
                  <a:schemeClr val="tx1"/>
                </a:solidFill>
              </a:rPr>
              <a:t>like</a:t>
            </a:r>
            <a:r>
              <a:rPr lang="fi-FI" sz="2800" b="1" i="1" dirty="0">
                <a:solidFill>
                  <a:schemeClr val="tx1"/>
                </a:solidFill>
              </a:rPr>
              <a:t>’</a:t>
            </a:r>
            <a:r>
              <a:rPr lang="fi-FI" sz="2800" dirty="0">
                <a:solidFill>
                  <a:schemeClr val="tx1"/>
                </a:solidFill>
              </a:rPr>
              <a:t>, </a:t>
            </a:r>
            <a:r>
              <a:rPr lang="fi-FI" sz="2800" b="1" i="1" dirty="0">
                <a:solidFill>
                  <a:schemeClr val="tx1"/>
                </a:solidFill>
              </a:rPr>
              <a:t>’</a:t>
            </a:r>
            <a:r>
              <a:rPr lang="fi-FI" sz="2800" b="1" i="1" dirty="0" err="1">
                <a:solidFill>
                  <a:schemeClr val="tx1"/>
                </a:solidFill>
              </a:rPr>
              <a:t>prefer</a:t>
            </a:r>
            <a:r>
              <a:rPr lang="fi-FI" sz="2800" b="1" i="1" dirty="0" smtClean="0">
                <a:solidFill>
                  <a:schemeClr val="tx1"/>
                </a:solidFill>
              </a:rPr>
              <a:t>’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sz="2800" b="1" i="1" dirty="0">
                <a:solidFill>
                  <a:schemeClr val="tx1"/>
                </a:solidFill>
              </a:rPr>
              <a:t>	</a:t>
            </a:r>
            <a:r>
              <a:rPr lang="en-GB" sz="2800" i="1" dirty="0">
                <a:solidFill>
                  <a:schemeClr val="tx1"/>
                </a:solidFill>
              </a:rPr>
              <a:t>She </a:t>
            </a:r>
            <a:r>
              <a:rPr lang="en-GB" sz="2800" b="1" i="1" dirty="0">
                <a:solidFill>
                  <a:schemeClr val="tx1"/>
                </a:solidFill>
              </a:rPr>
              <a:t>likes to </a:t>
            </a:r>
            <a:r>
              <a:rPr lang="en-GB" sz="2800" b="1" i="1" dirty="0" smtClean="0">
                <a:solidFill>
                  <a:schemeClr val="tx1"/>
                </a:solidFill>
              </a:rPr>
              <a:t>solve = solving </a:t>
            </a:r>
            <a:r>
              <a:rPr lang="en-GB" sz="2800" i="1" dirty="0" smtClean="0">
                <a:solidFill>
                  <a:schemeClr val="tx1"/>
                </a:solidFill>
              </a:rPr>
              <a:t>puzzles</a:t>
            </a:r>
            <a:r>
              <a:rPr lang="fi-FI" sz="2800" i="1" dirty="0" smtClean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smtClean="0">
                <a:solidFill>
                  <a:schemeClr val="tx1"/>
                </a:solidFill>
              </a:rPr>
              <a:t>   </a:t>
            </a:r>
            <a:r>
              <a:rPr lang="en-GB" sz="2800" i="1" dirty="0">
                <a:solidFill>
                  <a:schemeClr val="tx1"/>
                </a:solidFill>
              </a:rPr>
              <a:t>I </a:t>
            </a:r>
            <a:r>
              <a:rPr lang="en-GB" sz="2800" b="1" i="1" dirty="0">
                <a:solidFill>
                  <a:schemeClr val="tx1"/>
                </a:solidFill>
              </a:rPr>
              <a:t>prefer to </a:t>
            </a:r>
            <a:r>
              <a:rPr lang="en-GB" sz="2800" b="1" i="1" dirty="0" smtClean="0">
                <a:solidFill>
                  <a:schemeClr val="tx1"/>
                </a:solidFill>
              </a:rPr>
              <a:t>travel = travelling </a:t>
            </a:r>
            <a:r>
              <a:rPr lang="en-GB" sz="2800" i="1" dirty="0">
                <a:solidFill>
                  <a:schemeClr val="tx1"/>
                </a:solidFill>
              </a:rPr>
              <a:t>alone</a:t>
            </a:r>
            <a:r>
              <a:rPr lang="en-GB" sz="2800" i="1" dirty="0" smtClean="0">
                <a:solidFill>
                  <a:schemeClr val="tx1"/>
                </a:solidFill>
              </a:rPr>
              <a:t>.</a:t>
            </a:r>
            <a:br>
              <a:rPr lang="en-GB" sz="2800" i="1" dirty="0" smtClean="0">
                <a:solidFill>
                  <a:schemeClr val="tx1"/>
                </a:solidFill>
              </a:rPr>
            </a:br>
            <a:r>
              <a:rPr lang="en-GB" sz="2800" i="1" dirty="0" smtClean="0">
                <a:solidFill>
                  <a:schemeClr val="tx1"/>
                </a:solidFill>
              </a:rPr>
              <a:t/>
            </a:r>
            <a:br>
              <a:rPr lang="en-GB" sz="2800" i="1" dirty="0" smtClean="0">
                <a:solidFill>
                  <a:schemeClr val="tx1"/>
                </a:solidFill>
              </a:rPr>
            </a:br>
            <a:endParaRPr lang="en-GB" sz="2800" i="1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en-GB" sz="2800" smtClean="0">
                <a:solidFill>
                  <a:schemeClr val="tx1"/>
                </a:solidFill>
              </a:rPr>
              <a:t>POIKKEUS</a:t>
            </a:r>
            <a:r>
              <a:rPr lang="en-GB" sz="2800" dirty="0" smtClean="0">
                <a:solidFill>
                  <a:schemeClr val="tx1"/>
                </a:solidFill>
              </a:rPr>
              <a:t>: ‘would’ + </a:t>
            </a:r>
            <a:r>
              <a:rPr lang="en-GB" sz="2800" dirty="0" err="1" smtClean="0">
                <a:solidFill>
                  <a:schemeClr val="tx1"/>
                </a:solidFill>
              </a:rPr>
              <a:t>tunneverbi</a:t>
            </a:r>
            <a:r>
              <a:rPr lang="en-GB" sz="2800" dirty="0" smtClean="0">
                <a:solidFill>
                  <a:schemeClr val="tx1"/>
                </a:solidFill>
              </a:rPr>
              <a:t> -&gt; </a:t>
            </a:r>
            <a:r>
              <a:rPr lang="en-GB" sz="2800" dirty="0" err="1" smtClean="0">
                <a:solidFill>
                  <a:schemeClr val="tx1"/>
                </a:solidFill>
              </a:rPr>
              <a:t>verbin</a:t>
            </a:r>
            <a:r>
              <a:rPr lang="en-GB" sz="2800" dirty="0" smtClean="0">
                <a:solidFill>
                  <a:schemeClr val="tx1"/>
                </a:solidFill>
              </a:rPr>
              <a:t> to-</a:t>
            </a:r>
            <a:r>
              <a:rPr lang="en-GB" sz="2800" dirty="0" err="1" smtClean="0">
                <a:solidFill>
                  <a:schemeClr val="tx1"/>
                </a:solidFill>
              </a:rPr>
              <a:t>infinitiivi</a:t>
            </a:r>
            <a:r>
              <a:rPr lang="en-GB" sz="2800" dirty="0">
                <a:solidFill>
                  <a:schemeClr val="tx1"/>
                </a:solidFill>
              </a:rPr>
              <a:t/>
            </a:r>
            <a:br>
              <a:rPr lang="en-GB" sz="2800" dirty="0">
                <a:solidFill>
                  <a:schemeClr val="tx1"/>
                </a:solidFill>
              </a:rPr>
            </a:br>
            <a:r>
              <a:rPr lang="en-GB" sz="2800" dirty="0" smtClean="0">
                <a:solidFill>
                  <a:schemeClr val="tx1"/>
                </a:solidFill>
              </a:rPr>
              <a:t>    </a:t>
            </a:r>
            <a:r>
              <a:rPr lang="en-GB" sz="2800" i="1" dirty="0" smtClean="0">
                <a:solidFill>
                  <a:schemeClr val="tx1"/>
                </a:solidFill>
              </a:rPr>
              <a:t>I             would        hate                </a:t>
            </a:r>
            <a:r>
              <a:rPr lang="en-GB" sz="2800" b="1" i="1" dirty="0" smtClean="0">
                <a:solidFill>
                  <a:schemeClr val="tx1"/>
                </a:solidFill>
              </a:rPr>
              <a:t>to spoil </a:t>
            </a:r>
            <a:r>
              <a:rPr lang="en-GB" sz="2800" i="1" dirty="0" smtClean="0">
                <a:solidFill>
                  <a:schemeClr val="tx1"/>
                </a:solidFill>
              </a:rPr>
              <a:t>the surprise</a:t>
            </a:r>
            <a:r>
              <a:rPr lang="en-GB" sz="2800" i="1" dirty="0" smtClean="0"/>
              <a:t>.</a:t>
            </a:r>
            <a:endParaRPr lang="fi-FI" sz="2800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None/>
              <a:defRPr/>
            </a:pPr>
            <a:r>
              <a:rPr lang="fi-FI" sz="2800" i="1" dirty="0">
                <a:solidFill>
                  <a:schemeClr val="tx1"/>
                </a:solidFill>
              </a:rPr>
              <a:t>	</a:t>
            </a:r>
          </a:p>
          <a:p>
            <a:endParaRPr lang="fi-FI" altLang="fi-FI" sz="2800" i="1" dirty="0">
              <a:solidFill>
                <a:schemeClr val="tx1"/>
              </a:solidFill>
            </a:endParaRPr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205152"/>
              </p:ext>
            </p:extLst>
          </p:nvPr>
        </p:nvGraphicFramePr>
        <p:xfrm>
          <a:off x="418823" y="692697"/>
          <a:ext cx="8234184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4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800" b="1" dirty="0" smtClean="0"/>
                        <a:t>1. Merkitys ei muutu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468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18822" y="1412776"/>
            <a:ext cx="8545665" cy="451379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i-FI" altLang="fi-FI" sz="2800" dirty="0" smtClean="0">
                <a:solidFill>
                  <a:schemeClr val="tx1"/>
                </a:solidFill>
              </a:rPr>
              <a:t>Aistihavaintoverbit: </a:t>
            </a:r>
            <a:endParaRPr lang="fi-FI" altLang="fi-FI" sz="28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GB" altLang="fi-FI" sz="2800" i="1" dirty="0" smtClean="0">
                <a:solidFill>
                  <a:schemeClr val="tx1"/>
                </a:solidFill>
              </a:rPr>
              <a:t>Andrew </a:t>
            </a:r>
            <a:r>
              <a:rPr lang="en-GB" altLang="fi-FI" sz="2800" b="1" i="1" dirty="0">
                <a:solidFill>
                  <a:schemeClr val="tx1"/>
                </a:solidFill>
              </a:rPr>
              <a:t>was seen to wash </a:t>
            </a:r>
            <a:r>
              <a:rPr lang="en-GB" altLang="fi-FI" sz="2800" i="1" dirty="0">
                <a:solidFill>
                  <a:schemeClr val="tx1"/>
                </a:solidFill>
              </a:rPr>
              <a:t>the </a:t>
            </a:r>
            <a:r>
              <a:rPr lang="en-GB" altLang="fi-FI" sz="2800" i="1" dirty="0" smtClean="0">
                <a:solidFill>
                  <a:schemeClr val="tx1"/>
                </a:solidFill>
              </a:rPr>
              <a:t>car.</a:t>
            </a:r>
            <a:br>
              <a:rPr lang="en-GB" altLang="fi-FI" sz="2800" i="1" dirty="0" smtClean="0">
                <a:solidFill>
                  <a:schemeClr val="tx1"/>
                </a:solidFill>
              </a:rPr>
            </a:br>
            <a:r>
              <a:rPr lang="en-GB" altLang="fi-FI" sz="2800" dirty="0" err="1" smtClean="0">
                <a:solidFill>
                  <a:schemeClr val="tx1"/>
                </a:solidFill>
              </a:rPr>
              <a:t>Andrew’n</a:t>
            </a:r>
            <a:r>
              <a:rPr lang="en-GB" altLang="fi-FI" sz="2800" dirty="0" smtClean="0">
                <a:solidFill>
                  <a:schemeClr val="tx1"/>
                </a:solidFill>
              </a:rPr>
              <a:t> </a:t>
            </a:r>
            <a:r>
              <a:rPr lang="en-GB" altLang="fi-FI" sz="2800" dirty="0" err="1">
                <a:solidFill>
                  <a:schemeClr val="tx1"/>
                </a:solidFill>
              </a:rPr>
              <a:t>nähtiin</a:t>
            </a:r>
            <a:r>
              <a:rPr lang="en-GB" altLang="fi-FI" sz="2800" dirty="0">
                <a:solidFill>
                  <a:schemeClr val="tx1"/>
                </a:solidFill>
              </a:rPr>
              <a:t> </a:t>
            </a:r>
            <a:r>
              <a:rPr lang="en-GB" altLang="fi-FI" sz="2800" dirty="0" err="1">
                <a:solidFill>
                  <a:schemeClr val="tx1"/>
                </a:solidFill>
              </a:rPr>
              <a:t>pesevän</a:t>
            </a:r>
            <a:r>
              <a:rPr lang="en-GB" altLang="fi-FI" sz="2800" dirty="0">
                <a:solidFill>
                  <a:schemeClr val="tx1"/>
                </a:solidFill>
              </a:rPr>
              <a:t> </a:t>
            </a:r>
            <a:r>
              <a:rPr lang="en-GB" altLang="fi-FI" sz="2800" dirty="0" err="1" smtClean="0">
                <a:solidFill>
                  <a:schemeClr val="tx1"/>
                </a:solidFill>
              </a:rPr>
              <a:t>auton</a:t>
            </a:r>
            <a:r>
              <a:rPr lang="en-GB" altLang="fi-FI" sz="2800" dirty="0" smtClean="0">
                <a:solidFill>
                  <a:schemeClr val="tx1"/>
                </a:solidFill>
              </a:rPr>
              <a:t>.</a:t>
            </a:r>
            <a:br>
              <a:rPr lang="en-GB" altLang="fi-FI" sz="2800" dirty="0" smtClean="0">
                <a:solidFill>
                  <a:schemeClr val="tx1"/>
                </a:solidFill>
              </a:rPr>
            </a:br>
            <a:r>
              <a:rPr lang="en-GB" altLang="fi-FI" sz="2800" dirty="0" err="1" smtClean="0">
                <a:solidFill>
                  <a:schemeClr val="tx1"/>
                </a:solidFill>
              </a:rPr>
              <a:t>Infinitiivi</a:t>
            </a:r>
            <a:r>
              <a:rPr lang="en-GB" altLang="fi-FI" sz="2800" dirty="0" smtClean="0">
                <a:solidFill>
                  <a:schemeClr val="tx1"/>
                </a:solidFill>
              </a:rPr>
              <a:t> = </a:t>
            </a:r>
            <a:r>
              <a:rPr lang="en-GB" altLang="fi-FI" sz="2800" dirty="0" err="1" smtClean="0">
                <a:solidFill>
                  <a:schemeClr val="tx1"/>
                </a:solidFill>
              </a:rPr>
              <a:t>koko</a:t>
            </a:r>
            <a:r>
              <a:rPr lang="en-GB" altLang="fi-FI" sz="2800" dirty="0" smtClean="0">
                <a:solidFill>
                  <a:schemeClr val="tx1"/>
                </a:solidFill>
              </a:rPr>
              <a:t> </a:t>
            </a:r>
            <a:r>
              <a:rPr lang="en-GB" altLang="fi-FI" sz="2800" dirty="0" err="1" smtClean="0">
                <a:solidFill>
                  <a:schemeClr val="tx1"/>
                </a:solidFill>
              </a:rPr>
              <a:t>tapahtuma</a:t>
            </a:r>
            <a:r>
              <a:rPr lang="en-GB" altLang="fi-FI" sz="2800" dirty="0" smtClean="0">
                <a:solidFill>
                  <a:schemeClr val="tx1"/>
                </a:solidFill>
              </a:rPr>
              <a:t> on </a:t>
            </a:r>
            <a:r>
              <a:rPr lang="en-GB" altLang="fi-FI" sz="2800" dirty="0" err="1" smtClean="0">
                <a:solidFill>
                  <a:schemeClr val="tx1"/>
                </a:solidFill>
              </a:rPr>
              <a:t>havaittu</a:t>
            </a:r>
            <a:r>
              <a:rPr lang="en-GB" altLang="fi-FI" sz="2800" dirty="0" smtClean="0">
                <a:solidFill>
                  <a:schemeClr val="tx1"/>
                </a:solidFill>
              </a:rPr>
              <a:t> + se on </a:t>
            </a:r>
            <a:r>
              <a:rPr lang="en-GB" altLang="fi-FI" sz="2800" dirty="0" err="1" smtClean="0">
                <a:solidFill>
                  <a:schemeClr val="tx1"/>
                </a:solidFill>
              </a:rPr>
              <a:t>valmis</a:t>
            </a:r>
            <a:endParaRPr lang="en-GB" altLang="fi-FI" sz="28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GB" altLang="fi-FI" sz="2800" i="1" dirty="0" smtClean="0">
                <a:solidFill>
                  <a:schemeClr val="tx1"/>
                </a:solidFill>
              </a:rPr>
              <a:t>Andrew </a:t>
            </a:r>
            <a:r>
              <a:rPr lang="en-GB" altLang="fi-FI" sz="2800" b="1" i="1" dirty="0">
                <a:solidFill>
                  <a:schemeClr val="tx1"/>
                </a:solidFill>
              </a:rPr>
              <a:t>was seen washing </a:t>
            </a:r>
            <a:r>
              <a:rPr lang="en-GB" altLang="fi-FI" sz="2800" i="1" dirty="0">
                <a:solidFill>
                  <a:schemeClr val="tx1"/>
                </a:solidFill>
              </a:rPr>
              <a:t>the </a:t>
            </a:r>
            <a:r>
              <a:rPr lang="en-GB" altLang="fi-FI" sz="2800" i="1" dirty="0" smtClean="0">
                <a:solidFill>
                  <a:schemeClr val="tx1"/>
                </a:solidFill>
              </a:rPr>
              <a:t>car.</a:t>
            </a:r>
            <a:br>
              <a:rPr lang="en-GB" altLang="fi-FI" sz="2800" i="1" dirty="0" smtClean="0">
                <a:solidFill>
                  <a:schemeClr val="tx1"/>
                </a:solidFill>
              </a:rPr>
            </a:br>
            <a:r>
              <a:rPr lang="en-GB" altLang="fi-FI" sz="2800" dirty="0" smtClean="0">
                <a:solidFill>
                  <a:schemeClr val="tx1"/>
                </a:solidFill>
              </a:rPr>
              <a:t>Andrew </a:t>
            </a:r>
            <a:r>
              <a:rPr lang="en-GB" altLang="fi-FI" sz="2800" dirty="0" err="1">
                <a:solidFill>
                  <a:schemeClr val="tx1"/>
                </a:solidFill>
              </a:rPr>
              <a:t>nähtiin</a:t>
            </a:r>
            <a:r>
              <a:rPr lang="en-GB" altLang="fi-FI" sz="2800" dirty="0">
                <a:solidFill>
                  <a:schemeClr val="tx1"/>
                </a:solidFill>
              </a:rPr>
              <a:t> </a:t>
            </a:r>
            <a:r>
              <a:rPr lang="en-GB" altLang="fi-FI" sz="2800" dirty="0" err="1">
                <a:solidFill>
                  <a:schemeClr val="tx1"/>
                </a:solidFill>
              </a:rPr>
              <a:t>pesemässä</a:t>
            </a:r>
            <a:r>
              <a:rPr lang="en-GB" altLang="fi-FI" sz="2800" dirty="0">
                <a:solidFill>
                  <a:schemeClr val="tx1"/>
                </a:solidFill>
              </a:rPr>
              <a:t> </a:t>
            </a:r>
            <a:r>
              <a:rPr lang="en-GB" altLang="fi-FI" sz="2800" dirty="0" err="1">
                <a:solidFill>
                  <a:schemeClr val="tx1"/>
                </a:solidFill>
              </a:rPr>
              <a:t>autoa</a:t>
            </a:r>
            <a:r>
              <a:rPr lang="en-GB" altLang="fi-FI" sz="2800" dirty="0" smtClean="0">
                <a:solidFill>
                  <a:schemeClr val="tx1"/>
                </a:solidFill>
              </a:rPr>
              <a:t>.</a:t>
            </a:r>
            <a:r>
              <a:rPr lang="en-GB" altLang="fi-FI" sz="2800" dirty="0">
                <a:solidFill>
                  <a:schemeClr val="tx1"/>
                </a:solidFill>
              </a:rPr>
              <a:t/>
            </a:r>
            <a:br>
              <a:rPr lang="en-GB" altLang="fi-FI" sz="2800" dirty="0">
                <a:solidFill>
                  <a:schemeClr val="tx1"/>
                </a:solidFill>
              </a:rPr>
            </a:br>
            <a:r>
              <a:rPr lang="en-GB" altLang="fi-FI" sz="2800" dirty="0" err="1" smtClean="0">
                <a:solidFill>
                  <a:schemeClr val="tx1"/>
                </a:solidFill>
              </a:rPr>
              <a:t>ing</a:t>
            </a:r>
            <a:r>
              <a:rPr lang="en-GB" altLang="fi-FI" sz="2800" dirty="0" smtClean="0">
                <a:solidFill>
                  <a:schemeClr val="tx1"/>
                </a:solidFill>
              </a:rPr>
              <a:t> = </a:t>
            </a:r>
            <a:r>
              <a:rPr lang="en-GB" altLang="fi-FI" sz="2800" dirty="0" err="1" smtClean="0">
                <a:solidFill>
                  <a:schemeClr val="tx1"/>
                </a:solidFill>
              </a:rPr>
              <a:t>tapahtuma</a:t>
            </a:r>
            <a:r>
              <a:rPr lang="en-GB" altLang="fi-FI" sz="2800" dirty="0" smtClean="0">
                <a:solidFill>
                  <a:schemeClr val="tx1"/>
                </a:solidFill>
              </a:rPr>
              <a:t> on </a:t>
            </a:r>
            <a:r>
              <a:rPr lang="en-GB" altLang="fi-FI" sz="2800" dirty="0" err="1" smtClean="0">
                <a:solidFill>
                  <a:schemeClr val="tx1"/>
                </a:solidFill>
              </a:rPr>
              <a:t>kesken</a:t>
            </a:r>
            <a:endParaRPr lang="en-GB" altLang="fi-FI" sz="28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429113"/>
              </p:ext>
            </p:extLst>
          </p:nvPr>
        </p:nvGraphicFramePr>
        <p:xfrm>
          <a:off x="418823" y="620689"/>
          <a:ext cx="8234184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4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800" b="1" dirty="0" smtClean="0"/>
                        <a:t>2. Merkitys muuttuu hieman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0492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0" y="1124744"/>
            <a:ext cx="9036496" cy="4968551"/>
          </a:xfrm>
        </p:spPr>
        <p:txBody>
          <a:bodyPr>
            <a:noAutofit/>
          </a:bodyPr>
          <a:lstStyle/>
          <a:p>
            <a:r>
              <a:rPr lang="fi-FI" altLang="fi-FI" sz="2800" dirty="0" smtClean="0">
                <a:solidFill>
                  <a:schemeClr val="tx1"/>
                </a:solidFill>
              </a:rPr>
              <a:t>Kuuden (6) </a:t>
            </a:r>
            <a:r>
              <a:rPr lang="fi-FI" altLang="fi-FI" sz="2800" dirty="0">
                <a:solidFill>
                  <a:schemeClr val="tx1"/>
                </a:solidFill>
              </a:rPr>
              <a:t>verbien </a:t>
            </a:r>
            <a:r>
              <a:rPr lang="fi-FI" altLang="fi-FI" sz="2800" dirty="0" smtClean="0">
                <a:solidFill>
                  <a:schemeClr val="tx1"/>
                </a:solidFill>
              </a:rPr>
              <a:t>merkitys </a:t>
            </a:r>
            <a:r>
              <a:rPr lang="fi-FI" altLang="fi-FI" sz="2800" dirty="0">
                <a:solidFill>
                  <a:schemeClr val="tx1"/>
                </a:solidFill>
              </a:rPr>
              <a:t>muuttuu riippuen siitä, käytätkö infinitiiviä vai </a:t>
            </a:r>
            <a:r>
              <a:rPr lang="fi-FI" altLang="fi-FI" sz="2800" dirty="0" err="1">
                <a:solidFill>
                  <a:schemeClr val="tx1"/>
                </a:solidFill>
              </a:rPr>
              <a:t>ing</a:t>
            </a:r>
            <a:r>
              <a:rPr lang="fi-FI" altLang="fi-FI" sz="2800" dirty="0">
                <a:solidFill>
                  <a:schemeClr val="tx1"/>
                </a:solidFill>
              </a:rPr>
              <a:t>-muotoa. </a:t>
            </a:r>
            <a:endParaRPr lang="fi-FI" altLang="fi-FI" sz="2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fi-FI" altLang="fi-FI" sz="2800" i="1" dirty="0" smtClean="0">
                <a:solidFill>
                  <a:schemeClr val="tx1"/>
                </a:solidFill>
              </a:rPr>
              <a:t>     </a:t>
            </a:r>
            <a:r>
              <a:rPr lang="fi-FI" altLang="fi-FI" sz="2800" i="1" dirty="0" err="1" smtClean="0">
                <a:solidFill>
                  <a:schemeClr val="tx1"/>
                </a:solidFill>
              </a:rPr>
              <a:t>remember</a:t>
            </a:r>
            <a:r>
              <a:rPr lang="fi-FI" altLang="fi-FI" sz="2800" i="1" dirty="0" smtClean="0">
                <a:solidFill>
                  <a:schemeClr val="tx1"/>
                </a:solidFill>
              </a:rPr>
              <a:t>/</a:t>
            </a:r>
            <a:r>
              <a:rPr lang="fi-FI" altLang="fi-FI" sz="2800" i="1" dirty="0" err="1" smtClean="0">
                <a:solidFill>
                  <a:schemeClr val="tx1"/>
                </a:solidFill>
              </a:rPr>
              <a:t>forget</a:t>
            </a:r>
            <a:r>
              <a:rPr lang="fi-FI" altLang="fi-FI" sz="2800" i="1" dirty="0" smtClean="0">
                <a:solidFill>
                  <a:schemeClr val="tx1"/>
                </a:solidFill>
              </a:rPr>
              <a:t> </a:t>
            </a:r>
            <a:r>
              <a:rPr lang="fi-FI" altLang="fi-FI" sz="2800" i="1" dirty="0">
                <a:solidFill>
                  <a:schemeClr val="tx1"/>
                </a:solidFill>
              </a:rPr>
              <a:t>to </a:t>
            </a:r>
            <a:r>
              <a:rPr lang="fi-FI" altLang="fi-FI" sz="2800" i="1" dirty="0" err="1">
                <a:solidFill>
                  <a:schemeClr val="tx1"/>
                </a:solidFill>
              </a:rPr>
              <a:t>do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smtClean="0">
                <a:solidFill>
                  <a:schemeClr val="tx1"/>
                </a:solidFill>
              </a:rPr>
              <a:t>	</a:t>
            </a:r>
            <a:r>
              <a:rPr lang="fi-FI" altLang="fi-FI" sz="2800" dirty="0" smtClean="0">
                <a:solidFill>
                  <a:schemeClr val="tx1"/>
                </a:solidFill>
              </a:rPr>
              <a:t>muistaa/unohtaa tehdä</a:t>
            </a:r>
            <a:br>
              <a:rPr lang="fi-FI" altLang="fi-FI" sz="2800" dirty="0" smtClean="0">
                <a:solidFill>
                  <a:schemeClr val="tx1"/>
                </a:solidFill>
              </a:rPr>
            </a:br>
            <a:r>
              <a:rPr lang="fi-FI" altLang="fi-FI" sz="2800" i="1" dirty="0" smtClean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 smtClean="0">
                <a:solidFill>
                  <a:schemeClr val="tx1"/>
                </a:solidFill>
              </a:rPr>
              <a:t>remember</a:t>
            </a:r>
            <a:r>
              <a:rPr lang="fi-FI" altLang="fi-FI" sz="2800" i="1" dirty="0" smtClean="0">
                <a:solidFill>
                  <a:schemeClr val="tx1"/>
                </a:solidFill>
              </a:rPr>
              <a:t>/</a:t>
            </a:r>
            <a:r>
              <a:rPr lang="fi-FI" altLang="fi-FI" sz="2800" i="1" dirty="0" err="1" smtClean="0">
                <a:solidFill>
                  <a:schemeClr val="tx1"/>
                </a:solidFill>
              </a:rPr>
              <a:t>forget</a:t>
            </a:r>
            <a:r>
              <a:rPr lang="fi-FI" altLang="fi-FI" sz="2800" i="1" dirty="0" smtClean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doing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smtClean="0">
                <a:solidFill>
                  <a:schemeClr val="tx1"/>
                </a:solidFill>
              </a:rPr>
              <a:t>	</a:t>
            </a:r>
            <a:r>
              <a:rPr lang="fi-FI" altLang="fi-FI" sz="2800" dirty="0" smtClean="0">
                <a:solidFill>
                  <a:schemeClr val="tx1"/>
                </a:solidFill>
              </a:rPr>
              <a:t>muistaa/unohtaa </a:t>
            </a:r>
            <a:r>
              <a:rPr lang="fi-FI" altLang="fi-FI" sz="2800" dirty="0">
                <a:solidFill>
                  <a:schemeClr val="tx1"/>
                </a:solidFill>
              </a:rPr>
              <a:t>tehneensä</a:t>
            </a:r>
          </a:p>
          <a:p>
            <a:pPr>
              <a:buNone/>
            </a:pPr>
            <a:r>
              <a:rPr lang="fi-FI" altLang="fi-FI" sz="2800" dirty="0" smtClean="0">
                <a:solidFill>
                  <a:schemeClr val="tx1"/>
                </a:solidFill>
              </a:rPr>
              <a:t>    Unohdin </a:t>
            </a:r>
            <a:r>
              <a:rPr lang="fi-FI" altLang="fi-FI" sz="2800" dirty="0">
                <a:solidFill>
                  <a:schemeClr val="tx1"/>
                </a:solidFill>
              </a:rPr>
              <a:t>ostaa maitoa eilen. </a:t>
            </a:r>
            <a:r>
              <a:rPr lang="en-GB" altLang="fi-FI" sz="2800" i="1" dirty="0" smtClean="0">
                <a:solidFill>
                  <a:schemeClr val="tx1"/>
                </a:solidFill>
              </a:rPr>
              <a:t>I </a:t>
            </a:r>
            <a:r>
              <a:rPr lang="en-GB" altLang="fi-FI" sz="2800" i="1" dirty="0">
                <a:solidFill>
                  <a:schemeClr val="tx1"/>
                </a:solidFill>
              </a:rPr>
              <a:t>forgot </a:t>
            </a:r>
            <a:r>
              <a:rPr lang="en-GB" altLang="fi-FI" sz="2800" b="1" i="1" dirty="0">
                <a:solidFill>
                  <a:schemeClr val="tx1"/>
                </a:solidFill>
              </a:rPr>
              <a:t>to buy </a:t>
            </a:r>
            <a:r>
              <a:rPr lang="en-GB" altLang="fi-FI" sz="2800" i="1" dirty="0">
                <a:solidFill>
                  <a:schemeClr val="tx1"/>
                </a:solidFill>
              </a:rPr>
              <a:t>milk </a:t>
            </a:r>
            <a:r>
              <a:rPr lang="en-GB" altLang="fi-FI" sz="2800" i="1" dirty="0" smtClean="0">
                <a:solidFill>
                  <a:schemeClr val="tx1"/>
                </a:solidFill>
              </a:rPr>
              <a:t>yesterday.</a:t>
            </a:r>
            <a:r>
              <a:rPr lang="fi-FI" altLang="fi-FI" sz="2800" i="1" dirty="0" smtClean="0">
                <a:solidFill>
                  <a:schemeClr val="tx1"/>
                </a:solidFill>
              </a:rPr>
              <a:t/>
            </a:r>
            <a:br>
              <a:rPr lang="fi-FI" altLang="fi-FI" sz="2800" i="1" dirty="0" smtClean="0">
                <a:solidFill>
                  <a:schemeClr val="tx1"/>
                </a:solidFill>
              </a:rPr>
            </a:br>
            <a:r>
              <a:rPr lang="fi-FI" altLang="fi-FI" sz="2800" dirty="0" smtClean="0">
                <a:solidFill>
                  <a:schemeClr val="tx1"/>
                </a:solidFill>
              </a:rPr>
              <a:t>Unohdin </a:t>
            </a:r>
            <a:r>
              <a:rPr lang="fi-FI" altLang="fi-FI" sz="2800" dirty="0">
                <a:solidFill>
                  <a:schemeClr val="tx1"/>
                </a:solidFill>
              </a:rPr>
              <a:t>ostaneeni maitoa, joten ostin lisää </a:t>
            </a:r>
            <a:r>
              <a:rPr lang="fi-FI" altLang="fi-FI" sz="2800" dirty="0" smtClean="0">
                <a:solidFill>
                  <a:schemeClr val="tx1"/>
                </a:solidFill>
              </a:rPr>
              <a:t>tänään.</a:t>
            </a:r>
            <a:br>
              <a:rPr lang="fi-FI" altLang="fi-FI" sz="2800" dirty="0" smtClean="0">
                <a:solidFill>
                  <a:schemeClr val="tx1"/>
                </a:solidFill>
              </a:rPr>
            </a:br>
            <a:r>
              <a:rPr lang="fi-FI" altLang="fi-FI" sz="2800" i="1" dirty="0" smtClean="0">
                <a:solidFill>
                  <a:schemeClr val="tx1"/>
                </a:solidFill>
              </a:rPr>
              <a:t>I </a:t>
            </a:r>
            <a:r>
              <a:rPr lang="fi-FI" altLang="fi-FI" sz="2800" i="1" dirty="0" err="1">
                <a:solidFill>
                  <a:schemeClr val="tx1"/>
                </a:solidFill>
              </a:rPr>
              <a:t>forgot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b="1" i="1" dirty="0" err="1">
                <a:solidFill>
                  <a:schemeClr val="tx1"/>
                </a:solidFill>
              </a:rPr>
              <a:t>buying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milk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so</a:t>
            </a:r>
            <a:r>
              <a:rPr lang="fi-FI" altLang="fi-FI" sz="2800" i="1" dirty="0">
                <a:solidFill>
                  <a:schemeClr val="tx1"/>
                </a:solidFill>
              </a:rPr>
              <a:t> I </a:t>
            </a:r>
            <a:r>
              <a:rPr lang="fi-FI" altLang="fi-FI" sz="2800" i="1" dirty="0" err="1">
                <a:solidFill>
                  <a:schemeClr val="tx1"/>
                </a:solidFill>
              </a:rPr>
              <a:t>bought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more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today</a:t>
            </a:r>
            <a:r>
              <a:rPr lang="fi-FI" altLang="fi-FI" sz="2800" i="1" dirty="0" smtClean="0">
                <a:solidFill>
                  <a:schemeClr val="tx1"/>
                </a:solidFill>
              </a:rPr>
              <a:t>.</a:t>
            </a:r>
            <a:r>
              <a:rPr lang="en-GB" altLang="fi-FI" sz="2800" b="1" dirty="0">
                <a:solidFill>
                  <a:schemeClr val="tx1"/>
                </a:solidFill>
              </a:rPr>
              <a:t> </a:t>
            </a:r>
            <a:r>
              <a:rPr lang="en-GB" altLang="fi-FI" sz="2800" b="1" dirty="0" smtClean="0">
                <a:solidFill>
                  <a:schemeClr val="tx1"/>
                </a:solidFill>
              </a:rPr>
              <a:t>   </a:t>
            </a:r>
          </a:p>
          <a:p>
            <a:pPr>
              <a:buNone/>
            </a:pPr>
            <a:r>
              <a:rPr lang="en-GB" altLang="fi-FI" sz="2800" b="1" dirty="0" smtClean="0">
                <a:solidFill>
                  <a:schemeClr val="tx1"/>
                </a:solidFill>
              </a:rPr>
              <a:t>    </a:t>
            </a:r>
            <a:r>
              <a:rPr lang="en-GB" altLang="fi-FI" sz="2800" i="1" dirty="0" smtClean="0">
                <a:solidFill>
                  <a:schemeClr val="tx1"/>
                </a:solidFill>
              </a:rPr>
              <a:t>stop </a:t>
            </a:r>
            <a:r>
              <a:rPr lang="en-GB" altLang="fi-FI" sz="2800" i="1" dirty="0">
                <a:solidFill>
                  <a:schemeClr val="tx1"/>
                </a:solidFill>
              </a:rPr>
              <a:t>to do </a:t>
            </a:r>
            <a:r>
              <a:rPr lang="en-GB" altLang="fi-FI" sz="2800" i="1" dirty="0" smtClean="0">
                <a:solidFill>
                  <a:schemeClr val="tx1"/>
                </a:solidFill>
              </a:rPr>
              <a:t>			</a:t>
            </a:r>
            <a:r>
              <a:rPr lang="en-GB" altLang="fi-FI" sz="2800" dirty="0" err="1" smtClean="0">
                <a:solidFill>
                  <a:schemeClr val="tx1"/>
                </a:solidFill>
              </a:rPr>
              <a:t>pysähtyä</a:t>
            </a:r>
            <a:r>
              <a:rPr lang="en-GB" altLang="fi-FI" sz="2800" dirty="0" smtClean="0">
                <a:solidFill>
                  <a:schemeClr val="tx1"/>
                </a:solidFill>
              </a:rPr>
              <a:t> </a:t>
            </a:r>
            <a:r>
              <a:rPr lang="en-GB" altLang="fi-FI" sz="2800" dirty="0" err="1" smtClean="0">
                <a:solidFill>
                  <a:schemeClr val="tx1"/>
                </a:solidFill>
              </a:rPr>
              <a:t>tekemään</a:t>
            </a:r>
            <a:r>
              <a:rPr lang="fi-FI" altLang="fi-FI" sz="2800" dirty="0" smtClean="0">
                <a:solidFill>
                  <a:schemeClr val="tx1"/>
                </a:solidFill>
              </a:rPr>
              <a:t/>
            </a:r>
            <a:br>
              <a:rPr lang="fi-FI" altLang="fi-FI" sz="2800" dirty="0" smtClean="0">
                <a:solidFill>
                  <a:schemeClr val="tx1"/>
                </a:solidFill>
              </a:rPr>
            </a:br>
            <a:r>
              <a:rPr lang="en-GB" altLang="fi-FI" sz="2800" i="1" dirty="0" smtClean="0">
                <a:solidFill>
                  <a:schemeClr val="tx1"/>
                </a:solidFill>
              </a:rPr>
              <a:t>stop </a:t>
            </a:r>
            <a:r>
              <a:rPr lang="en-GB" altLang="fi-FI" sz="2800" i="1" dirty="0">
                <a:solidFill>
                  <a:schemeClr val="tx1"/>
                </a:solidFill>
              </a:rPr>
              <a:t>doing </a:t>
            </a:r>
            <a:r>
              <a:rPr lang="en-GB" altLang="fi-FI" sz="2800" i="1" dirty="0" smtClean="0">
                <a:solidFill>
                  <a:schemeClr val="tx1"/>
                </a:solidFill>
              </a:rPr>
              <a:t>			</a:t>
            </a:r>
            <a:r>
              <a:rPr lang="en-GB" altLang="fi-FI" sz="2800" dirty="0" err="1" smtClean="0">
                <a:solidFill>
                  <a:schemeClr val="tx1"/>
                </a:solidFill>
              </a:rPr>
              <a:t>lakata</a:t>
            </a:r>
            <a:r>
              <a:rPr lang="en-GB" altLang="fi-FI" sz="2800" dirty="0" smtClean="0">
                <a:solidFill>
                  <a:schemeClr val="tx1"/>
                </a:solidFill>
              </a:rPr>
              <a:t> </a:t>
            </a:r>
            <a:r>
              <a:rPr lang="en-GB" altLang="fi-FI" sz="2800" dirty="0" err="1" smtClean="0">
                <a:solidFill>
                  <a:schemeClr val="tx1"/>
                </a:solidFill>
              </a:rPr>
              <a:t>tekemästä</a:t>
            </a:r>
            <a:endParaRPr lang="en-GB" altLang="fi-FI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altLang="fi-FI" sz="2800" dirty="0" smtClean="0">
                <a:solidFill>
                  <a:schemeClr val="tx1"/>
                </a:solidFill>
              </a:rPr>
              <a:t>    Ann </a:t>
            </a:r>
            <a:r>
              <a:rPr lang="fi-FI" altLang="fi-FI" sz="2800" dirty="0">
                <a:solidFill>
                  <a:schemeClr val="tx1"/>
                </a:solidFill>
              </a:rPr>
              <a:t>pysähtyi </a:t>
            </a:r>
            <a:r>
              <a:rPr lang="fi-FI" altLang="fi-FI" sz="2800" dirty="0" smtClean="0">
                <a:solidFill>
                  <a:schemeClr val="tx1"/>
                </a:solidFill>
              </a:rPr>
              <a:t>uneksimaan	</a:t>
            </a:r>
            <a:r>
              <a:rPr lang="fi-FI" altLang="fi-FI" sz="2800" i="1" dirty="0" smtClean="0">
                <a:solidFill>
                  <a:schemeClr val="tx1"/>
                </a:solidFill>
              </a:rPr>
              <a:t>Ann </a:t>
            </a:r>
            <a:r>
              <a:rPr lang="fi-FI" altLang="fi-FI" sz="2800" i="1" dirty="0" err="1" smtClean="0">
                <a:solidFill>
                  <a:schemeClr val="tx1"/>
                </a:solidFill>
              </a:rPr>
              <a:t>stopped</a:t>
            </a:r>
            <a:r>
              <a:rPr lang="fi-FI" altLang="fi-FI" sz="2800" i="1" dirty="0" smtClean="0">
                <a:solidFill>
                  <a:schemeClr val="tx1"/>
                </a:solidFill>
              </a:rPr>
              <a:t> to </a:t>
            </a:r>
            <a:r>
              <a:rPr lang="fi-FI" altLang="fi-FI" sz="2800" i="1" dirty="0" err="1" smtClean="0">
                <a:solidFill>
                  <a:schemeClr val="tx1"/>
                </a:solidFill>
              </a:rPr>
              <a:t>dream</a:t>
            </a:r>
            <a:r>
              <a:rPr lang="fi-FI" altLang="fi-FI" sz="2800" dirty="0" smtClean="0">
                <a:solidFill>
                  <a:schemeClr val="tx1"/>
                </a:solidFill>
              </a:rPr>
              <a:t/>
            </a:r>
            <a:br>
              <a:rPr lang="fi-FI" altLang="fi-FI" sz="2800" dirty="0" smtClean="0">
                <a:solidFill>
                  <a:schemeClr val="tx1"/>
                </a:solidFill>
              </a:rPr>
            </a:br>
            <a:r>
              <a:rPr lang="fi-FI" altLang="fi-FI" sz="2800" dirty="0" smtClean="0">
                <a:solidFill>
                  <a:schemeClr val="tx1"/>
                </a:solidFill>
              </a:rPr>
              <a:t>    Ann lakkasi uneksimasta 	</a:t>
            </a:r>
            <a:r>
              <a:rPr lang="fi-FI" altLang="fi-FI" sz="2800" i="1" dirty="0" smtClean="0">
                <a:solidFill>
                  <a:schemeClr val="tx1"/>
                </a:solidFill>
              </a:rPr>
              <a:t>Ann </a:t>
            </a:r>
            <a:r>
              <a:rPr lang="fi-FI" altLang="fi-FI" sz="2800" i="1" dirty="0" err="1" smtClean="0">
                <a:solidFill>
                  <a:schemeClr val="tx1"/>
                </a:solidFill>
              </a:rPr>
              <a:t>stopped</a:t>
            </a:r>
            <a:r>
              <a:rPr lang="fi-FI" altLang="fi-FI" sz="2800" i="1" dirty="0" smtClean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 smtClean="0">
                <a:solidFill>
                  <a:schemeClr val="tx1"/>
                </a:solidFill>
              </a:rPr>
              <a:t>dreaming</a:t>
            </a:r>
            <a:endParaRPr lang="fi-FI" altLang="fi-FI" sz="2800" i="1" dirty="0">
              <a:solidFill>
                <a:schemeClr val="tx1"/>
              </a:solidFill>
            </a:endParaRPr>
          </a:p>
          <a:p>
            <a:pPr>
              <a:buNone/>
            </a:pPr>
            <a:endParaRPr lang="fi-FI" altLang="fi-FI" sz="2800" i="1" dirty="0" smtClean="0"/>
          </a:p>
          <a:p>
            <a:pPr>
              <a:buNone/>
            </a:pPr>
            <a:endParaRPr lang="fi-FI" altLang="fi-FI" sz="2800" i="1" dirty="0"/>
          </a:p>
          <a:p>
            <a:endParaRPr lang="fi-FI" altLang="fi-FI" sz="2800" b="1" i="1" dirty="0">
              <a:solidFill>
                <a:schemeClr val="tx1"/>
              </a:solidFill>
            </a:endParaRPr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837236"/>
              </p:ext>
            </p:extLst>
          </p:nvPr>
        </p:nvGraphicFramePr>
        <p:xfrm>
          <a:off x="418823" y="548681"/>
          <a:ext cx="8234184" cy="576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4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60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800" b="1" dirty="0" smtClean="0"/>
                        <a:t>3. Merkitys muuttuu: </a:t>
                      </a:r>
                      <a:r>
                        <a:rPr lang="fi-FI" sz="2800" b="1" dirty="0" err="1" smtClean="0"/>
                        <a:t>remember</a:t>
                      </a:r>
                      <a:r>
                        <a:rPr lang="fi-FI" sz="2800" b="1" dirty="0" smtClean="0"/>
                        <a:t>, </a:t>
                      </a:r>
                      <a:r>
                        <a:rPr lang="fi-FI" sz="2800" b="1" dirty="0" err="1" smtClean="0"/>
                        <a:t>forget</a:t>
                      </a:r>
                      <a:r>
                        <a:rPr lang="fi-FI" sz="2800" b="1" dirty="0" smtClean="0"/>
                        <a:t>, stop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913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0" y="1412777"/>
            <a:ext cx="9144000" cy="4569719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fi-FI" sz="2800" i="1" dirty="0" smtClean="0">
                <a:solidFill>
                  <a:schemeClr val="tx1"/>
                </a:solidFill>
              </a:rPr>
              <a:t>    </a:t>
            </a:r>
            <a:r>
              <a:rPr lang="fi-FI" sz="2800" i="1" dirty="0" err="1" smtClean="0">
                <a:solidFill>
                  <a:schemeClr val="tx1"/>
                </a:solidFill>
              </a:rPr>
              <a:t>regret</a:t>
            </a:r>
            <a:r>
              <a:rPr lang="fi-FI" sz="2800" i="1" dirty="0" smtClean="0">
                <a:solidFill>
                  <a:schemeClr val="tx1"/>
                </a:solidFill>
              </a:rPr>
              <a:t> </a:t>
            </a:r>
            <a:r>
              <a:rPr lang="fi-FI" sz="2800" i="1" dirty="0">
                <a:solidFill>
                  <a:schemeClr val="tx1"/>
                </a:solidFill>
              </a:rPr>
              <a:t>to </a:t>
            </a:r>
            <a:r>
              <a:rPr lang="fi-FI" sz="2800" i="1" dirty="0" err="1">
                <a:solidFill>
                  <a:schemeClr val="tx1"/>
                </a:solidFill>
              </a:rPr>
              <a:t>do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smtClean="0">
                <a:solidFill>
                  <a:schemeClr val="tx1"/>
                </a:solidFill>
              </a:rPr>
              <a:t>	</a:t>
            </a:r>
            <a:r>
              <a:rPr lang="fi-FI" sz="2800" dirty="0" smtClean="0">
                <a:solidFill>
                  <a:schemeClr val="tx1"/>
                </a:solidFill>
              </a:rPr>
              <a:t>valitettavasti </a:t>
            </a:r>
            <a:r>
              <a:rPr lang="fi-FI" sz="2800" dirty="0">
                <a:solidFill>
                  <a:schemeClr val="tx1"/>
                </a:solidFill>
              </a:rPr>
              <a:t>joutua </a:t>
            </a:r>
            <a:r>
              <a:rPr lang="fi-FI" sz="2800" dirty="0" smtClean="0">
                <a:solidFill>
                  <a:schemeClr val="tx1"/>
                </a:solidFill>
              </a:rPr>
              <a:t>sanomaan</a:t>
            </a:r>
            <a:r>
              <a:rPr lang="fi-FI" sz="2800" dirty="0">
                <a:solidFill>
                  <a:schemeClr val="tx1"/>
                </a:solidFill>
              </a:rPr>
              <a:t/>
            </a:r>
            <a:br>
              <a:rPr lang="fi-FI" sz="2800" dirty="0">
                <a:solidFill>
                  <a:schemeClr val="tx1"/>
                </a:solidFill>
              </a:rPr>
            </a:br>
            <a:r>
              <a:rPr lang="fi-FI" sz="2800" dirty="0" smtClean="0">
                <a:solidFill>
                  <a:schemeClr val="tx1"/>
                </a:solidFill>
              </a:rPr>
              <a:t>    </a:t>
            </a:r>
            <a:r>
              <a:rPr lang="en-GB" sz="2800" i="1" dirty="0" smtClean="0">
                <a:solidFill>
                  <a:schemeClr val="tx1"/>
                </a:solidFill>
              </a:rPr>
              <a:t>regret </a:t>
            </a:r>
            <a:r>
              <a:rPr lang="en-GB" sz="2800" i="1" dirty="0">
                <a:solidFill>
                  <a:schemeClr val="tx1"/>
                </a:solidFill>
              </a:rPr>
              <a:t>doing </a:t>
            </a:r>
            <a:r>
              <a:rPr lang="en-GB" sz="2800" i="1" dirty="0" smtClean="0">
                <a:solidFill>
                  <a:schemeClr val="tx1"/>
                </a:solidFill>
              </a:rPr>
              <a:t>	</a:t>
            </a:r>
            <a:r>
              <a:rPr lang="en-GB" sz="2800" dirty="0" err="1" smtClean="0">
                <a:solidFill>
                  <a:schemeClr val="tx1"/>
                </a:solidFill>
              </a:rPr>
              <a:t>katua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</a:rPr>
              <a:t>tehneensä</a:t>
            </a:r>
            <a:endParaRPr lang="en-GB" sz="2800" i="1" dirty="0">
              <a:solidFill>
                <a:schemeClr val="tx1"/>
              </a:solidFill>
            </a:endParaRPr>
          </a:p>
          <a:p>
            <a:pPr>
              <a:buNone/>
              <a:defRPr/>
            </a:pPr>
            <a:r>
              <a:rPr lang="fi-FI" sz="2800" dirty="0" smtClean="0">
                <a:solidFill>
                  <a:schemeClr val="tx1"/>
                </a:solidFill>
              </a:rPr>
              <a:t>    Olen pahoillani, että minun pitää </a:t>
            </a:r>
            <a:r>
              <a:rPr lang="fi-FI" sz="2800" dirty="0">
                <a:solidFill>
                  <a:schemeClr val="tx1"/>
                </a:solidFill>
              </a:rPr>
              <a:t>kertoa sinulle näitä huonoja uutisia. </a:t>
            </a:r>
            <a:r>
              <a:rPr lang="fi-FI" sz="2800" dirty="0" smtClean="0">
                <a:solidFill>
                  <a:schemeClr val="tx1"/>
                </a:solidFill>
              </a:rPr>
              <a:t>=</a:t>
            </a:r>
            <a:r>
              <a:rPr lang="en-GB" sz="2800" b="1" dirty="0">
                <a:solidFill>
                  <a:schemeClr val="tx1"/>
                </a:solidFill>
              </a:rPr>
              <a:t> </a:t>
            </a:r>
            <a:r>
              <a:rPr lang="en-GB" sz="2800" b="1" dirty="0" smtClean="0">
                <a:solidFill>
                  <a:schemeClr val="tx1"/>
                </a:solidFill>
              </a:rPr>
              <a:t>  </a:t>
            </a:r>
            <a:r>
              <a:rPr lang="en-GB" sz="2800" i="1" dirty="0" smtClean="0">
                <a:solidFill>
                  <a:schemeClr val="tx1"/>
                </a:solidFill>
              </a:rPr>
              <a:t>I </a:t>
            </a:r>
            <a:r>
              <a:rPr lang="en-GB" sz="2800" i="1" dirty="0">
                <a:solidFill>
                  <a:schemeClr val="tx1"/>
                </a:solidFill>
              </a:rPr>
              <a:t>regret </a:t>
            </a:r>
            <a:r>
              <a:rPr lang="en-GB" sz="2800" b="1" i="1" dirty="0">
                <a:solidFill>
                  <a:schemeClr val="tx1"/>
                </a:solidFill>
              </a:rPr>
              <a:t>to tell </a:t>
            </a:r>
            <a:r>
              <a:rPr lang="en-GB" sz="2800" i="1" dirty="0">
                <a:solidFill>
                  <a:schemeClr val="tx1"/>
                </a:solidFill>
              </a:rPr>
              <a:t>you this bad </a:t>
            </a:r>
            <a:r>
              <a:rPr lang="en-GB" sz="2800" i="1" dirty="0" smtClean="0">
                <a:solidFill>
                  <a:schemeClr val="tx1"/>
                </a:solidFill>
              </a:rPr>
              <a:t>news.</a:t>
            </a:r>
            <a:r>
              <a:rPr lang="fi-FI" sz="2800" i="1" dirty="0">
                <a:solidFill>
                  <a:schemeClr val="tx1"/>
                </a:solidFill>
              </a:rPr>
              <a:t/>
            </a:r>
            <a:br>
              <a:rPr lang="fi-FI" sz="2800" i="1" dirty="0">
                <a:solidFill>
                  <a:schemeClr val="tx1"/>
                </a:solidFill>
              </a:rPr>
            </a:br>
            <a:r>
              <a:rPr lang="fi-FI" sz="2800" dirty="0" smtClean="0">
                <a:solidFill>
                  <a:schemeClr val="tx1"/>
                </a:solidFill>
              </a:rPr>
              <a:t>Kadun </a:t>
            </a:r>
            <a:r>
              <a:rPr lang="fi-FI" sz="2800" dirty="0">
                <a:solidFill>
                  <a:schemeClr val="tx1"/>
                </a:solidFill>
              </a:rPr>
              <a:t>sitä, että kerroin sinulle </a:t>
            </a:r>
            <a:r>
              <a:rPr lang="fi-FI" sz="2800" dirty="0" smtClean="0">
                <a:solidFill>
                  <a:schemeClr val="tx1"/>
                </a:solidFill>
              </a:rPr>
              <a:t>sen. </a:t>
            </a:r>
            <a:r>
              <a:rPr lang="en-GB" sz="2800" i="1" dirty="0" smtClean="0">
                <a:solidFill>
                  <a:schemeClr val="tx1"/>
                </a:solidFill>
              </a:rPr>
              <a:t>I </a:t>
            </a:r>
            <a:r>
              <a:rPr lang="en-GB" sz="2800" i="1" dirty="0">
                <a:solidFill>
                  <a:schemeClr val="tx1"/>
                </a:solidFill>
              </a:rPr>
              <a:t>regret </a:t>
            </a:r>
            <a:r>
              <a:rPr lang="en-GB" sz="2800" b="1" i="1" dirty="0">
                <a:solidFill>
                  <a:schemeClr val="tx1"/>
                </a:solidFill>
              </a:rPr>
              <a:t>telling</a:t>
            </a:r>
            <a:r>
              <a:rPr lang="en-GB" sz="2800" i="1" dirty="0">
                <a:solidFill>
                  <a:schemeClr val="tx1"/>
                </a:solidFill>
              </a:rPr>
              <a:t> </a:t>
            </a:r>
            <a:r>
              <a:rPr lang="en-GB" sz="2800" i="1" dirty="0" smtClean="0">
                <a:solidFill>
                  <a:schemeClr val="tx1"/>
                </a:solidFill>
              </a:rPr>
              <a:t>you that.</a:t>
            </a:r>
          </a:p>
          <a:p>
            <a:pPr>
              <a:buNone/>
              <a:defRPr/>
            </a:pPr>
            <a:r>
              <a:rPr lang="en-GB" sz="2800" i="1" dirty="0" smtClean="0">
                <a:solidFill>
                  <a:schemeClr val="tx1"/>
                </a:solidFill>
              </a:rPr>
              <a:t>    try </a:t>
            </a:r>
            <a:r>
              <a:rPr lang="en-GB" sz="2800" i="1" dirty="0">
                <a:solidFill>
                  <a:schemeClr val="tx1"/>
                </a:solidFill>
              </a:rPr>
              <a:t>to do </a:t>
            </a:r>
            <a:r>
              <a:rPr lang="en-GB" sz="2800" i="1" dirty="0" smtClean="0">
                <a:solidFill>
                  <a:schemeClr val="tx1"/>
                </a:solidFill>
              </a:rPr>
              <a:t>		</a:t>
            </a:r>
            <a:r>
              <a:rPr lang="en-GB" sz="2800" dirty="0" err="1" smtClean="0">
                <a:solidFill>
                  <a:schemeClr val="tx1"/>
                </a:solidFill>
              </a:rPr>
              <a:t>yrittää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</a:rPr>
              <a:t>tehdä</a:t>
            </a:r>
            <a:r>
              <a:rPr lang="fi-FI" sz="2800" dirty="0">
                <a:solidFill>
                  <a:schemeClr val="tx1"/>
                </a:solidFill>
              </a:rPr>
              <a:t/>
            </a:r>
            <a:br>
              <a:rPr lang="fi-FI" sz="2800" dirty="0">
                <a:solidFill>
                  <a:schemeClr val="tx1"/>
                </a:solidFill>
              </a:rPr>
            </a:br>
            <a:r>
              <a:rPr lang="en-GB" sz="2800" i="1" dirty="0" smtClean="0">
                <a:solidFill>
                  <a:schemeClr val="tx1"/>
                </a:solidFill>
              </a:rPr>
              <a:t>try </a:t>
            </a:r>
            <a:r>
              <a:rPr lang="en-GB" sz="2800" i="1" dirty="0">
                <a:solidFill>
                  <a:schemeClr val="tx1"/>
                </a:solidFill>
              </a:rPr>
              <a:t>doing </a:t>
            </a:r>
            <a:r>
              <a:rPr lang="en-GB" sz="2800" i="1" dirty="0" smtClean="0">
                <a:solidFill>
                  <a:schemeClr val="tx1"/>
                </a:solidFill>
              </a:rPr>
              <a:t>		</a:t>
            </a:r>
            <a:r>
              <a:rPr lang="en-GB" sz="2800" dirty="0" err="1" smtClean="0">
                <a:solidFill>
                  <a:schemeClr val="tx1"/>
                </a:solidFill>
              </a:rPr>
              <a:t>kokeilla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err="1">
                <a:solidFill>
                  <a:schemeClr val="tx1"/>
                </a:solidFill>
              </a:rPr>
              <a:t>jnk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</a:rPr>
              <a:t>tekemistä</a:t>
            </a:r>
            <a:r>
              <a:rPr lang="en-GB" sz="2800" dirty="0" smtClean="0">
                <a:solidFill>
                  <a:schemeClr val="tx1"/>
                </a:solidFill>
              </a:rPr>
              <a:t/>
            </a:r>
            <a:br>
              <a:rPr lang="en-GB" sz="2800" dirty="0" smtClean="0">
                <a:solidFill>
                  <a:schemeClr val="tx1"/>
                </a:solidFill>
              </a:rPr>
            </a:br>
            <a:r>
              <a:rPr lang="en-GB" sz="2800" dirty="0" err="1" smtClean="0">
                <a:solidFill>
                  <a:schemeClr val="tx1"/>
                </a:solidFill>
              </a:rPr>
              <a:t>Yritä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err="1">
                <a:solidFill>
                  <a:schemeClr val="tx1"/>
                </a:solidFill>
              </a:rPr>
              <a:t>keskittyä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</a:rPr>
              <a:t>tähän</a:t>
            </a:r>
            <a:r>
              <a:rPr lang="en-GB" sz="2800" dirty="0" smtClean="0">
                <a:solidFill>
                  <a:schemeClr val="tx1"/>
                </a:solidFill>
              </a:rPr>
              <a:t>!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dirty="0">
                <a:solidFill>
                  <a:schemeClr val="tx1"/>
                </a:solidFill>
              </a:rPr>
              <a:t>=</a:t>
            </a:r>
            <a:r>
              <a:rPr lang="en-GB" sz="2800" b="1" dirty="0">
                <a:solidFill>
                  <a:schemeClr val="tx1"/>
                </a:solidFill>
              </a:rPr>
              <a:t> </a:t>
            </a:r>
            <a:r>
              <a:rPr lang="en-GB" sz="2800" i="1" dirty="0" smtClean="0">
                <a:solidFill>
                  <a:schemeClr val="tx1"/>
                </a:solidFill>
              </a:rPr>
              <a:t>Try </a:t>
            </a:r>
            <a:r>
              <a:rPr lang="en-GB" sz="2800" b="1" i="1" dirty="0">
                <a:solidFill>
                  <a:schemeClr val="tx1"/>
                </a:solidFill>
              </a:rPr>
              <a:t>to concentrate </a:t>
            </a:r>
            <a:r>
              <a:rPr lang="en-GB" sz="2800" i="1" dirty="0">
                <a:solidFill>
                  <a:schemeClr val="tx1"/>
                </a:solidFill>
              </a:rPr>
              <a:t>on </a:t>
            </a:r>
            <a:r>
              <a:rPr lang="en-GB" sz="2800" i="1" dirty="0" smtClean="0">
                <a:solidFill>
                  <a:schemeClr val="tx1"/>
                </a:solidFill>
              </a:rPr>
              <a:t>this!</a:t>
            </a:r>
            <a:br>
              <a:rPr lang="en-GB" sz="2800" i="1" dirty="0" smtClean="0">
                <a:solidFill>
                  <a:schemeClr val="tx1"/>
                </a:solidFill>
              </a:rPr>
            </a:br>
            <a:r>
              <a:rPr lang="fi-FI" sz="2800" dirty="0" smtClean="0">
                <a:solidFill>
                  <a:schemeClr val="tx1"/>
                </a:solidFill>
              </a:rPr>
              <a:t>Koeta mennä nukkumaan aikaisemmin ollaksesi virkeämpi…</a:t>
            </a:r>
            <a:br>
              <a:rPr lang="fi-FI" sz="2800" dirty="0" smtClean="0">
                <a:solidFill>
                  <a:schemeClr val="tx1"/>
                </a:solidFill>
              </a:rPr>
            </a:br>
            <a:r>
              <a:rPr lang="fi-FI" sz="2800" i="1" dirty="0" err="1">
                <a:solidFill>
                  <a:schemeClr val="tx1"/>
                </a:solidFill>
              </a:rPr>
              <a:t>Try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b="1" i="1" dirty="0" err="1">
                <a:solidFill>
                  <a:schemeClr val="tx1"/>
                </a:solidFill>
              </a:rPr>
              <a:t>going</a:t>
            </a:r>
            <a:r>
              <a:rPr lang="fi-FI" sz="2800" i="1" dirty="0">
                <a:solidFill>
                  <a:schemeClr val="tx1"/>
                </a:solidFill>
              </a:rPr>
              <a:t> to bed </a:t>
            </a:r>
            <a:r>
              <a:rPr lang="fi-FI" sz="2800" i="1" dirty="0" err="1">
                <a:solidFill>
                  <a:schemeClr val="tx1"/>
                </a:solidFill>
              </a:rPr>
              <a:t>earlier</a:t>
            </a:r>
            <a:r>
              <a:rPr lang="fi-FI" sz="2800" i="1" dirty="0">
                <a:solidFill>
                  <a:schemeClr val="tx1"/>
                </a:solidFill>
              </a:rPr>
              <a:t> to </a:t>
            </a:r>
            <a:r>
              <a:rPr lang="fi-FI" sz="2800" i="1" dirty="0" err="1">
                <a:solidFill>
                  <a:schemeClr val="tx1"/>
                </a:solidFill>
              </a:rPr>
              <a:t>feel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more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rested</a:t>
            </a:r>
            <a:r>
              <a:rPr lang="fi-FI" sz="2800" i="1" dirty="0">
                <a:solidFill>
                  <a:schemeClr val="tx1"/>
                </a:solidFill>
              </a:rPr>
              <a:t> in </a:t>
            </a:r>
            <a:r>
              <a:rPr lang="fi-FI" sz="2800" i="1" dirty="0" err="1">
                <a:solidFill>
                  <a:schemeClr val="tx1"/>
                </a:solidFill>
              </a:rPr>
              <a:t>the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 smtClean="0">
                <a:solidFill>
                  <a:schemeClr val="tx1"/>
                </a:solidFill>
              </a:rPr>
              <a:t>morning</a:t>
            </a:r>
            <a:r>
              <a:rPr lang="en-GB" sz="2800" i="1" dirty="0" smtClean="0">
                <a:solidFill>
                  <a:schemeClr val="tx1"/>
                </a:solidFill>
              </a:rPr>
              <a:t>.</a:t>
            </a:r>
            <a:endParaRPr lang="fi-FI" sz="2800" i="1" dirty="0">
              <a:solidFill>
                <a:schemeClr val="tx1"/>
              </a:solidFill>
            </a:endParaRPr>
          </a:p>
          <a:p>
            <a:pPr marL="0" indent="0">
              <a:buNone/>
              <a:defRPr/>
            </a:pPr>
            <a:endParaRPr lang="en-GB" sz="2800" dirty="0" smtClean="0">
              <a:solidFill>
                <a:schemeClr val="tx1"/>
              </a:solidFill>
            </a:endParaRPr>
          </a:p>
          <a:p>
            <a:pPr marL="0" indent="0">
              <a:buNone/>
              <a:defRPr/>
            </a:pPr>
            <a:endParaRPr lang="fi-FI" sz="2800" dirty="0">
              <a:solidFill>
                <a:schemeClr val="tx1"/>
              </a:solidFill>
            </a:endParaRPr>
          </a:p>
          <a:p>
            <a:pPr>
              <a:buNone/>
              <a:defRPr/>
            </a:pPr>
            <a:endParaRPr lang="fi-FI" sz="2800" i="1" dirty="0">
              <a:solidFill>
                <a:schemeClr val="tx1"/>
              </a:solidFill>
            </a:endParaRPr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560135"/>
              </p:ext>
            </p:extLst>
          </p:nvPr>
        </p:nvGraphicFramePr>
        <p:xfrm>
          <a:off x="418823" y="692697"/>
          <a:ext cx="8234184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4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altLang="fi-FI" sz="2800" dirty="0" smtClean="0"/>
                        <a:t>Merkitys muuttuu: </a:t>
                      </a:r>
                      <a:r>
                        <a:rPr lang="fi-FI" altLang="fi-FI" sz="2800" dirty="0" err="1" smtClean="0"/>
                        <a:t>regret</a:t>
                      </a:r>
                      <a:r>
                        <a:rPr lang="fi-FI" altLang="fi-FI" sz="2800" dirty="0" smtClean="0"/>
                        <a:t>, </a:t>
                      </a:r>
                      <a:r>
                        <a:rPr lang="fi-FI" altLang="fi-FI" sz="2800" dirty="0" err="1" smtClean="0"/>
                        <a:t>try</a:t>
                      </a:r>
                      <a:r>
                        <a:rPr lang="fi-FI" altLang="fi-FI" sz="2800" smtClean="0"/>
                        <a:t> ja go on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814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ukautettu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37794</TotalTime>
  <Words>409</Words>
  <Application>Microsoft Office PowerPoint</Application>
  <PresentationFormat>Näytössä katseltava diaesitys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 Infinitiivi vai ing-muoto?</vt:lpstr>
      <vt:lpstr>Infinitiivi vai ing-muoto? </vt:lpstr>
      <vt:lpstr>PowerPoint-esitys</vt:lpstr>
      <vt:lpstr>PowerPoint-esitys</vt:lpstr>
      <vt:lpstr>PowerPoint-esitys</vt:lpstr>
      <vt:lpstr>PowerPoint-esitys</vt:lpstr>
    </vt:vector>
  </TitlesOfParts>
  <Company>Otava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Franzon Päivi</cp:lastModifiedBy>
  <cp:revision>353</cp:revision>
  <cp:lastPrinted>2016-05-26T05:27:03Z</cp:lastPrinted>
  <dcterms:created xsi:type="dcterms:W3CDTF">2015-09-28T06:29:35Z</dcterms:created>
  <dcterms:modified xsi:type="dcterms:W3CDTF">2022-01-27T10:51:03Z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981910660</vt:i4>
  </property>
  <property fmtid="{D5CDD505-2E9C-101B-9397-08002B2CF9AE}" pid="3" name="_NewReviewCycle">
    <vt:lpwstr/>
  </property>
  <property fmtid="{D5CDD505-2E9C-101B-9397-08002B2CF9AE}" pid="4" name="_EmailSubject">
    <vt:lpwstr>IN5 Grammar Powerpointit</vt:lpwstr>
  </property>
  <property fmtid="{D5CDD505-2E9C-101B-9397-08002B2CF9AE}" pid="5" name="_AuthorEmail">
    <vt:lpwstr>Elina.Karapalo@tampere.fi</vt:lpwstr>
  </property>
  <property fmtid="{D5CDD505-2E9C-101B-9397-08002B2CF9AE}" pid="6" name="_AuthorEmailDisplayName">
    <vt:lpwstr>Karapalo Elina</vt:lpwstr>
  </property>
</Properties>
</file>