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11" r:id="rId2"/>
    <p:sldId id="460" r:id="rId3"/>
    <p:sldId id="421" r:id="rId4"/>
    <p:sldId id="442" r:id="rId5"/>
    <p:sldId id="447" r:id="rId6"/>
    <p:sldId id="443" r:id="rId7"/>
    <p:sldId id="444" r:id="rId8"/>
    <p:sldId id="450" r:id="rId9"/>
    <p:sldId id="452" r:id="rId10"/>
    <p:sldId id="456" r:id="rId11"/>
    <p:sldId id="457" r:id="rId12"/>
  </p:sldIdLst>
  <p:sldSz cx="9144000" cy="6858000" type="screen4x3"/>
  <p:notesSz cx="6805613" cy="99441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A2BF"/>
    <a:srgbClr val="EDF4A6"/>
    <a:srgbClr val="EF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Normaali tyyli 4 - Korostu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Vaalea tyyli 1 - Korostu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29" autoAdjust="0"/>
    <p:restoredTop sz="94660"/>
  </p:normalViewPr>
  <p:slideViewPr>
    <p:cSldViewPr>
      <p:cViewPr varScale="1">
        <p:scale>
          <a:sx n="69" d="100"/>
          <a:sy n="69" d="100"/>
        </p:scale>
        <p:origin x="1500" y="6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E3E02-AC97-42AB-B009-E9364F63CFD6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8CC5F-F668-47D7-8588-CEBF8E4AA6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96336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7DE51-5EFA-9B4E-98E0-2CEB9A718E90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A1853-4550-5C45-914E-2B3E13C2E8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2253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1697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204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3715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sigths_kielioppidi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baseline="0">
                <a:solidFill>
                  <a:schemeClr val="accent1"/>
                </a:solidFill>
              </a:defRPr>
            </a:lvl1pPr>
          </a:lstStyle>
          <a:p>
            <a:r>
              <a:rPr lang="fi-FI" dirty="0" smtClean="0"/>
              <a:t>Dian otsikko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 marL="914400" indent="-457200">
              <a:buFont typeface="Arial" panose="020B0604020202020204" pitchFamily="34" charset="0"/>
              <a:buChar char="•"/>
              <a:defRPr/>
            </a:lvl2pPr>
            <a:lvl3pPr>
              <a:defRPr i="1"/>
            </a:lvl3pPr>
          </a:lstStyle>
          <a:p>
            <a:pPr lvl="0"/>
            <a:r>
              <a:rPr lang="fi-FI" dirty="0" smtClean="0"/>
              <a:t>Alaotsikko</a:t>
            </a:r>
          </a:p>
          <a:p>
            <a:pPr lvl="1"/>
            <a:r>
              <a:rPr lang="fi-FI" dirty="0" smtClean="0"/>
              <a:t>Teoria ja esimerkkilause englanniksi</a:t>
            </a:r>
          </a:p>
          <a:p>
            <a:pPr lvl="2"/>
            <a:r>
              <a:rPr lang="fi-FI" dirty="0" smtClean="0"/>
              <a:t>suomennos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0659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628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791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2370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719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178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46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2364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5583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fi-FI" altLang="fi-FI" b="1" dirty="0" err="1" smtClean="0">
                <a:solidFill>
                  <a:schemeClr val="accent1"/>
                </a:solidFill>
              </a:rPr>
              <a:t>Ing</a:t>
            </a:r>
            <a:r>
              <a:rPr lang="fi-FI" altLang="fi-FI" b="1" dirty="0" smtClean="0">
                <a:solidFill>
                  <a:schemeClr val="accent1"/>
                </a:solidFill>
              </a:rPr>
              <a:t>-muodot</a:t>
            </a:r>
            <a:r>
              <a:rPr lang="fi-FI" altLang="fi-FI" dirty="0">
                <a:solidFill>
                  <a:schemeClr val="hlink"/>
                </a:solidFill>
              </a:rPr>
              <a:t/>
            </a:r>
            <a:br>
              <a:rPr lang="fi-FI" altLang="fi-FI" dirty="0">
                <a:solidFill>
                  <a:schemeClr val="hlink"/>
                </a:solidFill>
              </a:rPr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950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18823" y="1484784"/>
            <a:ext cx="8513427" cy="42257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600" i="1" dirty="0" err="1" smtClean="0">
                <a:solidFill>
                  <a:schemeClr val="tx1"/>
                </a:solidFill>
              </a:rPr>
              <a:t>catch</a:t>
            </a:r>
            <a:r>
              <a:rPr lang="fi-FI" sz="2600" i="1" dirty="0" smtClean="0">
                <a:solidFill>
                  <a:schemeClr val="tx1"/>
                </a:solidFill>
              </a:rPr>
              <a:t> </a:t>
            </a:r>
            <a:r>
              <a:rPr lang="fi-FI" sz="2600" i="1" dirty="0" err="1" smtClean="0">
                <a:solidFill>
                  <a:schemeClr val="tx1"/>
                </a:solidFill>
              </a:rPr>
              <a:t>somebody</a:t>
            </a:r>
            <a:r>
              <a:rPr lang="fi-FI" sz="2600" i="1" dirty="0" smtClean="0">
                <a:solidFill>
                  <a:schemeClr val="tx1"/>
                </a:solidFill>
              </a:rPr>
              <a:t> </a:t>
            </a:r>
            <a:r>
              <a:rPr lang="fi-FI" sz="2600" i="1" dirty="0" err="1" smtClean="0">
                <a:solidFill>
                  <a:schemeClr val="tx1"/>
                </a:solidFill>
              </a:rPr>
              <a:t>doing</a:t>
            </a:r>
            <a:r>
              <a:rPr lang="fi-FI" sz="2600" i="1" dirty="0" smtClean="0">
                <a:solidFill>
                  <a:schemeClr val="tx1"/>
                </a:solidFill>
              </a:rPr>
              <a:t> </a:t>
            </a:r>
            <a:r>
              <a:rPr lang="fi-FI" sz="2600" i="1" dirty="0" err="1" smtClean="0">
                <a:solidFill>
                  <a:schemeClr val="tx1"/>
                </a:solidFill>
              </a:rPr>
              <a:t>something</a:t>
            </a:r>
            <a:r>
              <a:rPr lang="fi-FI" sz="2600" i="1" dirty="0">
                <a:solidFill>
                  <a:schemeClr val="tx1"/>
                </a:solidFill>
              </a:rPr>
              <a:t>	</a:t>
            </a:r>
            <a:r>
              <a:rPr lang="fi-FI" sz="2600" b="1" dirty="0" smtClean="0">
                <a:solidFill>
                  <a:schemeClr val="tx1"/>
                </a:solidFill>
              </a:rPr>
              <a:t>   </a:t>
            </a:r>
            <a:r>
              <a:rPr lang="fi-FI" sz="2600" dirty="0" smtClean="0">
                <a:solidFill>
                  <a:schemeClr val="tx1"/>
                </a:solidFill>
              </a:rPr>
              <a:t>saada kiinni itse teossa</a:t>
            </a:r>
            <a:br>
              <a:rPr lang="fi-FI" sz="2600" dirty="0" smtClean="0">
                <a:solidFill>
                  <a:schemeClr val="tx1"/>
                </a:solidFill>
              </a:rPr>
            </a:br>
            <a:r>
              <a:rPr lang="fi-FI" sz="2600" i="1" dirty="0" err="1" smtClean="0">
                <a:solidFill>
                  <a:schemeClr val="tx1"/>
                </a:solidFill>
              </a:rPr>
              <a:t>prevent</a:t>
            </a:r>
            <a:r>
              <a:rPr lang="fi-FI" sz="2600" i="1" dirty="0" smtClean="0">
                <a:solidFill>
                  <a:schemeClr val="tx1"/>
                </a:solidFill>
              </a:rPr>
              <a:t> </a:t>
            </a:r>
            <a:r>
              <a:rPr lang="fi-FI" sz="2600" i="1" dirty="0" err="1" smtClean="0">
                <a:solidFill>
                  <a:schemeClr val="tx1"/>
                </a:solidFill>
              </a:rPr>
              <a:t>sb</a:t>
            </a:r>
            <a:r>
              <a:rPr lang="fi-FI" sz="2600" i="1" dirty="0" smtClean="0">
                <a:solidFill>
                  <a:schemeClr val="tx1"/>
                </a:solidFill>
              </a:rPr>
              <a:t> (</a:t>
            </a:r>
            <a:r>
              <a:rPr lang="fi-FI" sz="2600" i="1" dirty="0" err="1" smtClean="0">
                <a:solidFill>
                  <a:schemeClr val="tx1"/>
                </a:solidFill>
              </a:rPr>
              <a:t>from</a:t>
            </a:r>
            <a:r>
              <a:rPr lang="fi-FI" sz="2600" i="1" dirty="0" smtClean="0">
                <a:solidFill>
                  <a:schemeClr val="tx1"/>
                </a:solidFill>
              </a:rPr>
              <a:t>) </a:t>
            </a:r>
            <a:r>
              <a:rPr lang="fi-FI" sz="2600" i="1" dirty="0" err="1" smtClean="0">
                <a:solidFill>
                  <a:schemeClr val="tx1"/>
                </a:solidFill>
              </a:rPr>
              <a:t>doing</a:t>
            </a:r>
            <a:r>
              <a:rPr lang="fi-FI" sz="2600" i="1" dirty="0" smtClean="0">
                <a:solidFill>
                  <a:schemeClr val="tx1"/>
                </a:solidFill>
              </a:rPr>
              <a:t> </a:t>
            </a:r>
            <a:r>
              <a:rPr lang="fi-FI" sz="2600" i="1" dirty="0" err="1" smtClean="0">
                <a:solidFill>
                  <a:schemeClr val="tx1"/>
                </a:solidFill>
              </a:rPr>
              <a:t>sth</a:t>
            </a:r>
            <a:r>
              <a:rPr lang="fi-FI" sz="2600" b="1" dirty="0">
                <a:solidFill>
                  <a:schemeClr val="tx1"/>
                </a:solidFill>
              </a:rPr>
              <a:t>		 </a:t>
            </a:r>
            <a:r>
              <a:rPr lang="fi-FI" sz="2600" b="1" dirty="0" smtClean="0">
                <a:solidFill>
                  <a:schemeClr val="tx1"/>
                </a:solidFill>
              </a:rPr>
              <a:t>  </a:t>
            </a:r>
            <a:r>
              <a:rPr lang="fi-FI" sz="2600" dirty="0" smtClean="0">
                <a:solidFill>
                  <a:schemeClr val="tx1"/>
                </a:solidFill>
              </a:rPr>
              <a:t>estää tekemästä</a:t>
            </a:r>
            <a:r>
              <a:rPr lang="fi-FI" sz="2600" dirty="0">
                <a:solidFill>
                  <a:schemeClr val="tx1"/>
                </a:solidFill>
              </a:rPr>
              <a:t/>
            </a:r>
            <a:br>
              <a:rPr lang="fi-FI" sz="2600" dirty="0">
                <a:solidFill>
                  <a:schemeClr val="tx1"/>
                </a:solidFill>
              </a:rPr>
            </a:br>
            <a:r>
              <a:rPr lang="fi-FI" sz="2600" i="1" dirty="0" smtClean="0">
                <a:solidFill>
                  <a:schemeClr val="tx1"/>
                </a:solidFill>
              </a:rPr>
              <a:t>stop </a:t>
            </a:r>
            <a:r>
              <a:rPr lang="fi-FI" sz="2600" i="1" dirty="0" err="1" smtClean="0">
                <a:solidFill>
                  <a:schemeClr val="tx1"/>
                </a:solidFill>
              </a:rPr>
              <a:t>sb</a:t>
            </a:r>
            <a:r>
              <a:rPr lang="fi-FI" sz="2600" i="1" dirty="0" smtClean="0">
                <a:solidFill>
                  <a:schemeClr val="tx1"/>
                </a:solidFill>
              </a:rPr>
              <a:t> </a:t>
            </a:r>
            <a:r>
              <a:rPr lang="fi-FI" sz="2600" i="1" dirty="0">
                <a:solidFill>
                  <a:schemeClr val="tx1"/>
                </a:solidFill>
              </a:rPr>
              <a:t>(</a:t>
            </a:r>
            <a:r>
              <a:rPr lang="fi-FI" sz="2600" i="1" dirty="0" err="1">
                <a:solidFill>
                  <a:schemeClr val="tx1"/>
                </a:solidFill>
              </a:rPr>
              <a:t>from</a:t>
            </a:r>
            <a:r>
              <a:rPr lang="fi-FI" sz="2600" i="1" dirty="0">
                <a:solidFill>
                  <a:schemeClr val="tx1"/>
                </a:solidFill>
              </a:rPr>
              <a:t>) </a:t>
            </a:r>
            <a:r>
              <a:rPr lang="fi-FI" sz="2600" i="1" dirty="0" err="1">
                <a:solidFill>
                  <a:schemeClr val="tx1"/>
                </a:solidFill>
              </a:rPr>
              <a:t>doing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sth</a:t>
            </a:r>
            <a:r>
              <a:rPr lang="fi-FI" sz="2600" b="1" dirty="0">
                <a:solidFill>
                  <a:schemeClr val="tx1"/>
                </a:solidFill>
              </a:rPr>
              <a:t>	 </a:t>
            </a:r>
            <a:r>
              <a:rPr lang="fi-FI" sz="2600" b="1" dirty="0" smtClean="0">
                <a:solidFill>
                  <a:schemeClr val="tx1"/>
                </a:solidFill>
              </a:rPr>
              <a:t>      </a:t>
            </a:r>
            <a:r>
              <a:rPr lang="fi-FI" sz="2600" dirty="0">
                <a:solidFill>
                  <a:schemeClr val="tx1"/>
                </a:solidFill>
              </a:rPr>
              <a:t> </a:t>
            </a:r>
            <a:r>
              <a:rPr lang="fi-FI" sz="2600" dirty="0" smtClean="0">
                <a:solidFill>
                  <a:schemeClr val="tx1"/>
                </a:solidFill>
              </a:rPr>
              <a:t>       estää tekemästä</a:t>
            </a:r>
            <a:br>
              <a:rPr lang="fi-FI" sz="2600" dirty="0" smtClean="0">
                <a:solidFill>
                  <a:schemeClr val="tx1"/>
                </a:solidFill>
              </a:rPr>
            </a:br>
            <a:r>
              <a:rPr lang="fi-FI" sz="2600" i="1" dirty="0" err="1" smtClean="0">
                <a:solidFill>
                  <a:schemeClr val="tx1"/>
                </a:solidFill>
              </a:rPr>
              <a:t>keep</a:t>
            </a:r>
            <a:r>
              <a:rPr lang="fi-FI" sz="2600" i="1" dirty="0" smtClean="0">
                <a:solidFill>
                  <a:schemeClr val="tx1"/>
                </a:solidFill>
              </a:rPr>
              <a:t> </a:t>
            </a:r>
            <a:r>
              <a:rPr lang="fi-FI" sz="2600" i="1" dirty="0" err="1" smtClean="0">
                <a:solidFill>
                  <a:schemeClr val="tx1"/>
                </a:solidFill>
              </a:rPr>
              <a:t>sb</a:t>
            </a:r>
            <a:r>
              <a:rPr lang="fi-FI" sz="2600" i="1" dirty="0" smtClean="0">
                <a:solidFill>
                  <a:schemeClr val="tx1"/>
                </a:solidFill>
              </a:rPr>
              <a:t> </a:t>
            </a:r>
            <a:r>
              <a:rPr lang="fi-FI" sz="2600" i="1" dirty="0" err="1" smtClean="0">
                <a:solidFill>
                  <a:schemeClr val="tx1"/>
                </a:solidFill>
              </a:rPr>
              <a:t>doing</a:t>
            </a:r>
            <a:r>
              <a:rPr lang="fi-FI" sz="2600" i="1" dirty="0" smtClean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sth</a:t>
            </a:r>
            <a:r>
              <a:rPr lang="fi-FI" sz="2600" b="1" dirty="0">
                <a:solidFill>
                  <a:schemeClr val="tx1"/>
                </a:solidFill>
              </a:rPr>
              <a:t>		</a:t>
            </a:r>
            <a:r>
              <a:rPr lang="fi-FI" sz="2600" b="1" dirty="0" smtClean="0">
                <a:solidFill>
                  <a:schemeClr val="tx1"/>
                </a:solidFill>
              </a:rPr>
              <a:t>	</a:t>
            </a:r>
            <a:r>
              <a:rPr lang="fi-FI" sz="2600" b="1" dirty="0">
                <a:solidFill>
                  <a:schemeClr val="tx1"/>
                </a:solidFill>
              </a:rPr>
              <a:t> </a:t>
            </a:r>
            <a:r>
              <a:rPr lang="fi-FI" sz="2600" b="1" dirty="0" smtClean="0">
                <a:solidFill>
                  <a:schemeClr val="tx1"/>
                </a:solidFill>
              </a:rPr>
              <a:t>  </a:t>
            </a:r>
            <a:r>
              <a:rPr lang="fi-FI" sz="2600" dirty="0" smtClean="0">
                <a:solidFill>
                  <a:schemeClr val="tx1"/>
                </a:solidFill>
              </a:rPr>
              <a:t>pidätellä tekemässä </a:t>
            </a:r>
            <a:endParaRPr lang="fi-FI" sz="2600" dirty="0">
              <a:solidFill>
                <a:schemeClr val="tx1"/>
              </a:solidFill>
            </a:endParaRPr>
          </a:p>
          <a:p>
            <a:pPr marL="0" indent="0">
              <a:spcBef>
                <a:spcPts val="2400"/>
              </a:spcBef>
              <a:buNone/>
            </a:pPr>
            <a:r>
              <a:rPr lang="fi-FI" sz="2600" dirty="0" smtClean="0">
                <a:solidFill>
                  <a:schemeClr val="tx1"/>
                </a:solidFill>
              </a:rPr>
              <a:t>Yritimme estää isoäitiä syljeskelemästä. =</a:t>
            </a:r>
            <a:br>
              <a:rPr lang="fi-FI" sz="2600" dirty="0" smtClean="0">
                <a:solidFill>
                  <a:schemeClr val="tx1"/>
                </a:solidFill>
              </a:rPr>
            </a:br>
            <a:r>
              <a:rPr lang="fi-FI" sz="2600" i="1" dirty="0" err="1" smtClean="0">
                <a:solidFill>
                  <a:schemeClr val="tx1"/>
                </a:solidFill>
              </a:rPr>
              <a:t>We</a:t>
            </a:r>
            <a:r>
              <a:rPr lang="fi-FI" sz="2600" i="1" dirty="0" smtClean="0">
                <a:solidFill>
                  <a:schemeClr val="tx1"/>
                </a:solidFill>
              </a:rPr>
              <a:t> </a:t>
            </a:r>
            <a:r>
              <a:rPr lang="fi-FI" sz="2600" i="1" dirty="0" err="1" smtClean="0">
                <a:solidFill>
                  <a:schemeClr val="tx1"/>
                </a:solidFill>
              </a:rPr>
              <a:t>tried</a:t>
            </a:r>
            <a:r>
              <a:rPr lang="fi-FI" sz="2600" i="1" dirty="0" smtClean="0">
                <a:solidFill>
                  <a:schemeClr val="tx1"/>
                </a:solidFill>
              </a:rPr>
              <a:t> to </a:t>
            </a:r>
            <a:r>
              <a:rPr lang="fi-FI" sz="2600" b="1" i="1" dirty="0" err="1" smtClean="0">
                <a:solidFill>
                  <a:schemeClr val="tx1"/>
                </a:solidFill>
              </a:rPr>
              <a:t>prevent</a:t>
            </a:r>
            <a:r>
              <a:rPr lang="fi-FI" sz="2600" b="1" i="1" dirty="0" smtClean="0">
                <a:solidFill>
                  <a:schemeClr val="tx1"/>
                </a:solidFill>
              </a:rPr>
              <a:t>/stop </a:t>
            </a:r>
            <a:r>
              <a:rPr lang="fi-FI" sz="2600" b="1" i="1" dirty="0" err="1" smtClean="0">
                <a:solidFill>
                  <a:schemeClr val="tx1"/>
                </a:solidFill>
              </a:rPr>
              <a:t>Granny</a:t>
            </a:r>
            <a:r>
              <a:rPr lang="fi-FI" sz="2600" i="1" dirty="0" smtClean="0">
                <a:solidFill>
                  <a:schemeClr val="tx1"/>
                </a:solidFill>
              </a:rPr>
              <a:t> (</a:t>
            </a:r>
            <a:r>
              <a:rPr lang="fi-FI" sz="2600" i="1" dirty="0" err="1" smtClean="0">
                <a:solidFill>
                  <a:schemeClr val="tx1"/>
                </a:solidFill>
              </a:rPr>
              <a:t>from</a:t>
            </a:r>
            <a:r>
              <a:rPr lang="fi-FI" sz="2600" i="1" dirty="0" smtClean="0">
                <a:solidFill>
                  <a:schemeClr val="tx1"/>
                </a:solidFill>
              </a:rPr>
              <a:t>) </a:t>
            </a:r>
            <a:r>
              <a:rPr lang="fi-FI" sz="2600" i="1" dirty="0" err="1" smtClean="0">
                <a:solidFill>
                  <a:schemeClr val="tx1"/>
                </a:solidFill>
              </a:rPr>
              <a:t>spitt</a:t>
            </a:r>
            <a:r>
              <a:rPr lang="fi-FI" sz="2600" b="1" i="1" dirty="0" err="1" smtClean="0">
                <a:solidFill>
                  <a:schemeClr val="tx1"/>
                </a:solidFill>
              </a:rPr>
              <a:t>ing</a:t>
            </a:r>
            <a:r>
              <a:rPr lang="fi-FI" sz="2600" b="1" i="1" dirty="0" smtClean="0">
                <a:solidFill>
                  <a:schemeClr val="tx1"/>
                </a:solidFill>
              </a:rPr>
              <a:t> </a:t>
            </a:r>
            <a:r>
              <a:rPr lang="fi-FI" sz="2600" i="1" dirty="0" err="1" smtClean="0">
                <a:solidFill>
                  <a:schemeClr val="tx1"/>
                </a:solidFill>
              </a:rPr>
              <a:t>around</a:t>
            </a:r>
            <a:r>
              <a:rPr lang="fi-FI" sz="2600" i="1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fi-FI" sz="2600" dirty="0" smtClean="0">
                <a:solidFill>
                  <a:schemeClr val="tx1"/>
                </a:solidFill>
              </a:rPr>
              <a:t/>
            </a:r>
            <a:br>
              <a:rPr lang="fi-FI" sz="2600" dirty="0" smtClean="0">
                <a:solidFill>
                  <a:schemeClr val="tx1"/>
                </a:solidFill>
              </a:rPr>
            </a:br>
            <a:r>
              <a:rPr lang="fi-FI" sz="2600" dirty="0" smtClean="0">
                <a:solidFill>
                  <a:schemeClr val="tx1"/>
                </a:solidFill>
              </a:rPr>
              <a:t>Anteeksi, että odotutin sinua. =</a:t>
            </a:r>
            <a:br>
              <a:rPr lang="fi-FI" sz="2600" dirty="0" smtClean="0">
                <a:solidFill>
                  <a:schemeClr val="tx1"/>
                </a:solidFill>
              </a:rPr>
            </a:br>
            <a:r>
              <a:rPr lang="fi-FI" sz="2600" i="1" dirty="0" err="1" smtClean="0">
                <a:solidFill>
                  <a:schemeClr val="tx1"/>
                </a:solidFill>
              </a:rPr>
              <a:t>Sorry</a:t>
            </a:r>
            <a:r>
              <a:rPr lang="fi-FI" sz="2600" i="1" dirty="0" smtClean="0">
                <a:solidFill>
                  <a:schemeClr val="tx1"/>
                </a:solidFill>
              </a:rPr>
              <a:t> to </a:t>
            </a:r>
            <a:r>
              <a:rPr lang="fi-FI" sz="2600" i="1" dirty="0" err="1" smtClean="0">
                <a:solidFill>
                  <a:schemeClr val="tx1"/>
                </a:solidFill>
              </a:rPr>
              <a:t>have</a:t>
            </a:r>
            <a:r>
              <a:rPr lang="fi-FI" sz="2600" i="1" dirty="0" smtClean="0">
                <a:solidFill>
                  <a:schemeClr val="tx1"/>
                </a:solidFill>
              </a:rPr>
              <a:t> </a:t>
            </a:r>
            <a:r>
              <a:rPr lang="fi-FI" sz="2600" b="1" i="1" dirty="0" err="1" smtClean="0">
                <a:solidFill>
                  <a:schemeClr val="tx1"/>
                </a:solidFill>
              </a:rPr>
              <a:t>kept</a:t>
            </a:r>
            <a:r>
              <a:rPr lang="fi-FI" sz="2600" b="1" i="1" dirty="0" smtClean="0">
                <a:solidFill>
                  <a:schemeClr val="tx1"/>
                </a:solidFill>
              </a:rPr>
              <a:t> </a:t>
            </a:r>
            <a:r>
              <a:rPr lang="fi-FI" sz="2600" b="1" i="1" dirty="0" err="1" smtClean="0">
                <a:solidFill>
                  <a:schemeClr val="tx1"/>
                </a:solidFill>
              </a:rPr>
              <a:t>you</a:t>
            </a:r>
            <a:r>
              <a:rPr lang="fi-FI" sz="2600" b="1" i="1" dirty="0" smtClean="0">
                <a:solidFill>
                  <a:schemeClr val="tx1"/>
                </a:solidFill>
              </a:rPr>
              <a:t> </a:t>
            </a:r>
            <a:r>
              <a:rPr lang="fi-FI" sz="2600" i="1" dirty="0" err="1" smtClean="0">
                <a:solidFill>
                  <a:schemeClr val="tx1"/>
                </a:solidFill>
              </a:rPr>
              <a:t>wait</a:t>
            </a:r>
            <a:r>
              <a:rPr lang="fi-FI" sz="2600" b="1" i="1" dirty="0" err="1" smtClean="0">
                <a:solidFill>
                  <a:schemeClr val="tx1"/>
                </a:solidFill>
              </a:rPr>
              <a:t>ing</a:t>
            </a:r>
            <a:r>
              <a:rPr lang="fi-FI" sz="2600" i="1" dirty="0" smtClean="0">
                <a:solidFill>
                  <a:schemeClr val="tx1"/>
                </a:solidFill>
              </a:rPr>
              <a:t>.</a:t>
            </a:r>
            <a:endParaRPr lang="fi-FI" sz="2600" i="1" dirty="0">
              <a:solidFill>
                <a:schemeClr val="tx1"/>
              </a:solidFill>
            </a:endParaRPr>
          </a:p>
        </p:txBody>
      </p:sp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3529538"/>
              </p:ext>
            </p:extLst>
          </p:nvPr>
        </p:nvGraphicFramePr>
        <p:xfrm>
          <a:off x="418823" y="620689"/>
          <a:ext cx="8234184" cy="6480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4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80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800" dirty="0" smtClean="0"/>
                        <a:t>7. </a:t>
                      </a:r>
                      <a:r>
                        <a:rPr lang="fi-FI" sz="2800" dirty="0" err="1" smtClean="0"/>
                        <a:t>Tietyt</a:t>
                      </a:r>
                      <a:r>
                        <a:rPr lang="fi-FI" sz="2800" dirty="0" smtClean="0"/>
                        <a:t> verbi + objekti + -</a:t>
                      </a:r>
                      <a:r>
                        <a:rPr lang="fi-FI" sz="2800" dirty="0" err="1" smtClean="0"/>
                        <a:t>ing</a:t>
                      </a:r>
                      <a:r>
                        <a:rPr lang="fi-FI" sz="2800" dirty="0" smtClean="0"/>
                        <a:t>-muodot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6704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32994" y="1772816"/>
            <a:ext cx="8499256" cy="4248472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fi-FI" sz="2800" dirty="0" smtClean="0">
                <a:solidFill>
                  <a:schemeClr val="tx1"/>
                </a:solidFill>
              </a:rPr>
              <a:t>Varpaankyntesi kaipaavat leikkausta. =</a:t>
            </a:r>
            <a:br>
              <a:rPr lang="fi-FI" sz="2800" dirty="0" smtClean="0">
                <a:solidFill>
                  <a:schemeClr val="tx1"/>
                </a:solidFill>
              </a:rPr>
            </a:br>
            <a:r>
              <a:rPr lang="fi-FI" sz="2800" i="1" dirty="0" err="1" smtClean="0">
                <a:solidFill>
                  <a:schemeClr val="tx1"/>
                </a:solidFill>
              </a:rPr>
              <a:t>Your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toenails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b="1" i="1" dirty="0" err="1" smtClean="0">
                <a:solidFill>
                  <a:schemeClr val="tx1"/>
                </a:solidFill>
              </a:rPr>
              <a:t>need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cutt</a:t>
            </a:r>
            <a:r>
              <a:rPr lang="fi-FI" sz="2800" b="1" i="1" dirty="0" err="1" smtClean="0">
                <a:solidFill>
                  <a:schemeClr val="tx1"/>
                </a:solidFill>
              </a:rPr>
              <a:t>ing</a:t>
            </a:r>
            <a:r>
              <a:rPr lang="fi-FI" sz="2800" i="1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1200"/>
              </a:spcBef>
              <a:buNone/>
            </a:pPr>
            <a:endParaRPr lang="fi-FI" sz="2800" i="1" dirty="0" smtClean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i-FI" sz="2800" dirty="0" smtClean="0">
                <a:solidFill>
                  <a:schemeClr val="tx1"/>
                </a:solidFill>
              </a:rPr>
              <a:t>Ruusupensas vaatii kastelua. =</a:t>
            </a:r>
            <a:br>
              <a:rPr lang="fi-FI" sz="2800" dirty="0" smtClean="0">
                <a:solidFill>
                  <a:schemeClr val="tx1"/>
                </a:solidFill>
              </a:rPr>
            </a:br>
            <a:r>
              <a:rPr lang="fi-FI" sz="2800" i="1" dirty="0" err="1" smtClean="0">
                <a:solidFill>
                  <a:schemeClr val="tx1"/>
                </a:solidFill>
              </a:rPr>
              <a:t>The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rose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bush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b="1" i="1" dirty="0" err="1" smtClean="0">
                <a:solidFill>
                  <a:schemeClr val="tx1"/>
                </a:solidFill>
              </a:rPr>
              <a:t>wants</a:t>
            </a:r>
            <a:r>
              <a:rPr lang="fi-FI" sz="2800" b="1" i="1" dirty="0" smtClean="0">
                <a:solidFill>
                  <a:schemeClr val="tx1"/>
                </a:solidFill>
              </a:rPr>
              <a:t>/</a:t>
            </a:r>
            <a:r>
              <a:rPr lang="fi-FI" sz="2800" b="1" i="1" dirty="0" err="1" smtClean="0">
                <a:solidFill>
                  <a:schemeClr val="tx1"/>
                </a:solidFill>
              </a:rPr>
              <a:t>needs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water</a:t>
            </a:r>
            <a:r>
              <a:rPr lang="fi-FI" sz="2800" b="1" i="1" dirty="0" err="1" smtClean="0">
                <a:solidFill>
                  <a:schemeClr val="tx1"/>
                </a:solidFill>
              </a:rPr>
              <a:t>ing</a:t>
            </a:r>
            <a:r>
              <a:rPr lang="fi-FI" sz="2800" i="1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1200"/>
              </a:spcBef>
              <a:buNone/>
            </a:pPr>
            <a:endParaRPr lang="fi-FI" sz="2800" i="1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i-FI" sz="2800" dirty="0" smtClean="0">
                <a:solidFill>
                  <a:schemeClr val="tx1"/>
                </a:solidFill>
              </a:rPr>
              <a:t>Tämän esseen faktat vaativat tuplatarkistamisen. =</a:t>
            </a:r>
            <a:r>
              <a:rPr lang="fi-FI" sz="2800" dirty="0">
                <a:solidFill>
                  <a:schemeClr val="tx1"/>
                </a:solidFill>
              </a:rPr>
              <a:t/>
            </a:r>
            <a:br>
              <a:rPr lang="fi-FI" sz="2800" dirty="0">
                <a:solidFill>
                  <a:schemeClr val="tx1"/>
                </a:solidFill>
              </a:rPr>
            </a:br>
            <a:r>
              <a:rPr lang="fi-FI" sz="2800" i="1" dirty="0" err="1" smtClean="0">
                <a:solidFill>
                  <a:schemeClr val="tx1"/>
                </a:solidFill>
              </a:rPr>
              <a:t>The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facts</a:t>
            </a:r>
            <a:r>
              <a:rPr lang="fi-FI" sz="2800" i="1" dirty="0" smtClean="0">
                <a:solidFill>
                  <a:schemeClr val="tx1"/>
                </a:solidFill>
              </a:rPr>
              <a:t> in </a:t>
            </a:r>
            <a:r>
              <a:rPr lang="fi-FI" sz="2800" i="1" dirty="0" err="1" smtClean="0">
                <a:solidFill>
                  <a:schemeClr val="tx1"/>
                </a:solidFill>
              </a:rPr>
              <a:t>this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essay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b="1" i="1" dirty="0" err="1" smtClean="0">
                <a:solidFill>
                  <a:schemeClr val="tx1"/>
                </a:solidFill>
              </a:rPr>
              <a:t>require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double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check</a:t>
            </a:r>
            <a:r>
              <a:rPr lang="fi-FI" sz="2800" b="1" i="1" dirty="0" err="1" smtClean="0">
                <a:solidFill>
                  <a:schemeClr val="tx1"/>
                </a:solidFill>
              </a:rPr>
              <a:t>ing</a:t>
            </a:r>
            <a:r>
              <a:rPr lang="fi-FI" sz="2800" i="1" dirty="0" smtClean="0">
                <a:solidFill>
                  <a:schemeClr val="tx1"/>
                </a:solidFill>
              </a:rPr>
              <a:t>.</a:t>
            </a:r>
            <a:endParaRPr lang="fi-FI" sz="2800" i="1" dirty="0">
              <a:solidFill>
                <a:schemeClr val="tx1"/>
              </a:solidFill>
            </a:endParaRPr>
          </a:p>
        </p:txBody>
      </p:sp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742415"/>
              </p:ext>
            </p:extLst>
          </p:nvPr>
        </p:nvGraphicFramePr>
        <p:xfrm>
          <a:off x="432994" y="692696"/>
          <a:ext cx="8234184" cy="100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4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81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altLang="fi-FI" sz="2800" dirty="0" smtClean="0"/>
                        <a:t>8. ’</a:t>
                      </a:r>
                      <a:r>
                        <a:rPr lang="fi-FI" altLang="fi-FI" sz="2800" b="1" i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need</a:t>
                      </a:r>
                      <a:r>
                        <a:rPr lang="fi-FI" altLang="fi-FI" sz="28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’</a:t>
                      </a:r>
                      <a:r>
                        <a:rPr lang="fi-FI" altLang="fi-FI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’</a:t>
                      </a:r>
                      <a:r>
                        <a:rPr lang="fi-FI" altLang="fi-FI" sz="2800" b="1" i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require</a:t>
                      </a:r>
                      <a:r>
                        <a:rPr lang="fi-FI" altLang="fi-FI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’ ja ’</a:t>
                      </a:r>
                      <a:r>
                        <a:rPr lang="fi-FI" altLang="fi-FI" sz="2800" b="1" i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want</a:t>
                      </a:r>
                      <a:r>
                        <a:rPr lang="fi-FI" altLang="fi-FI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’ –verbien jälkeen</a:t>
                      </a:r>
                      <a:r>
                        <a:rPr lang="fi-FI" altLang="fi-FI" sz="2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merkityksessä ’on tarpeen tehdä’</a:t>
                      </a:r>
                      <a:endParaRPr lang="fi-FI" sz="2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3217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/>
          <a:lstStyle/>
          <a:p>
            <a:r>
              <a:rPr lang="en-GB" b="1" dirty="0" err="1" smtClean="0"/>
              <a:t>Ing-muodon</a:t>
            </a:r>
            <a:r>
              <a:rPr lang="en-GB" b="1" dirty="0" smtClean="0"/>
              <a:t> </a:t>
            </a:r>
            <a:r>
              <a:rPr lang="en-GB" b="1" dirty="0" err="1" smtClean="0"/>
              <a:t>preesens</a:t>
            </a:r>
            <a:r>
              <a:rPr lang="en-GB" b="1" dirty="0" smtClean="0"/>
              <a:t> </a:t>
            </a:r>
            <a:r>
              <a:rPr lang="en-GB" b="1" dirty="0" err="1" smtClean="0"/>
              <a:t>ja</a:t>
            </a:r>
            <a:r>
              <a:rPr lang="en-GB" b="1" dirty="0" smtClean="0"/>
              <a:t> </a:t>
            </a:r>
            <a:r>
              <a:rPr lang="en-GB" b="1" dirty="0" err="1" smtClean="0"/>
              <a:t>perfekti</a:t>
            </a:r>
            <a:endParaRPr lang="en-GB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07504" y="1124744"/>
            <a:ext cx="4388296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u="sng" dirty="0" err="1" smtClean="0"/>
              <a:t>Preesens</a:t>
            </a:r>
            <a:r>
              <a:rPr lang="en-GB" b="1" u="sng" dirty="0" smtClean="0"/>
              <a:t> - </a:t>
            </a:r>
            <a:r>
              <a:rPr lang="en-GB" b="1" u="sng" dirty="0" err="1" smtClean="0"/>
              <a:t>nykyhetki</a:t>
            </a:r>
            <a:endParaRPr lang="en-GB" b="1" u="sng" dirty="0" smtClean="0"/>
          </a:p>
          <a:p>
            <a:pPr marL="0" lvl="0" indent="0">
              <a:spcBef>
                <a:spcPts val="0"/>
              </a:spcBef>
              <a:buNone/>
              <a:defRPr/>
            </a:pPr>
            <a:r>
              <a:rPr lang="fi-FI" sz="2200" dirty="0" smtClean="0"/>
              <a:t>Pelkäsin loukkaavani hänen tunteitaan.</a:t>
            </a:r>
            <a:br>
              <a:rPr lang="fi-FI" sz="2200" dirty="0" smtClean="0"/>
            </a:br>
            <a:r>
              <a:rPr lang="fi-FI" sz="2200" i="1" dirty="0" smtClean="0"/>
              <a:t>I </a:t>
            </a:r>
            <a:r>
              <a:rPr lang="fi-FI" sz="2200" i="1" dirty="0" err="1" smtClean="0"/>
              <a:t>was</a:t>
            </a:r>
            <a:r>
              <a:rPr lang="fi-FI" sz="2200" i="1" dirty="0" smtClean="0"/>
              <a:t> </a:t>
            </a:r>
            <a:r>
              <a:rPr lang="fi-FI" sz="2200" i="1" dirty="0" err="1" smtClean="0"/>
              <a:t>afraid</a:t>
            </a:r>
            <a:r>
              <a:rPr lang="fi-FI" sz="2200" i="1" dirty="0" smtClean="0"/>
              <a:t> of </a:t>
            </a:r>
            <a:r>
              <a:rPr lang="fi-FI" sz="2200" b="1" i="1" dirty="0" err="1" smtClean="0"/>
              <a:t>hurting</a:t>
            </a:r>
            <a:r>
              <a:rPr lang="fi-FI" sz="2200" b="1" i="1" dirty="0" smtClean="0"/>
              <a:t> </a:t>
            </a:r>
            <a:r>
              <a:rPr lang="fi-FI" sz="2200" i="1" dirty="0" err="1" smtClean="0"/>
              <a:t>his</a:t>
            </a:r>
            <a:r>
              <a:rPr lang="fi-FI" sz="2200" i="1" dirty="0" smtClean="0"/>
              <a:t> </a:t>
            </a:r>
            <a:r>
              <a:rPr lang="fi-FI" sz="2200" i="1" dirty="0" err="1" smtClean="0"/>
              <a:t>feelings</a:t>
            </a:r>
            <a:r>
              <a:rPr lang="fi-FI" sz="2200" i="1" dirty="0" smtClean="0"/>
              <a:t>.</a:t>
            </a:r>
            <a:endParaRPr lang="en-GB" dirty="0" smtClean="0"/>
          </a:p>
          <a:p>
            <a:pPr marL="0" indent="0">
              <a:buNone/>
            </a:pPr>
            <a:r>
              <a:rPr lang="en-GB" b="1" dirty="0" err="1" smtClean="0"/>
              <a:t>Verbi</a:t>
            </a:r>
            <a:r>
              <a:rPr lang="en-GB" b="1" dirty="0" smtClean="0"/>
              <a:t> </a:t>
            </a:r>
            <a:r>
              <a:rPr lang="en-GB" b="1" dirty="0" err="1" smtClean="0"/>
              <a:t>ing-muodossa</a:t>
            </a:r>
            <a:r>
              <a:rPr lang="en-GB" b="1" dirty="0"/>
              <a:t/>
            </a:r>
            <a:br>
              <a:rPr lang="en-GB" b="1" dirty="0"/>
            </a:br>
            <a:endParaRPr lang="en-GB" b="1" dirty="0" smtClean="0"/>
          </a:p>
          <a:p>
            <a:pPr marL="0" indent="0">
              <a:buNone/>
            </a:pPr>
            <a:r>
              <a:rPr lang="en-GB" b="1" u="sng" dirty="0" err="1" smtClean="0"/>
              <a:t>Passiivin</a:t>
            </a:r>
            <a:r>
              <a:rPr lang="en-GB" b="1" u="sng" dirty="0" smtClean="0"/>
              <a:t> </a:t>
            </a:r>
            <a:r>
              <a:rPr lang="en-GB" b="1" u="sng" dirty="0" err="1" smtClean="0"/>
              <a:t>preesens</a:t>
            </a:r>
            <a:endParaRPr lang="en-GB" b="1" u="sng" dirty="0" smtClean="0"/>
          </a:p>
          <a:p>
            <a:pPr marL="0" indent="0">
              <a:buNone/>
            </a:pPr>
            <a:r>
              <a:rPr lang="en-GB" sz="2200" dirty="0" err="1" smtClean="0"/>
              <a:t>En</a:t>
            </a:r>
            <a:r>
              <a:rPr lang="en-GB" sz="2200" dirty="0" smtClean="0"/>
              <a:t> </a:t>
            </a:r>
            <a:r>
              <a:rPr lang="en-GB" sz="2200" dirty="0" err="1" smtClean="0"/>
              <a:t>pelkää</a:t>
            </a:r>
            <a:r>
              <a:rPr lang="en-GB" sz="2200" dirty="0" smtClean="0"/>
              <a:t> </a:t>
            </a:r>
            <a:r>
              <a:rPr lang="en-GB" sz="2200" dirty="0" err="1" smtClean="0"/>
              <a:t>loukkaantuvani</a:t>
            </a:r>
            <a:r>
              <a:rPr lang="en-GB" sz="2200" dirty="0" smtClean="0"/>
              <a:t> </a:t>
            </a:r>
            <a:r>
              <a:rPr lang="en-GB" sz="2200" dirty="0" err="1" smtClean="0"/>
              <a:t>pelissä</a:t>
            </a:r>
            <a:r>
              <a:rPr lang="en-GB" sz="2200" b="1" dirty="0" smtClean="0"/>
              <a:t>. </a:t>
            </a:r>
            <a:r>
              <a:rPr lang="en-GB" sz="2200" dirty="0" smtClean="0"/>
              <a:t>= </a:t>
            </a:r>
          </a:p>
          <a:p>
            <a:pPr marL="0" indent="0">
              <a:buNone/>
            </a:pPr>
            <a:r>
              <a:rPr lang="en-GB" sz="2200" i="1" dirty="0" smtClean="0"/>
              <a:t>I’m not afraid of </a:t>
            </a:r>
            <a:r>
              <a:rPr lang="en-GB" sz="2200" i="1" dirty="0" smtClean="0"/>
              <a:t>being </a:t>
            </a:r>
            <a:r>
              <a:rPr lang="en-GB" sz="2200" i="1" dirty="0" smtClean="0"/>
              <a:t>hurt in the game.</a:t>
            </a:r>
          </a:p>
          <a:p>
            <a:pPr marL="0" indent="0">
              <a:buNone/>
            </a:pPr>
            <a:r>
              <a:rPr lang="en-GB" b="1" dirty="0" smtClean="0"/>
              <a:t>Being + 3. </a:t>
            </a:r>
            <a:r>
              <a:rPr lang="en-GB" b="1" dirty="0" err="1" smtClean="0"/>
              <a:t>muoto</a:t>
            </a:r>
            <a:endParaRPr lang="en-GB" b="1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495800" y="1124744"/>
            <a:ext cx="46482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u="sng" dirty="0" err="1" smtClean="0"/>
              <a:t>Perfekti</a:t>
            </a:r>
            <a:r>
              <a:rPr lang="en-GB" b="1" u="sng" dirty="0" smtClean="0"/>
              <a:t> – </a:t>
            </a:r>
            <a:r>
              <a:rPr lang="en-GB" b="1" u="sng" dirty="0" err="1" smtClean="0"/>
              <a:t>mennyt</a:t>
            </a:r>
            <a:r>
              <a:rPr lang="en-GB" b="1" u="sng" dirty="0" smtClean="0"/>
              <a:t> </a:t>
            </a:r>
            <a:r>
              <a:rPr lang="en-GB" b="1" u="sng" dirty="0" err="1" smtClean="0"/>
              <a:t>aika</a:t>
            </a:r>
            <a:endParaRPr lang="en-GB" b="1" u="sng" dirty="0" smtClean="0"/>
          </a:p>
          <a:p>
            <a:pPr marL="0" lvl="0" indent="0">
              <a:spcBef>
                <a:spcPts val="0"/>
              </a:spcBef>
              <a:buNone/>
              <a:defRPr/>
            </a:pPr>
            <a:r>
              <a:rPr lang="fi-FI" sz="2200" dirty="0" smtClean="0"/>
              <a:t>Pelkäsin hukanneeni puhelimeni.</a:t>
            </a:r>
            <a:br>
              <a:rPr lang="fi-FI" sz="2200" dirty="0" smtClean="0"/>
            </a:br>
            <a:r>
              <a:rPr lang="fi-FI" sz="2200" i="1" dirty="0" smtClean="0"/>
              <a:t>I </a:t>
            </a:r>
            <a:r>
              <a:rPr lang="fi-FI" sz="2200" i="1" dirty="0" err="1" smtClean="0"/>
              <a:t>was</a:t>
            </a:r>
            <a:r>
              <a:rPr lang="fi-FI" sz="2200" i="1" dirty="0" smtClean="0"/>
              <a:t> </a:t>
            </a:r>
            <a:r>
              <a:rPr lang="fi-FI" sz="2200" i="1" dirty="0" err="1" smtClean="0"/>
              <a:t>afraid</a:t>
            </a:r>
            <a:r>
              <a:rPr lang="fi-FI" sz="2200" i="1" dirty="0" smtClean="0"/>
              <a:t> of </a:t>
            </a:r>
            <a:r>
              <a:rPr lang="fi-FI" sz="2200" b="1" i="1" dirty="0" err="1" smtClean="0"/>
              <a:t>having</a:t>
            </a:r>
            <a:r>
              <a:rPr lang="fi-FI" sz="2200" b="1" i="1" dirty="0" smtClean="0"/>
              <a:t> </a:t>
            </a:r>
            <a:r>
              <a:rPr lang="fi-FI" sz="2200" b="1" i="1" dirty="0" err="1" smtClean="0"/>
              <a:t>lost</a:t>
            </a:r>
            <a:r>
              <a:rPr lang="fi-FI" sz="2200" b="1" i="1" dirty="0" smtClean="0"/>
              <a:t> </a:t>
            </a:r>
            <a:r>
              <a:rPr lang="fi-FI" sz="2200" i="1" dirty="0" smtClean="0"/>
              <a:t>my </a:t>
            </a:r>
            <a:r>
              <a:rPr lang="fi-FI" sz="2200" i="1" dirty="0" err="1" smtClean="0"/>
              <a:t>phone</a:t>
            </a:r>
            <a:r>
              <a:rPr lang="fi-FI" sz="2200" i="1" dirty="0" smtClean="0"/>
              <a:t>.</a:t>
            </a:r>
            <a:endParaRPr lang="fi-FI" sz="2200" i="1" dirty="0"/>
          </a:p>
          <a:p>
            <a:pPr marL="0" indent="0">
              <a:buNone/>
            </a:pP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Having + 3. </a:t>
            </a:r>
            <a:r>
              <a:rPr lang="en-GB" b="1" dirty="0" err="1" smtClean="0"/>
              <a:t>muoto</a:t>
            </a:r>
            <a:endParaRPr lang="en-GB" b="1" dirty="0" smtClean="0"/>
          </a:p>
          <a:p>
            <a:pPr marL="0" indent="0">
              <a:buNone/>
            </a:pPr>
            <a:r>
              <a:rPr lang="en-GB" sz="900" b="1" dirty="0" smtClean="0"/>
              <a:t/>
            </a:r>
            <a:br>
              <a:rPr lang="en-GB" sz="900" b="1" dirty="0" smtClean="0"/>
            </a:br>
            <a:endParaRPr lang="en-GB" sz="900" b="1" dirty="0"/>
          </a:p>
          <a:p>
            <a:pPr marL="0" indent="0">
              <a:buNone/>
            </a:pPr>
            <a:r>
              <a:rPr lang="en-GB" b="1" u="sng" dirty="0" err="1" smtClean="0"/>
              <a:t>Passiivin</a:t>
            </a:r>
            <a:r>
              <a:rPr lang="en-GB" b="1" u="sng" dirty="0" smtClean="0"/>
              <a:t> </a:t>
            </a:r>
            <a:r>
              <a:rPr lang="en-GB" b="1" u="sng" dirty="0" err="1" smtClean="0"/>
              <a:t>perfekti</a:t>
            </a:r>
            <a:endParaRPr lang="en-GB" b="1" u="sng" dirty="0" smtClean="0"/>
          </a:p>
          <a:p>
            <a:pPr marL="0" indent="0">
              <a:buNone/>
            </a:pPr>
            <a:r>
              <a:rPr lang="en-GB" sz="2200" dirty="0" err="1" smtClean="0"/>
              <a:t>Tultuaan</a:t>
            </a:r>
            <a:r>
              <a:rPr lang="en-GB" sz="2200" dirty="0" smtClean="0"/>
              <a:t> </a:t>
            </a:r>
            <a:r>
              <a:rPr lang="en-GB" sz="2200" dirty="0" err="1" smtClean="0"/>
              <a:t>petetyksi</a:t>
            </a:r>
            <a:r>
              <a:rPr lang="en-GB" sz="2200" dirty="0" smtClean="0"/>
              <a:t> </a:t>
            </a:r>
            <a:r>
              <a:rPr lang="en-GB" sz="2200" dirty="0" err="1" smtClean="0"/>
              <a:t>aiemmin</a:t>
            </a:r>
            <a:r>
              <a:rPr lang="en-GB" sz="2200" dirty="0" smtClean="0"/>
              <a:t>, </a:t>
            </a:r>
            <a:r>
              <a:rPr lang="en-GB" sz="2200" dirty="0" err="1" smtClean="0"/>
              <a:t>hän</a:t>
            </a:r>
            <a:r>
              <a:rPr lang="en-GB" sz="2200" dirty="0" smtClean="0"/>
              <a:t> </a:t>
            </a:r>
            <a:r>
              <a:rPr lang="en-GB" sz="2200" dirty="0" err="1" smtClean="0"/>
              <a:t>ei</a:t>
            </a:r>
            <a:r>
              <a:rPr lang="en-GB" sz="2200" dirty="0" smtClean="0"/>
              <a:t> </a:t>
            </a:r>
            <a:r>
              <a:rPr lang="en-GB" sz="2200" dirty="0" err="1" smtClean="0"/>
              <a:t>luottanut</a:t>
            </a:r>
            <a:r>
              <a:rPr lang="en-GB" sz="2200" dirty="0" smtClean="0"/>
              <a:t> </a:t>
            </a:r>
            <a:r>
              <a:rPr lang="en-GB" sz="2200" dirty="0" err="1" smtClean="0"/>
              <a:t>automyyjiin</a:t>
            </a:r>
            <a:r>
              <a:rPr lang="en-GB" sz="2200" dirty="0" smtClean="0"/>
              <a:t>. =</a:t>
            </a:r>
          </a:p>
          <a:p>
            <a:pPr marL="0" indent="0">
              <a:buNone/>
            </a:pPr>
            <a:r>
              <a:rPr lang="en-GB" sz="2200" b="1" i="1" dirty="0" smtClean="0"/>
              <a:t>Having been tricked </a:t>
            </a:r>
            <a:r>
              <a:rPr lang="en-GB" sz="2200" i="1" dirty="0" smtClean="0"/>
              <a:t>before, he was suspicious of car salesmen.</a:t>
            </a:r>
          </a:p>
          <a:p>
            <a:pPr marL="0" indent="0">
              <a:buNone/>
            </a:pPr>
            <a:r>
              <a:rPr lang="en-GB" b="1" dirty="0" smtClean="0"/>
              <a:t>Having been + 3. </a:t>
            </a:r>
            <a:r>
              <a:rPr lang="en-GB" b="1" dirty="0" err="1" smtClean="0"/>
              <a:t>muoto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38051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18823" y="1484784"/>
            <a:ext cx="8234184" cy="44956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dirty="0" smtClean="0">
                <a:solidFill>
                  <a:schemeClr val="tx1"/>
                </a:solidFill>
              </a:rPr>
              <a:t>Sanominen ja tekeminen ovat kaksi eri asiaa. =</a:t>
            </a:r>
            <a:br>
              <a:rPr lang="fi-FI" sz="2800" dirty="0" smtClean="0">
                <a:solidFill>
                  <a:schemeClr val="tx1"/>
                </a:solidFill>
              </a:rPr>
            </a:br>
            <a:r>
              <a:rPr lang="fi-FI" sz="2800" b="1" i="1" dirty="0" err="1" smtClean="0">
                <a:solidFill>
                  <a:schemeClr val="tx1"/>
                </a:solidFill>
              </a:rPr>
              <a:t>Saying</a:t>
            </a:r>
            <a:r>
              <a:rPr lang="fi-FI" sz="2800" i="1" dirty="0" smtClean="0">
                <a:solidFill>
                  <a:schemeClr val="tx1"/>
                </a:solidFill>
              </a:rPr>
              <a:t> and </a:t>
            </a:r>
            <a:r>
              <a:rPr lang="fi-FI" sz="2800" b="1" i="1" dirty="0" err="1" smtClean="0">
                <a:solidFill>
                  <a:schemeClr val="tx1"/>
                </a:solidFill>
              </a:rPr>
              <a:t>doing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are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two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different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things</a:t>
            </a:r>
            <a:r>
              <a:rPr lang="fi-FI" sz="2800" i="1" dirty="0" smtClean="0">
                <a:solidFill>
                  <a:schemeClr val="tx1"/>
                </a:solidFill>
              </a:rPr>
              <a:t>.</a:t>
            </a:r>
            <a:br>
              <a:rPr lang="fi-FI" sz="2800" i="1" dirty="0" smtClean="0">
                <a:solidFill>
                  <a:schemeClr val="tx1"/>
                </a:solidFill>
              </a:rPr>
            </a:br>
            <a:endParaRPr lang="fi-FI" sz="28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2800" dirty="0" smtClean="0">
                <a:solidFill>
                  <a:schemeClr val="tx1"/>
                </a:solidFill>
              </a:rPr>
              <a:t>Näkeminen on uskomista. =</a:t>
            </a:r>
            <a:br>
              <a:rPr lang="fi-FI" sz="2800" dirty="0" smtClean="0">
                <a:solidFill>
                  <a:schemeClr val="tx1"/>
                </a:solidFill>
              </a:rPr>
            </a:br>
            <a:r>
              <a:rPr lang="fi-FI" sz="2800" b="1" i="1" dirty="0" err="1" smtClean="0">
                <a:solidFill>
                  <a:schemeClr val="tx1"/>
                </a:solidFill>
              </a:rPr>
              <a:t>Seeing</a:t>
            </a:r>
            <a:r>
              <a:rPr lang="fi-FI" sz="2800" i="1" dirty="0" smtClean="0">
                <a:solidFill>
                  <a:schemeClr val="tx1"/>
                </a:solidFill>
              </a:rPr>
              <a:t> is </a:t>
            </a:r>
            <a:r>
              <a:rPr lang="fi-FI" sz="2800" b="1" i="1" dirty="0" err="1" smtClean="0">
                <a:solidFill>
                  <a:schemeClr val="tx1"/>
                </a:solidFill>
              </a:rPr>
              <a:t>believing</a:t>
            </a:r>
            <a:r>
              <a:rPr lang="fi-FI" sz="2800" i="1" dirty="0" smtClean="0">
                <a:solidFill>
                  <a:schemeClr val="tx1"/>
                </a:solidFill>
              </a:rPr>
              <a:t>.</a:t>
            </a:r>
            <a:br>
              <a:rPr lang="fi-FI" sz="2800" i="1" dirty="0" smtClean="0">
                <a:solidFill>
                  <a:schemeClr val="tx1"/>
                </a:solidFill>
              </a:rPr>
            </a:br>
            <a:endParaRPr lang="fi-FI" sz="28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2800" dirty="0" smtClean="0">
                <a:solidFill>
                  <a:schemeClr val="tx1"/>
                </a:solidFill>
              </a:rPr>
              <a:t>Uiminen valtameressä on suurin intohimoni. =</a:t>
            </a:r>
            <a:br>
              <a:rPr lang="fi-FI" sz="2800" dirty="0" smtClean="0">
                <a:solidFill>
                  <a:schemeClr val="tx1"/>
                </a:solidFill>
              </a:rPr>
            </a:br>
            <a:r>
              <a:rPr lang="fi-FI" sz="2800" b="1" i="1" dirty="0" err="1" smtClean="0">
                <a:solidFill>
                  <a:schemeClr val="tx1"/>
                </a:solidFill>
              </a:rPr>
              <a:t>Swimming</a:t>
            </a:r>
            <a:r>
              <a:rPr lang="fi-FI" sz="2800" i="1" dirty="0" smtClean="0">
                <a:solidFill>
                  <a:schemeClr val="tx1"/>
                </a:solidFill>
              </a:rPr>
              <a:t> in an </a:t>
            </a:r>
            <a:r>
              <a:rPr lang="fi-FI" sz="2800" i="1" dirty="0" err="1" smtClean="0">
                <a:solidFill>
                  <a:schemeClr val="tx1"/>
                </a:solidFill>
              </a:rPr>
              <a:t>ocean</a:t>
            </a:r>
            <a:r>
              <a:rPr lang="fi-FI" sz="2800" i="1" dirty="0" smtClean="0">
                <a:solidFill>
                  <a:schemeClr val="tx1"/>
                </a:solidFill>
              </a:rPr>
              <a:t> is my </a:t>
            </a:r>
            <a:r>
              <a:rPr lang="fi-FI" sz="2800" i="1" dirty="0" err="1" smtClean="0">
                <a:solidFill>
                  <a:schemeClr val="tx1"/>
                </a:solidFill>
              </a:rPr>
              <a:t>greatest</a:t>
            </a:r>
            <a:r>
              <a:rPr lang="fi-FI" sz="2800" i="1" dirty="0" smtClean="0">
                <a:solidFill>
                  <a:schemeClr val="tx1"/>
                </a:solidFill>
              </a:rPr>
              <a:t> passion</a:t>
            </a:r>
            <a:r>
              <a:rPr lang="fi-FI" sz="2800" i="1" dirty="0" smtClean="0"/>
              <a:t>.</a:t>
            </a:r>
            <a:endParaRPr lang="fi-FI" sz="2800" i="1" dirty="0"/>
          </a:p>
          <a:p>
            <a:pPr marL="0" indent="0">
              <a:buNone/>
            </a:pPr>
            <a:r>
              <a:rPr lang="fi-FI" i="1" dirty="0" smtClean="0">
                <a:solidFill>
                  <a:schemeClr val="tx1"/>
                </a:solidFill>
              </a:rPr>
              <a:t>	</a:t>
            </a:r>
            <a:endParaRPr lang="fi-FI" dirty="0"/>
          </a:p>
        </p:txBody>
      </p:sp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023629"/>
              </p:ext>
            </p:extLst>
          </p:nvPr>
        </p:nvGraphicFramePr>
        <p:xfrm>
          <a:off x="418823" y="620689"/>
          <a:ext cx="8234184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4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800" dirty="0" smtClean="0"/>
                        <a:t>1. </a:t>
                      </a:r>
                      <a:r>
                        <a:rPr lang="fi-FI" sz="2800" dirty="0" err="1" smtClean="0"/>
                        <a:t>ing</a:t>
                      </a:r>
                      <a:r>
                        <a:rPr lang="fi-FI" sz="2800" dirty="0" smtClean="0"/>
                        <a:t>-muoto substantiivina   (suomen </a:t>
                      </a:r>
                      <a:r>
                        <a:rPr lang="fi-FI" sz="2800" i="1" dirty="0" err="1" smtClean="0"/>
                        <a:t>minen</a:t>
                      </a:r>
                      <a:r>
                        <a:rPr lang="fi-FI" sz="2800" i="0" dirty="0" smtClean="0"/>
                        <a:t>-pääte)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0214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18823" y="1484784"/>
            <a:ext cx="8234184" cy="44956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800" dirty="0">
                <a:solidFill>
                  <a:schemeClr val="tx1"/>
                </a:solidFill>
              </a:rPr>
              <a:t>Piditkö dokumenttia kiinnostavana vai tylsänä? </a:t>
            </a:r>
            <a:r>
              <a:rPr lang="fi-FI" sz="2800" dirty="0" smtClean="0">
                <a:solidFill>
                  <a:schemeClr val="tx1"/>
                </a:solidFill>
              </a:rPr>
              <a:t>=</a:t>
            </a:r>
            <a:br>
              <a:rPr lang="fi-FI" sz="2800" dirty="0" smtClean="0">
                <a:solidFill>
                  <a:schemeClr val="tx1"/>
                </a:solidFill>
              </a:rPr>
            </a:br>
            <a:r>
              <a:rPr lang="fi-FI" sz="2800" i="1" dirty="0" err="1" smtClean="0">
                <a:solidFill>
                  <a:schemeClr val="tx1"/>
                </a:solidFill>
              </a:rPr>
              <a:t>Did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you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find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the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documentary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b="1" i="1" dirty="0" err="1">
                <a:solidFill>
                  <a:schemeClr val="tx1"/>
                </a:solidFill>
              </a:rPr>
              <a:t>interesting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or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smtClean="0">
                <a:solidFill>
                  <a:schemeClr val="tx1"/>
                </a:solidFill>
              </a:rPr>
              <a:t>	</a:t>
            </a:r>
            <a:r>
              <a:rPr lang="fi-FI" sz="2800" b="1" i="1" dirty="0" err="1" smtClean="0">
                <a:solidFill>
                  <a:schemeClr val="tx1"/>
                </a:solidFill>
              </a:rPr>
              <a:t>boring</a:t>
            </a:r>
            <a:r>
              <a:rPr lang="fi-FI" sz="2800" i="1" dirty="0">
                <a:solidFill>
                  <a:schemeClr val="tx1"/>
                </a:solidFill>
              </a:rPr>
              <a:t>?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i-FI" sz="2800" dirty="0" smtClean="0">
                <a:solidFill>
                  <a:schemeClr val="tx1"/>
                </a:solidFill>
              </a:rPr>
              <a:t>UFO on tunnistamaton, lentävä esine. =</a:t>
            </a:r>
            <a:br>
              <a:rPr lang="fi-FI" sz="2800" dirty="0" smtClean="0">
                <a:solidFill>
                  <a:schemeClr val="tx1"/>
                </a:solidFill>
              </a:rPr>
            </a:br>
            <a:r>
              <a:rPr lang="fi-FI" sz="2800" i="1" dirty="0" smtClean="0">
                <a:solidFill>
                  <a:schemeClr val="tx1"/>
                </a:solidFill>
              </a:rPr>
              <a:t>A UFO is an </a:t>
            </a:r>
            <a:r>
              <a:rPr lang="fi-FI" sz="2800" i="1" dirty="0" err="1" smtClean="0">
                <a:solidFill>
                  <a:schemeClr val="tx1"/>
                </a:solidFill>
              </a:rPr>
              <a:t>unidentified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b="1" i="1" dirty="0" err="1" smtClean="0">
                <a:solidFill>
                  <a:schemeClr val="tx1"/>
                </a:solidFill>
              </a:rPr>
              <a:t>flying</a:t>
            </a:r>
            <a:r>
              <a:rPr lang="fi-FI" sz="2800" b="1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object</a:t>
            </a:r>
            <a:r>
              <a:rPr lang="fi-FI" sz="2800" i="1" dirty="0" smtClean="0">
                <a:solidFill>
                  <a:schemeClr val="tx1"/>
                </a:solidFill>
              </a:rPr>
              <a:t>.</a:t>
            </a:r>
            <a:endParaRPr lang="fi-FI" sz="2800" i="1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i-FI" sz="2800" dirty="0" smtClean="0">
                <a:solidFill>
                  <a:schemeClr val="tx1"/>
                </a:solidFill>
              </a:rPr>
              <a:t>Etsivä ratkaisi askarruttavia mysteereitä. =</a:t>
            </a:r>
            <a:br>
              <a:rPr lang="fi-FI" sz="2800" dirty="0" smtClean="0">
                <a:solidFill>
                  <a:schemeClr val="tx1"/>
                </a:solidFill>
              </a:rPr>
            </a:br>
            <a:r>
              <a:rPr lang="fi-FI" sz="2800" i="1" dirty="0" err="1" smtClean="0">
                <a:solidFill>
                  <a:schemeClr val="tx1"/>
                </a:solidFill>
              </a:rPr>
              <a:t>The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detective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solved</a:t>
            </a:r>
            <a:r>
              <a:rPr lang="fi-FI" sz="2800" b="1" i="1" dirty="0" smtClean="0">
                <a:solidFill>
                  <a:schemeClr val="tx1"/>
                </a:solidFill>
              </a:rPr>
              <a:t> </a:t>
            </a:r>
            <a:r>
              <a:rPr lang="fi-FI" sz="2800" b="1" i="1" dirty="0" err="1" smtClean="0">
                <a:solidFill>
                  <a:schemeClr val="tx1"/>
                </a:solidFill>
              </a:rPr>
              <a:t>puzzling</a:t>
            </a:r>
            <a:r>
              <a:rPr lang="fi-FI" sz="2800" b="1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mysteries</a:t>
            </a:r>
            <a:r>
              <a:rPr lang="fi-FI" sz="2800" i="1" dirty="0" smtClean="0">
                <a:solidFill>
                  <a:schemeClr val="tx1"/>
                </a:solidFill>
              </a:rPr>
              <a:t>.</a:t>
            </a:r>
            <a:endParaRPr lang="fi-FI" sz="2800" dirty="0">
              <a:solidFill>
                <a:schemeClr val="tx1"/>
              </a:solidFill>
            </a:endParaRPr>
          </a:p>
        </p:txBody>
      </p:sp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511106"/>
              </p:ext>
            </p:extLst>
          </p:nvPr>
        </p:nvGraphicFramePr>
        <p:xfrm>
          <a:off x="418823" y="620689"/>
          <a:ext cx="8234184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4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800" dirty="0" smtClean="0"/>
                        <a:t>2.</a:t>
                      </a:r>
                      <a:r>
                        <a:rPr lang="fi-FI" sz="2800" baseline="0" dirty="0" smtClean="0"/>
                        <a:t> </a:t>
                      </a:r>
                      <a:r>
                        <a:rPr lang="fi-FI" sz="2800" dirty="0" err="1" smtClean="0"/>
                        <a:t>ing</a:t>
                      </a:r>
                      <a:r>
                        <a:rPr lang="fi-FI" sz="2800" dirty="0" smtClean="0"/>
                        <a:t>-muoto adjektiivina   (suomen -</a:t>
                      </a:r>
                      <a:r>
                        <a:rPr lang="fi-FI" sz="2800" i="1" dirty="0" err="1" smtClean="0"/>
                        <a:t>va</a:t>
                      </a:r>
                      <a:r>
                        <a:rPr lang="fi-FI" sz="2800" i="1" dirty="0" smtClean="0"/>
                        <a:t>/-</a:t>
                      </a:r>
                      <a:r>
                        <a:rPr lang="fi-FI" sz="2800" i="1" dirty="0" err="1" smtClean="0"/>
                        <a:t>vä</a:t>
                      </a:r>
                      <a:r>
                        <a:rPr lang="fi-FI" sz="2800" i="1" dirty="0" smtClean="0"/>
                        <a:t> </a:t>
                      </a:r>
                      <a:r>
                        <a:rPr lang="fi-FI" sz="2800" i="0" dirty="0" smtClean="0"/>
                        <a:t>-pääte)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468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107504" y="1484784"/>
            <a:ext cx="8640959" cy="446449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i-FI" sz="2800" dirty="0" smtClean="0">
                <a:solidFill>
                  <a:schemeClr val="tx1"/>
                </a:solidFill>
              </a:rPr>
              <a:t>Vihellellen tyytyväisenä Mike sai tehtävän valmiiksi. =</a:t>
            </a:r>
            <a:br>
              <a:rPr lang="fi-FI" sz="2800" dirty="0" smtClean="0">
                <a:solidFill>
                  <a:schemeClr val="tx1"/>
                </a:solidFill>
              </a:rPr>
            </a:br>
            <a:r>
              <a:rPr lang="fi-FI" sz="2800" b="1" i="1" dirty="0" err="1" smtClean="0">
                <a:solidFill>
                  <a:schemeClr val="tx1"/>
                </a:solidFill>
              </a:rPr>
              <a:t>Whistling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happily</a:t>
            </a:r>
            <a:r>
              <a:rPr lang="fi-FI" sz="2800" i="1" dirty="0" smtClean="0">
                <a:solidFill>
                  <a:schemeClr val="tx1"/>
                </a:solidFill>
              </a:rPr>
              <a:t>, Mike </a:t>
            </a:r>
            <a:r>
              <a:rPr lang="fi-FI" sz="2800" i="1" dirty="0" err="1" smtClean="0">
                <a:solidFill>
                  <a:schemeClr val="tx1"/>
                </a:solidFill>
              </a:rPr>
              <a:t>finished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the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task</a:t>
            </a:r>
            <a:r>
              <a:rPr lang="fi-FI" sz="2800" i="1" dirty="0" smtClean="0">
                <a:solidFill>
                  <a:schemeClr val="tx1"/>
                </a:solidFill>
              </a:rPr>
              <a:t>.</a:t>
            </a:r>
            <a:br>
              <a:rPr lang="fi-FI" sz="2800" i="1" dirty="0" smtClean="0">
                <a:solidFill>
                  <a:schemeClr val="tx1"/>
                </a:solidFill>
              </a:rPr>
            </a:br>
            <a:endParaRPr lang="fi-FI" sz="2800" i="1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i-FI" sz="2800" dirty="0" smtClean="0">
                <a:solidFill>
                  <a:schemeClr val="tx1"/>
                </a:solidFill>
              </a:rPr>
              <a:t>Pidätyksen jälkeen Ken seisoi pidellen käsiään ilmassa. =</a:t>
            </a:r>
            <a:br>
              <a:rPr lang="fi-FI" sz="2800" dirty="0" smtClean="0">
                <a:solidFill>
                  <a:schemeClr val="tx1"/>
                </a:solidFill>
              </a:rPr>
            </a:br>
            <a:r>
              <a:rPr lang="fi-FI" sz="2800" i="1" dirty="0" err="1" smtClean="0">
                <a:solidFill>
                  <a:schemeClr val="tx1"/>
                </a:solidFill>
              </a:rPr>
              <a:t>After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the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arrest</a:t>
            </a:r>
            <a:r>
              <a:rPr lang="fi-FI" sz="2800" i="1" dirty="0" smtClean="0">
                <a:solidFill>
                  <a:schemeClr val="tx1"/>
                </a:solidFill>
              </a:rPr>
              <a:t>, Ken </a:t>
            </a:r>
            <a:r>
              <a:rPr lang="fi-FI" sz="2800" i="1" dirty="0" err="1" smtClean="0">
                <a:solidFill>
                  <a:schemeClr val="tx1"/>
                </a:solidFill>
              </a:rPr>
              <a:t>stood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b="1" i="1" dirty="0" smtClean="0">
                <a:solidFill>
                  <a:schemeClr val="tx1"/>
                </a:solidFill>
              </a:rPr>
              <a:t>holding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his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hands</a:t>
            </a:r>
            <a:r>
              <a:rPr lang="fi-FI" sz="2800" i="1" dirty="0" smtClean="0">
                <a:solidFill>
                  <a:schemeClr val="tx1"/>
                </a:solidFill>
              </a:rPr>
              <a:t> in </a:t>
            </a:r>
            <a:r>
              <a:rPr lang="fi-FI" sz="2800" i="1" dirty="0" err="1" smtClean="0">
                <a:solidFill>
                  <a:schemeClr val="tx1"/>
                </a:solidFill>
              </a:rPr>
              <a:t>the</a:t>
            </a:r>
            <a:r>
              <a:rPr lang="fi-FI" sz="2800" i="1" dirty="0" smtClean="0">
                <a:solidFill>
                  <a:schemeClr val="tx1"/>
                </a:solidFill>
              </a:rPr>
              <a:t> air.</a:t>
            </a:r>
            <a:br>
              <a:rPr lang="fi-FI" sz="2800" i="1" dirty="0" smtClean="0">
                <a:solidFill>
                  <a:schemeClr val="tx1"/>
                </a:solidFill>
              </a:rPr>
            </a:br>
            <a:endParaRPr lang="fi-FI" sz="2800" i="1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i-FI" sz="2800" dirty="0" err="1" smtClean="0">
                <a:solidFill>
                  <a:schemeClr val="tx1"/>
                </a:solidFill>
              </a:rPr>
              <a:t>Jill</a:t>
            </a:r>
            <a:r>
              <a:rPr lang="fi-FI" sz="2800" dirty="0" smtClean="0">
                <a:solidFill>
                  <a:schemeClr val="tx1"/>
                </a:solidFill>
              </a:rPr>
              <a:t> antautui tietäen, ettei hänellä ollut muuta vaihtoehtoa.</a:t>
            </a:r>
            <a:br>
              <a:rPr lang="fi-FI" sz="2800" dirty="0" smtClean="0">
                <a:solidFill>
                  <a:schemeClr val="tx1"/>
                </a:solidFill>
              </a:rPr>
            </a:br>
            <a:r>
              <a:rPr lang="fi-FI" sz="2800" i="1" dirty="0" err="1" smtClean="0">
                <a:solidFill>
                  <a:schemeClr val="tx1"/>
                </a:solidFill>
              </a:rPr>
              <a:t>Jill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surrended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b="1" i="1" dirty="0" err="1" smtClean="0">
                <a:solidFill>
                  <a:schemeClr val="tx1"/>
                </a:solidFill>
              </a:rPr>
              <a:t>knowing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she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had</a:t>
            </a:r>
            <a:r>
              <a:rPr lang="fi-FI" sz="2800" i="1" dirty="0" smtClean="0">
                <a:solidFill>
                  <a:schemeClr val="tx1"/>
                </a:solidFill>
              </a:rPr>
              <a:t> no </a:t>
            </a:r>
            <a:r>
              <a:rPr lang="fi-FI" sz="2800" i="1" dirty="0" err="1" smtClean="0">
                <a:solidFill>
                  <a:schemeClr val="tx1"/>
                </a:solidFill>
              </a:rPr>
              <a:t>otheral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ternative</a:t>
            </a:r>
            <a:r>
              <a:rPr lang="fi-FI" sz="2800" i="1" dirty="0" smtClean="0">
                <a:solidFill>
                  <a:schemeClr val="tx1"/>
                </a:solidFill>
              </a:rPr>
              <a:t>.</a:t>
            </a:r>
            <a:endParaRPr lang="fi-FI" sz="2800" dirty="0">
              <a:solidFill>
                <a:schemeClr val="tx1"/>
              </a:solidFill>
            </a:endParaRPr>
          </a:p>
        </p:txBody>
      </p:sp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371299"/>
              </p:ext>
            </p:extLst>
          </p:nvPr>
        </p:nvGraphicFramePr>
        <p:xfrm>
          <a:off x="418823" y="620689"/>
          <a:ext cx="8234184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4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800" dirty="0" smtClean="0"/>
                        <a:t>3.</a:t>
                      </a:r>
                      <a:r>
                        <a:rPr lang="fi-FI" sz="2800" baseline="0" dirty="0" smtClean="0"/>
                        <a:t> </a:t>
                      </a:r>
                      <a:r>
                        <a:rPr lang="fi-FI" sz="2800" dirty="0" err="1" smtClean="0"/>
                        <a:t>ing</a:t>
                      </a:r>
                      <a:r>
                        <a:rPr lang="fi-FI" sz="2800" dirty="0" smtClean="0"/>
                        <a:t>-muoto merkityksessä ’tehden</a:t>
                      </a:r>
                      <a:r>
                        <a:rPr lang="fi-FI" sz="2800" baseline="0" dirty="0" smtClean="0"/>
                        <a:t> jollakin tavalla’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386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18823" y="1556792"/>
            <a:ext cx="8234184" cy="4536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800" dirty="0" smtClean="0">
                <a:solidFill>
                  <a:schemeClr val="tx1"/>
                </a:solidFill>
              </a:rPr>
              <a:t>Onko hinta nousemassa vai laskemassa? </a:t>
            </a:r>
            <a:br>
              <a:rPr lang="fi-FI" sz="2800" dirty="0" smtClean="0">
                <a:solidFill>
                  <a:schemeClr val="tx1"/>
                </a:solidFill>
              </a:rPr>
            </a:br>
            <a:r>
              <a:rPr lang="fi-FI" sz="2800" b="1" i="1" dirty="0" smtClean="0">
                <a:solidFill>
                  <a:schemeClr val="tx1"/>
                </a:solidFill>
              </a:rPr>
              <a:t>Is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the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price</a:t>
            </a:r>
            <a:r>
              <a:rPr lang="fi-FI" sz="2800" i="1" dirty="0" smtClean="0">
                <a:solidFill>
                  <a:schemeClr val="tx1"/>
                </a:solidFill>
              </a:rPr>
              <a:t> of </a:t>
            </a:r>
            <a:r>
              <a:rPr lang="fi-FI" sz="2800" i="1" dirty="0" err="1" smtClean="0">
                <a:solidFill>
                  <a:schemeClr val="tx1"/>
                </a:solidFill>
              </a:rPr>
              <a:t>oil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b="1" i="1" dirty="0" err="1" smtClean="0">
                <a:solidFill>
                  <a:schemeClr val="tx1"/>
                </a:solidFill>
              </a:rPr>
              <a:t>going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up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or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down</a:t>
            </a:r>
            <a:r>
              <a:rPr lang="fi-FI" sz="2800" i="1" dirty="0" smtClean="0">
                <a:solidFill>
                  <a:schemeClr val="tx1"/>
                </a:solidFill>
              </a:rPr>
              <a:t>?</a:t>
            </a:r>
            <a:br>
              <a:rPr lang="fi-FI" sz="2800" i="1" dirty="0" smtClean="0">
                <a:solidFill>
                  <a:schemeClr val="tx1"/>
                </a:solidFill>
              </a:rPr>
            </a:br>
            <a:endParaRPr lang="fi-FI" sz="2800" i="1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i-FI" sz="2800" dirty="0" smtClean="0">
                <a:solidFill>
                  <a:schemeClr val="tx1"/>
                </a:solidFill>
              </a:rPr>
              <a:t>Olen opiskellut yhtälöitä koko viikonlopun. =</a:t>
            </a:r>
            <a:br>
              <a:rPr lang="fi-FI" sz="2800" dirty="0" smtClean="0">
                <a:solidFill>
                  <a:schemeClr val="tx1"/>
                </a:solidFill>
              </a:rPr>
            </a:br>
            <a:r>
              <a:rPr lang="fi-FI" sz="2800" i="1" dirty="0" smtClean="0">
                <a:solidFill>
                  <a:schemeClr val="tx1"/>
                </a:solidFill>
              </a:rPr>
              <a:t>I </a:t>
            </a:r>
            <a:r>
              <a:rPr lang="fi-FI" sz="2800" b="1" i="1" dirty="0" err="1" smtClean="0">
                <a:solidFill>
                  <a:schemeClr val="tx1"/>
                </a:solidFill>
              </a:rPr>
              <a:t>have</a:t>
            </a:r>
            <a:r>
              <a:rPr lang="fi-FI" sz="2800" b="1" i="1" dirty="0" smtClean="0">
                <a:solidFill>
                  <a:schemeClr val="tx1"/>
                </a:solidFill>
              </a:rPr>
              <a:t> </a:t>
            </a:r>
            <a:r>
              <a:rPr lang="fi-FI" sz="2800" b="1" i="1" dirty="0" err="1" smtClean="0">
                <a:solidFill>
                  <a:schemeClr val="tx1"/>
                </a:solidFill>
              </a:rPr>
              <a:t>been</a:t>
            </a:r>
            <a:r>
              <a:rPr lang="fi-FI" sz="2800" b="1" i="1" dirty="0" smtClean="0">
                <a:solidFill>
                  <a:schemeClr val="tx1"/>
                </a:solidFill>
              </a:rPr>
              <a:t> </a:t>
            </a:r>
            <a:r>
              <a:rPr lang="fi-FI" sz="2800" b="1" i="1" dirty="0" err="1" smtClean="0">
                <a:solidFill>
                  <a:schemeClr val="tx1"/>
                </a:solidFill>
              </a:rPr>
              <a:t>studying</a:t>
            </a:r>
            <a:r>
              <a:rPr lang="fi-FI" sz="2800" b="1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equations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all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weekend</a:t>
            </a:r>
            <a:r>
              <a:rPr lang="fi-FI" sz="2800" i="1" dirty="0" smtClean="0">
                <a:solidFill>
                  <a:schemeClr val="tx1"/>
                </a:solidFill>
              </a:rPr>
              <a:t>.</a:t>
            </a:r>
            <a:br>
              <a:rPr lang="fi-FI" sz="2800" i="1" dirty="0" smtClean="0">
                <a:solidFill>
                  <a:schemeClr val="tx1"/>
                </a:solidFill>
              </a:rPr>
            </a:br>
            <a:endParaRPr lang="fi-FI" sz="2800" i="1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i-FI" sz="2800" dirty="0" smtClean="0">
                <a:solidFill>
                  <a:schemeClr val="tx1"/>
                </a:solidFill>
              </a:rPr>
              <a:t>Pat oli juuri kohentamassa meikkiään, kun kuva otettiin. </a:t>
            </a:r>
            <a:br>
              <a:rPr lang="fi-FI" sz="2800" dirty="0" smtClean="0">
                <a:solidFill>
                  <a:schemeClr val="tx1"/>
                </a:solidFill>
              </a:rPr>
            </a:br>
            <a:r>
              <a:rPr lang="fi-FI" sz="2800" i="1" dirty="0" smtClean="0">
                <a:solidFill>
                  <a:schemeClr val="tx1"/>
                </a:solidFill>
              </a:rPr>
              <a:t>Pat </a:t>
            </a:r>
            <a:r>
              <a:rPr lang="fi-FI" sz="2800" b="1" i="1" dirty="0" err="1" smtClean="0">
                <a:solidFill>
                  <a:schemeClr val="tx1"/>
                </a:solidFill>
              </a:rPr>
              <a:t>was</a:t>
            </a:r>
            <a:r>
              <a:rPr lang="fi-FI" sz="2800" b="1" i="1" dirty="0" smtClean="0">
                <a:solidFill>
                  <a:schemeClr val="tx1"/>
                </a:solidFill>
              </a:rPr>
              <a:t> </a:t>
            </a:r>
            <a:r>
              <a:rPr lang="fi-FI" sz="2800" b="1" i="1" dirty="0" err="1" smtClean="0">
                <a:solidFill>
                  <a:schemeClr val="tx1"/>
                </a:solidFill>
              </a:rPr>
              <a:t>fixing</a:t>
            </a:r>
            <a:r>
              <a:rPr lang="fi-FI" sz="2800" b="1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her</a:t>
            </a:r>
            <a:r>
              <a:rPr lang="fi-FI" sz="2800" i="1" dirty="0" smtClean="0">
                <a:solidFill>
                  <a:schemeClr val="tx1"/>
                </a:solidFill>
              </a:rPr>
              <a:t> make-up </a:t>
            </a:r>
            <a:r>
              <a:rPr lang="fi-FI" sz="2800" i="1" dirty="0" err="1" smtClean="0">
                <a:solidFill>
                  <a:schemeClr val="tx1"/>
                </a:solidFill>
              </a:rPr>
              <a:t>when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the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pic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was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taken</a:t>
            </a:r>
            <a:r>
              <a:rPr lang="fi-FI" sz="2800" i="1" dirty="0" smtClean="0">
                <a:solidFill>
                  <a:schemeClr val="tx1"/>
                </a:solidFill>
              </a:rPr>
              <a:t>.</a:t>
            </a:r>
            <a:endParaRPr lang="fi-FI" sz="2800" dirty="0">
              <a:solidFill>
                <a:schemeClr val="tx1"/>
              </a:solidFill>
            </a:endParaRPr>
          </a:p>
        </p:txBody>
      </p:sp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0596733"/>
              </p:ext>
            </p:extLst>
          </p:nvPr>
        </p:nvGraphicFramePr>
        <p:xfrm>
          <a:off x="418823" y="692697"/>
          <a:ext cx="8234184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4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800" dirty="0" smtClean="0"/>
                        <a:t>4.</a:t>
                      </a:r>
                      <a:r>
                        <a:rPr lang="fi-FI" sz="2800" baseline="0" dirty="0" smtClean="0"/>
                        <a:t> </a:t>
                      </a:r>
                      <a:r>
                        <a:rPr lang="fi-FI" sz="2800" dirty="0" err="1" smtClean="0"/>
                        <a:t>ing</a:t>
                      </a:r>
                      <a:r>
                        <a:rPr lang="fi-FI" sz="2800" dirty="0" smtClean="0"/>
                        <a:t>-muoto pääverbin osana kestomuodoissa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8534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21115" y="1268761"/>
            <a:ext cx="8234184" cy="4752527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i-FI" sz="2600" dirty="0">
                <a:solidFill>
                  <a:schemeClr val="tx1"/>
                </a:solidFill>
              </a:rPr>
              <a:t>Onnistuiko hän ongelman ratkaisussa? </a:t>
            </a:r>
            <a:r>
              <a:rPr lang="fi-FI" sz="2600" dirty="0" smtClean="0">
                <a:solidFill>
                  <a:schemeClr val="tx1"/>
                </a:solidFill>
              </a:rPr>
              <a:t>=</a:t>
            </a:r>
            <a:br>
              <a:rPr lang="fi-FI" sz="2600" dirty="0" smtClean="0">
                <a:solidFill>
                  <a:schemeClr val="tx1"/>
                </a:solidFill>
              </a:rPr>
            </a:br>
            <a:r>
              <a:rPr lang="fi-FI" sz="2800" i="1" dirty="0" err="1" smtClean="0">
                <a:solidFill>
                  <a:schemeClr val="tx1"/>
                </a:solidFill>
              </a:rPr>
              <a:t>Did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>
                <a:solidFill>
                  <a:schemeClr val="tx1"/>
                </a:solidFill>
              </a:rPr>
              <a:t>he </a:t>
            </a:r>
            <a:r>
              <a:rPr lang="fi-FI" sz="2800" i="1" dirty="0" err="1">
                <a:solidFill>
                  <a:schemeClr val="tx1"/>
                </a:solidFill>
              </a:rPr>
              <a:t>succeed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b="1" i="1" dirty="0">
                <a:solidFill>
                  <a:schemeClr val="tx1"/>
                </a:solidFill>
              </a:rPr>
              <a:t>in </a:t>
            </a:r>
            <a:r>
              <a:rPr lang="fi-FI" sz="2800" i="1" dirty="0" err="1">
                <a:solidFill>
                  <a:schemeClr val="tx1"/>
                </a:solidFill>
              </a:rPr>
              <a:t>solv</a:t>
            </a:r>
            <a:r>
              <a:rPr lang="fi-FI" sz="2800" b="1" i="1" dirty="0" err="1">
                <a:solidFill>
                  <a:schemeClr val="tx1"/>
                </a:solidFill>
              </a:rPr>
              <a:t>ing</a:t>
            </a:r>
            <a:r>
              <a:rPr lang="fi-FI" sz="2800" b="1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the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problem</a:t>
            </a:r>
            <a:r>
              <a:rPr lang="fi-FI" sz="2800" i="1" dirty="0" smtClean="0">
                <a:solidFill>
                  <a:schemeClr val="tx1"/>
                </a:solidFill>
              </a:rPr>
              <a:t>?</a:t>
            </a:r>
            <a:br>
              <a:rPr lang="fi-FI" sz="2800" i="1" dirty="0" smtClean="0">
                <a:solidFill>
                  <a:schemeClr val="tx1"/>
                </a:solidFill>
              </a:rPr>
            </a:br>
            <a:endParaRPr lang="fi-FI" sz="2800" i="1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i-FI" sz="2600" dirty="0" err="1" smtClean="0">
                <a:solidFill>
                  <a:schemeClr val="tx1"/>
                </a:solidFill>
              </a:rPr>
              <a:t>Jill</a:t>
            </a:r>
            <a:r>
              <a:rPr lang="fi-FI" sz="2600" dirty="0" smtClean="0">
                <a:solidFill>
                  <a:schemeClr val="tx1"/>
                </a:solidFill>
              </a:rPr>
              <a:t> oppi laulun sanat kuuntelemalla sitä. =</a:t>
            </a:r>
            <a:br>
              <a:rPr lang="fi-FI" sz="2600" dirty="0" smtClean="0">
                <a:solidFill>
                  <a:schemeClr val="tx1"/>
                </a:solidFill>
              </a:rPr>
            </a:br>
            <a:r>
              <a:rPr lang="fi-FI" sz="2800" i="1" dirty="0" err="1" smtClean="0">
                <a:solidFill>
                  <a:schemeClr val="tx1"/>
                </a:solidFill>
              </a:rPr>
              <a:t>Jill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learned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the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lyrics</a:t>
            </a:r>
            <a:r>
              <a:rPr lang="fi-FI" sz="2800" i="1" dirty="0">
                <a:solidFill>
                  <a:schemeClr val="tx1"/>
                </a:solidFill>
              </a:rPr>
              <a:t> of </a:t>
            </a:r>
            <a:r>
              <a:rPr lang="fi-FI" sz="2800" i="1" dirty="0" err="1">
                <a:solidFill>
                  <a:schemeClr val="tx1"/>
                </a:solidFill>
              </a:rPr>
              <a:t>the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song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b="1" i="1" dirty="0" err="1">
                <a:solidFill>
                  <a:schemeClr val="tx1"/>
                </a:solidFill>
              </a:rPr>
              <a:t>by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listen</a:t>
            </a:r>
            <a:r>
              <a:rPr lang="fi-FI" sz="2800" b="1" i="1" dirty="0" err="1">
                <a:solidFill>
                  <a:schemeClr val="tx1"/>
                </a:solidFill>
              </a:rPr>
              <a:t>ing</a:t>
            </a:r>
            <a:r>
              <a:rPr lang="fi-FI" sz="2800" i="1" dirty="0">
                <a:solidFill>
                  <a:schemeClr val="tx1"/>
                </a:solidFill>
              </a:rPr>
              <a:t> to it</a:t>
            </a:r>
            <a:r>
              <a:rPr lang="fi-FI" sz="2800" i="1" dirty="0" smtClean="0">
                <a:solidFill>
                  <a:schemeClr val="tx1"/>
                </a:solidFill>
              </a:rPr>
              <a:t>.</a:t>
            </a:r>
            <a:br>
              <a:rPr lang="fi-FI" sz="2800" i="1" dirty="0" smtClean="0">
                <a:solidFill>
                  <a:schemeClr val="tx1"/>
                </a:solidFill>
              </a:rPr>
            </a:br>
            <a:endParaRPr lang="fi-FI" sz="2800" i="1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i-FI" sz="2600" dirty="0" smtClean="0">
                <a:solidFill>
                  <a:schemeClr val="tx1"/>
                </a:solidFill>
              </a:rPr>
              <a:t>Odotan </a:t>
            </a:r>
            <a:r>
              <a:rPr lang="fi-FI" sz="2600" dirty="0">
                <a:solidFill>
                  <a:schemeClr val="tx1"/>
                </a:solidFill>
              </a:rPr>
              <a:t>innolla tapaavani sinut uudelleen. </a:t>
            </a:r>
            <a:r>
              <a:rPr lang="fi-FI" sz="2600" dirty="0" smtClean="0">
                <a:solidFill>
                  <a:schemeClr val="tx1"/>
                </a:solidFill>
              </a:rPr>
              <a:t>=</a:t>
            </a:r>
            <a:br>
              <a:rPr lang="fi-FI" sz="2600" dirty="0" smtClean="0">
                <a:solidFill>
                  <a:schemeClr val="tx1"/>
                </a:solidFill>
              </a:rPr>
            </a:br>
            <a:r>
              <a:rPr lang="fi-FI" sz="2800" i="1" dirty="0" smtClean="0">
                <a:solidFill>
                  <a:schemeClr val="tx1"/>
                </a:solidFill>
              </a:rPr>
              <a:t>I </a:t>
            </a:r>
            <a:r>
              <a:rPr lang="fi-FI" sz="2800" i="1" dirty="0">
                <a:solidFill>
                  <a:schemeClr val="tx1"/>
                </a:solidFill>
              </a:rPr>
              <a:t>look </a:t>
            </a:r>
            <a:r>
              <a:rPr lang="fi-FI" sz="2800" i="1" dirty="0" err="1">
                <a:solidFill>
                  <a:schemeClr val="tx1"/>
                </a:solidFill>
              </a:rPr>
              <a:t>forward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b="1" i="1" dirty="0">
                <a:solidFill>
                  <a:schemeClr val="tx1"/>
                </a:solidFill>
              </a:rPr>
              <a:t>to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see</a:t>
            </a:r>
            <a:r>
              <a:rPr lang="fi-FI" sz="2800" b="1" i="1" dirty="0" err="1">
                <a:solidFill>
                  <a:schemeClr val="tx1"/>
                </a:solidFill>
              </a:rPr>
              <a:t>ing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you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again</a:t>
            </a:r>
            <a:r>
              <a:rPr lang="fi-FI" sz="2800" i="1" dirty="0" smtClean="0">
                <a:solidFill>
                  <a:schemeClr val="tx1"/>
                </a:solidFill>
              </a:rPr>
              <a:t>.</a:t>
            </a:r>
            <a:br>
              <a:rPr lang="fi-FI" sz="2800" i="1" dirty="0" smtClean="0">
                <a:solidFill>
                  <a:schemeClr val="tx1"/>
                </a:solidFill>
              </a:rPr>
            </a:br>
            <a:endParaRPr lang="fi-FI" sz="2800" i="1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i-FI" sz="2600" dirty="0">
                <a:solidFill>
                  <a:schemeClr val="tx1"/>
                </a:solidFill>
              </a:rPr>
              <a:t>Mieti kaksi kertaa ennen </a:t>
            </a:r>
            <a:r>
              <a:rPr lang="fi-FI" sz="2600" dirty="0" smtClean="0">
                <a:solidFill>
                  <a:schemeClr val="tx1"/>
                </a:solidFill>
              </a:rPr>
              <a:t>puhumista. =</a:t>
            </a:r>
            <a:br>
              <a:rPr lang="fi-FI" sz="2600" dirty="0" smtClean="0">
                <a:solidFill>
                  <a:schemeClr val="tx1"/>
                </a:solidFill>
              </a:rPr>
            </a:br>
            <a:r>
              <a:rPr lang="fi-FI" sz="2800" i="1" dirty="0" err="1" smtClean="0">
                <a:solidFill>
                  <a:schemeClr val="tx1"/>
                </a:solidFill>
              </a:rPr>
              <a:t>Think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twice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b="1" i="1" dirty="0" err="1">
                <a:solidFill>
                  <a:schemeClr val="tx1"/>
                </a:solidFill>
              </a:rPr>
              <a:t>before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speak</a:t>
            </a:r>
            <a:r>
              <a:rPr lang="fi-FI" sz="2800" b="1" i="1" dirty="0" err="1">
                <a:solidFill>
                  <a:schemeClr val="tx1"/>
                </a:solidFill>
              </a:rPr>
              <a:t>ing</a:t>
            </a:r>
            <a:r>
              <a:rPr lang="fi-FI" sz="2800" i="1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112250"/>
              </p:ext>
            </p:extLst>
          </p:nvPr>
        </p:nvGraphicFramePr>
        <p:xfrm>
          <a:off x="421115" y="620689"/>
          <a:ext cx="8234184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4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800" dirty="0" smtClean="0"/>
                        <a:t>5. </a:t>
                      </a:r>
                      <a:r>
                        <a:rPr lang="fi-FI" sz="2800" dirty="0" err="1" smtClean="0"/>
                        <a:t>ing</a:t>
                      </a:r>
                      <a:r>
                        <a:rPr lang="fi-FI" sz="2800" dirty="0" smtClean="0"/>
                        <a:t>-muoto prepositioiden jälkeen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8777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173360" y="1772816"/>
            <a:ext cx="2310408" cy="4353347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i-FI" sz="2800" i="1" dirty="0" err="1" smtClean="0"/>
              <a:t>admit</a:t>
            </a:r>
            <a:r>
              <a:rPr lang="fi-FI" sz="2800" i="1" dirty="0" smtClean="0"/>
              <a:t>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sz="2800" i="1" dirty="0" err="1" smtClean="0"/>
              <a:t>avoid</a:t>
            </a:r>
            <a:r>
              <a:rPr lang="fi-FI" sz="2800" i="1" dirty="0" smtClean="0"/>
              <a:t>		</a:t>
            </a:r>
            <a:endParaRPr lang="fi-FI" i="1" dirty="0"/>
          </a:p>
          <a:p>
            <a:pPr marL="0" indent="0">
              <a:spcBef>
                <a:spcPts val="0"/>
              </a:spcBef>
              <a:buNone/>
            </a:pPr>
            <a:r>
              <a:rPr lang="fi-FI" sz="2800" i="1" dirty="0" err="1" smtClean="0"/>
              <a:t>can’t</a:t>
            </a:r>
            <a:r>
              <a:rPr lang="fi-FI" sz="2800" i="1" dirty="0" smtClean="0"/>
              <a:t> help	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sz="2800" i="1" dirty="0" err="1" smtClean="0"/>
              <a:t>can’t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stand</a:t>
            </a:r>
            <a:r>
              <a:rPr lang="fi-FI" sz="2800" i="1" dirty="0" smtClean="0"/>
              <a:t>	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sz="2800" i="1" dirty="0" err="1" smtClean="0"/>
              <a:t>deny</a:t>
            </a:r>
            <a:r>
              <a:rPr lang="fi-FI" sz="2800" i="1" dirty="0" smtClean="0"/>
              <a:t>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sz="2800" i="1" dirty="0" err="1" smtClean="0"/>
              <a:t>dislike</a:t>
            </a:r>
            <a:r>
              <a:rPr lang="fi-FI" sz="2800" i="1" dirty="0" smtClean="0"/>
              <a:t>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sz="2800" i="1" dirty="0" err="1" smtClean="0"/>
              <a:t>enjoy</a:t>
            </a:r>
            <a:r>
              <a:rPr lang="fi-FI" sz="2800" i="1" dirty="0" smtClean="0"/>
              <a:t>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sz="2800" i="1" dirty="0" err="1" smtClean="0"/>
              <a:t>escape</a:t>
            </a:r>
            <a:r>
              <a:rPr lang="fi-FI" sz="2800" i="1" dirty="0" smtClean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sz="half" idx="2"/>
          </p:nvPr>
        </p:nvSpPr>
        <p:spPr>
          <a:xfrm>
            <a:off x="4853880" y="1772816"/>
            <a:ext cx="1950368" cy="4353347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i-FI" i="1" dirty="0" err="1"/>
              <a:t>fancy</a:t>
            </a:r>
            <a:endParaRPr lang="fi-FI" i="1" dirty="0"/>
          </a:p>
          <a:p>
            <a:pPr marL="0" indent="0">
              <a:spcBef>
                <a:spcPts val="0"/>
              </a:spcBef>
              <a:buNone/>
            </a:pPr>
            <a:r>
              <a:rPr lang="fi-FI" i="1" dirty="0" err="1" smtClean="0"/>
              <a:t>finish</a:t>
            </a:r>
            <a:endParaRPr lang="fi-FI" i="1" dirty="0"/>
          </a:p>
          <a:p>
            <a:pPr marL="0" indent="0">
              <a:spcBef>
                <a:spcPts val="0"/>
              </a:spcBef>
              <a:buNone/>
            </a:pPr>
            <a:r>
              <a:rPr lang="fi-FI" i="1" dirty="0" err="1" smtClean="0"/>
              <a:t>keep</a:t>
            </a:r>
            <a:r>
              <a:rPr lang="fi-FI" i="1" dirty="0" smtClean="0"/>
              <a:t> (on)</a:t>
            </a:r>
            <a:endParaRPr lang="fi-FI" i="1" dirty="0"/>
          </a:p>
          <a:p>
            <a:pPr marL="0" indent="0">
              <a:spcBef>
                <a:spcPts val="0"/>
              </a:spcBef>
              <a:buNone/>
            </a:pPr>
            <a:r>
              <a:rPr lang="fi-FI" i="1" dirty="0" err="1"/>
              <a:t>mind</a:t>
            </a:r>
            <a:endParaRPr lang="fi-FI" i="1" dirty="0"/>
          </a:p>
          <a:p>
            <a:pPr marL="0" indent="0">
              <a:spcBef>
                <a:spcPts val="0"/>
              </a:spcBef>
              <a:buNone/>
            </a:pPr>
            <a:r>
              <a:rPr lang="fi-FI" sz="400" i="1" dirty="0" smtClean="0"/>
              <a:t/>
            </a:r>
            <a:br>
              <a:rPr lang="fi-FI" sz="400" i="1" dirty="0" smtClean="0"/>
            </a:br>
            <a:r>
              <a:rPr lang="fi-FI" sz="400" i="1" dirty="0" smtClean="0"/>
              <a:t/>
            </a:r>
            <a:br>
              <a:rPr lang="fi-FI" sz="400" i="1" dirty="0" smtClean="0"/>
            </a:br>
            <a:r>
              <a:rPr lang="fi-FI" sz="400" i="1" dirty="0" smtClean="0"/>
              <a:t/>
            </a:r>
            <a:br>
              <a:rPr lang="fi-FI" sz="400" i="1" dirty="0" smtClean="0"/>
            </a:br>
            <a:r>
              <a:rPr lang="fi-FI" sz="400" i="1" dirty="0" smtClean="0"/>
              <a:t/>
            </a:r>
            <a:br>
              <a:rPr lang="fi-FI" sz="400" i="1" dirty="0" smtClean="0"/>
            </a:br>
            <a:r>
              <a:rPr lang="fi-FI" sz="400" i="1" dirty="0" smtClean="0"/>
              <a:t/>
            </a:r>
            <a:br>
              <a:rPr lang="fi-FI" sz="400" i="1" dirty="0" smtClean="0"/>
            </a:br>
            <a:r>
              <a:rPr lang="fi-FI" sz="400" i="1" dirty="0" smtClean="0"/>
              <a:t/>
            </a:r>
            <a:br>
              <a:rPr lang="fi-FI" sz="400" i="1" dirty="0" smtClean="0"/>
            </a:br>
            <a:r>
              <a:rPr lang="fi-FI" sz="400" i="1" dirty="0" smtClean="0"/>
              <a:t/>
            </a:r>
            <a:br>
              <a:rPr lang="fi-FI" sz="400" i="1" dirty="0" smtClean="0"/>
            </a:br>
            <a:r>
              <a:rPr lang="fi-FI" sz="400" i="1" dirty="0" smtClean="0"/>
              <a:t/>
            </a:r>
            <a:br>
              <a:rPr lang="fi-FI" sz="400" i="1" dirty="0" smtClean="0"/>
            </a:br>
            <a:endParaRPr lang="fi-FI" sz="400" i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fi-FI" i="1" dirty="0" smtClean="0"/>
              <a:t>miss</a:t>
            </a:r>
            <a:endParaRPr lang="fi-FI" i="1" dirty="0"/>
          </a:p>
          <a:p>
            <a:pPr marL="0" indent="0">
              <a:spcBef>
                <a:spcPts val="0"/>
              </a:spcBef>
              <a:buNone/>
            </a:pPr>
            <a:r>
              <a:rPr lang="fi-FI" i="1" dirty="0" err="1"/>
              <a:t>practise</a:t>
            </a:r>
            <a:endParaRPr lang="fi-FI" i="1" dirty="0"/>
          </a:p>
          <a:p>
            <a:pPr marL="0" indent="0">
              <a:spcBef>
                <a:spcPts val="0"/>
              </a:spcBef>
              <a:buNone/>
            </a:pPr>
            <a:r>
              <a:rPr lang="fi-FI" i="1" dirty="0" err="1"/>
              <a:t>quit</a:t>
            </a:r>
            <a:endParaRPr lang="fi-FI" i="1" dirty="0"/>
          </a:p>
          <a:p>
            <a:pPr marL="0" indent="0">
              <a:spcBef>
                <a:spcPts val="0"/>
              </a:spcBef>
              <a:buNone/>
            </a:pPr>
            <a:r>
              <a:rPr lang="fi-FI" i="1" dirty="0" err="1"/>
              <a:t>risk</a:t>
            </a:r>
            <a:endParaRPr lang="fi-FI" i="1" dirty="0"/>
          </a:p>
        </p:txBody>
      </p:sp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242942"/>
              </p:ext>
            </p:extLst>
          </p:nvPr>
        </p:nvGraphicFramePr>
        <p:xfrm>
          <a:off x="437835" y="620689"/>
          <a:ext cx="8326126" cy="576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261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60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800" dirty="0" err="1" smtClean="0"/>
                        <a:t>Tietyt</a:t>
                      </a:r>
                      <a:r>
                        <a:rPr lang="fi-FI" sz="2800" baseline="0" dirty="0" smtClean="0"/>
                        <a:t> verbit + </a:t>
                      </a:r>
                      <a:r>
                        <a:rPr lang="fi-FI" sz="2800" baseline="0" dirty="0" err="1" smtClean="0"/>
                        <a:t>ing</a:t>
                      </a:r>
                      <a:r>
                        <a:rPr lang="fi-FI" sz="2800" baseline="0" dirty="0" smtClean="0"/>
                        <a:t>-muoto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Sisällön paikkamerkki 3"/>
          <p:cNvSpPr txBox="1">
            <a:spLocks/>
          </p:cNvSpPr>
          <p:nvPr/>
        </p:nvSpPr>
        <p:spPr>
          <a:xfrm>
            <a:off x="2123728" y="1844824"/>
            <a:ext cx="2730152" cy="4353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000"/>
              </a:spcBef>
              <a:buNone/>
            </a:pPr>
            <a:r>
              <a:rPr lang="fi-FI" sz="2000" dirty="0"/>
              <a:t>= myöntää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fi-FI" sz="2000" dirty="0"/>
              <a:t>= </a:t>
            </a:r>
            <a:r>
              <a:rPr lang="fi-FI" sz="2000" dirty="0" smtClean="0"/>
              <a:t>välttää</a:t>
            </a:r>
            <a:endParaRPr lang="fi-FI" sz="2000" dirty="0"/>
          </a:p>
          <a:p>
            <a:pPr marL="0" indent="0">
              <a:spcBef>
                <a:spcPts val="1000"/>
              </a:spcBef>
              <a:buNone/>
            </a:pPr>
            <a:r>
              <a:rPr lang="fi-FI" sz="2000" dirty="0"/>
              <a:t>= ei voi olla tekemättä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fi-FI" sz="2000" dirty="0"/>
              <a:t>= </a:t>
            </a:r>
            <a:r>
              <a:rPr lang="fi-FI" sz="2000" dirty="0" smtClean="0"/>
              <a:t>ei voi sietää</a:t>
            </a:r>
            <a:endParaRPr lang="fi-FI" sz="2000" dirty="0"/>
          </a:p>
          <a:p>
            <a:pPr marL="0" indent="0">
              <a:spcBef>
                <a:spcPts val="1000"/>
              </a:spcBef>
              <a:buNone/>
            </a:pPr>
            <a:r>
              <a:rPr lang="fi-FI" sz="2000" dirty="0"/>
              <a:t>= </a:t>
            </a:r>
            <a:r>
              <a:rPr lang="fi-FI" sz="2000" dirty="0" smtClean="0"/>
              <a:t>kieltää tehneensä</a:t>
            </a:r>
            <a:endParaRPr lang="fi-FI" sz="2000" dirty="0"/>
          </a:p>
          <a:p>
            <a:pPr marL="0" indent="0">
              <a:spcBef>
                <a:spcPts val="1000"/>
              </a:spcBef>
              <a:buNone/>
            </a:pPr>
            <a:r>
              <a:rPr lang="fi-FI" sz="2000" dirty="0"/>
              <a:t>= </a:t>
            </a:r>
            <a:r>
              <a:rPr lang="fi-FI" sz="2000" dirty="0" smtClean="0"/>
              <a:t>inhota</a:t>
            </a:r>
            <a:endParaRPr lang="fi-FI" sz="2000" dirty="0"/>
          </a:p>
          <a:p>
            <a:pPr marL="0" indent="0">
              <a:spcBef>
                <a:spcPts val="1000"/>
              </a:spcBef>
              <a:buNone/>
            </a:pPr>
            <a:r>
              <a:rPr lang="fi-FI" sz="2000" dirty="0"/>
              <a:t>= </a:t>
            </a:r>
            <a:r>
              <a:rPr lang="fi-FI" sz="2000" dirty="0" smtClean="0"/>
              <a:t>nauttia</a:t>
            </a:r>
            <a:endParaRPr lang="fi-FI" sz="2000" dirty="0"/>
          </a:p>
          <a:p>
            <a:pPr marL="0" indent="0">
              <a:spcBef>
                <a:spcPts val="1000"/>
              </a:spcBef>
              <a:buNone/>
            </a:pPr>
            <a:r>
              <a:rPr lang="fi-FI" sz="2000" dirty="0"/>
              <a:t>= </a:t>
            </a:r>
            <a:r>
              <a:rPr lang="fi-FI" sz="2000" dirty="0" smtClean="0"/>
              <a:t>välttää, päästä pakoon</a:t>
            </a:r>
            <a:endParaRPr lang="fi-FI" i="1" dirty="0" smtClean="0"/>
          </a:p>
        </p:txBody>
      </p:sp>
      <p:sp>
        <p:nvSpPr>
          <p:cNvPr id="7" name="Sisällön paikkamerkki 3"/>
          <p:cNvSpPr txBox="1">
            <a:spLocks/>
          </p:cNvSpPr>
          <p:nvPr/>
        </p:nvSpPr>
        <p:spPr>
          <a:xfrm>
            <a:off x="6588224" y="1844824"/>
            <a:ext cx="2448272" cy="43533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000"/>
              </a:spcBef>
              <a:buNone/>
            </a:pPr>
            <a:r>
              <a:rPr lang="fi-FI" sz="2000" dirty="0"/>
              <a:t>= </a:t>
            </a:r>
            <a:r>
              <a:rPr lang="fi-FI" sz="2000" dirty="0" smtClean="0"/>
              <a:t>huvittaa</a:t>
            </a:r>
            <a:endParaRPr lang="fi-FI" sz="2000" dirty="0"/>
          </a:p>
          <a:p>
            <a:pPr marL="0" indent="0">
              <a:spcBef>
                <a:spcPts val="1000"/>
              </a:spcBef>
              <a:buNone/>
            </a:pPr>
            <a:r>
              <a:rPr lang="fi-FI" sz="2000" dirty="0"/>
              <a:t>= </a:t>
            </a:r>
            <a:r>
              <a:rPr lang="fi-FI" sz="2000" dirty="0" smtClean="0"/>
              <a:t>lopettaa</a:t>
            </a:r>
            <a:endParaRPr lang="fi-FI" sz="2000" dirty="0"/>
          </a:p>
          <a:p>
            <a:pPr marL="0" indent="0">
              <a:spcBef>
                <a:spcPts val="1000"/>
              </a:spcBef>
              <a:buNone/>
            </a:pPr>
            <a:r>
              <a:rPr lang="fi-FI" sz="2000" dirty="0"/>
              <a:t>= </a:t>
            </a:r>
            <a:r>
              <a:rPr lang="fi-FI" sz="2000" dirty="0" smtClean="0"/>
              <a:t>jatkaa</a:t>
            </a:r>
            <a:endParaRPr lang="fi-FI" sz="2000" dirty="0"/>
          </a:p>
          <a:p>
            <a:pPr marL="0" indent="0">
              <a:spcBef>
                <a:spcPts val="1000"/>
              </a:spcBef>
              <a:buNone/>
            </a:pPr>
            <a:r>
              <a:rPr lang="fi-FI" sz="2000" dirty="0"/>
              <a:t>= </a:t>
            </a:r>
            <a:r>
              <a:rPr lang="fi-FI" sz="2000" dirty="0" smtClean="0"/>
              <a:t>viitsiä, olla </a:t>
            </a:r>
            <a:r>
              <a:rPr lang="fi-FI" sz="2000" dirty="0" err="1" smtClean="0"/>
              <a:t>jtn</a:t>
            </a:r>
            <a:r>
              <a:rPr lang="fi-FI" sz="2000" dirty="0" smtClean="0"/>
              <a:t> vastaan</a:t>
            </a:r>
            <a:r>
              <a:rPr lang="fi-FI" sz="400" dirty="0" smtClean="0"/>
              <a:t/>
            </a:r>
            <a:br>
              <a:rPr lang="fi-FI" sz="400" dirty="0" smtClean="0"/>
            </a:br>
            <a:r>
              <a:rPr lang="fi-FI" sz="2000" dirty="0"/>
              <a:t/>
            </a:r>
            <a:br>
              <a:rPr lang="fi-FI" sz="2000" dirty="0"/>
            </a:br>
            <a:r>
              <a:rPr lang="fi-FI" sz="2000" dirty="0" smtClean="0"/>
              <a:t>= kaivata</a:t>
            </a:r>
            <a:endParaRPr lang="fi-FI" sz="2000" dirty="0"/>
          </a:p>
          <a:p>
            <a:pPr marL="0" indent="0">
              <a:spcBef>
                <a:spcPts val="1000"/>
              </a:spcBef>
              <a:buNone/>
            </a:pPr>
            <a:r>
              <a:rPr lang="fi-FI" sz="2000" dirty="0"/>
              <a:t>= </a:t>
            </a:r>
            <a:r>
              <a:rPr lang="fi-FI" sz="2000" dirty="0" smtClean="0"/>
              <a:t>harjoitella</a:t>
            </a:r>
            <a:endParaRPr lang="fi-FI" sz="2000" dirty="0"/>
          </a:p>
          <a:p>
            <a:pPr marL="0" indent="0">
              <a:spcBef>
                <a:spcPts val="1000"/>
              </a:spcBef>
              <a:buNone/>
            </a:pPr>
            <a:r>
              <a:rPr lang="fi-FI" sz="2000" dirty="0"/>
              <a:t>= </a:t>
            </a:r>
            <a:r>
              <a:rPr lang="fi-FI" sz="2000" dirty="0" smtClean="0"/>
              <a:t>lopettaa</a:t>
            </a:r>
            <a:endParaRPr lang="fi-FI" sz="2000" dirty="0"/>
          </a:p>
          <a:p>
            <a:pPr marL="0" indent="0">
              <a:spcBef>
                <a:spcPts val="1000"/>
              </a:spcBef>
              <a:buNone/>
            </a:pPr>
            <a:r>
              <a:rPr lang="fi-FI" sz="2000" dirty="0"/>
              <a:t>= </a:t>
            </a:r>
            <a:r>
              <a:rPr lang="fi-FI" sz="2000" dirty="0" smtClean="0"/>
              <a:t>vaarantaa</a:t>
            </a:r>
            <a:endParaRPr lang="fi-FI" i="1" dirty="0" smtClean="0"/>
          </a:p>
        </p:txBody>
      </p:sp>
    </p:spTree>
    <p:extLst>
      <p:ext uri="{BB962C8B-B14F-4D97-AF65-F5344CB8AC3E}">
        <p14:creationId xmlns:p14="http://schemas.microsoft.com/office/powerpoint/2010/main" val="312107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67544" y="1628801"/>
            <a:ext cx="3168352" cy="41145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600" i="1" dirty="0" err="1">
                <a:solidFill>
                  <a:schemeClr val="tx1"/>
                </a:solidFill>
              </a:rPr>
              <a:t>be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accustomed</a:t>
            </a:r>
            <a:r>
              <a:rPr lang="fi-FI" sz="2600" i="1" dirty="0">
                <a:solidFill>
                  <a:schemeClr val="tx1"/>
                </a:solidFill>
              </a:rPr>
              <a:t> to </a:t>
            </a:r>
            <a:r>
              <a:rPr lang="fi-FI" sz="2600" i="1" dirty="0" smtClean="0">
                <a:solidFill>
                  <a:schemeClr val="tx1"/>
                </a:solidFill>
              </a:rPr>
              <a:t>	</a:t>
            </a:r>
            <a:endParaRPr lang="fi-FI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2600" i="1" dirty="0" err="1" smtClean="0">
                <a:solidFill>
                  <a:schemeClr val="tx1"/>
                </a:solidFill>
              </a:rPr>
              <a:t>be</a:t>
            </a:r>
            <a:r>
              <a:rPr lang="fi-FI" sz="2600" i="1" dirty="0" smtClean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busy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800" b="1" dirty="0" smtClean="0">
                <a:solidFill>
                  <a:schemeClr val="tx1"/>
                </a:solidFill>
              </a:rPr>
              <a:t>		</a:t>
            </a:r>
            <a:endParaRPr lang="fi-FI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2600" i="1" dirty="0" err="1" smtClean="0">
                <a:solidFill>
                  <a:schemeClr val="tx1"/>
                </a:solidFill>
              </a:rPr>
              <a:t>be</a:t>
            </a:r>
            <a:r>
              <a:rPr lang="fi-FI" sz="2600" i="1" dirty="0" smtClean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used</a:t>
            </a:r>
            <a:r>
              <a:rPr lang="fi-FI" sz="2600" i="1" dirty="0">
                <a:solidFill>
                  <a:schemeClr val="tx1"/>
                </a:solidFill>
              </a:rPr>
              <a:t> to </a:t>
            </a:r>
            <a:r>
              <a:rPr lang="fi-FI" sz="2800" b="1" dirty="0" smtClean="0">
                <a:solidFill>
                  <a:schemeClr val="tx1"/>
                </a:solidFill>
              </a:rPr>
              <a:t>		</a:t>
            </a:r>
            <a:endParaRPr lang="fi-FI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2600" i="1" dirty="0" err="1">
                <a:solidFill>
                  <a:schemeClr val="tx1"/>
                </a:solidFill>
              </a:rPr>
              <a:t>be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worth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800" b="1" dirty="0" smtClean="0">
                <a:solidFill>
                  <a:schemeClr val="tx1"/>
                </a:solidFill>
              </a:rPr>
              <a:t>		</a:t>
            </a:r>
          </a:p>
          <a:p>
            <a:pPr marL="0" indent="0">
              <a:buNone/>
            </a:pPr>
            <a:r>
              <a:rPr lang="fi-FI" sz="2600" i="1" dirty="0" err="1" smtClean="0">
                <a:solidFill>
                  <a:schemeClr val="tx1"/>
                </a:solidFill>
              </a:rPr>
              <a:t>feel</a:t>
            </a:r>
            <a:r>
              <a:rPr lang="fi-FI" sz="2600" i="1" dirty="0" smtClean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like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800" b="1" dirty="0" smtClean="0">
                <a:solidFill>
                  <a:schemeClr val="tx1"/>
                </a:solidFill>
              </a:rPr>
              <a:t>		</a:t>
            </a:r>
            <a:endParaRPr lang="fi-FI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2600" i="1" dirty="0" err="1">
                <a:solidFill>
                  <a:schemeClr val="tx1"/>
                </a:solidFill>
              </a:rPr>
              <a:t>get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used</a:t>
            </a:r>
            <a:r>
              <a:rPr lang="fi-FI" sz="2600" i="1" dirty="0">
                <a:solidFill>
                  <a:schemeClr val="tx1"/>
                </a:solidFill>
              </a:rPr>
              <a:t> to </a:t>
            </a:r>
            <a:r>
              <a:rPr lang="fi-FI" sz="2800" b="1" dirty="0" smtClean="0">
                <a:solidFill>
                  <a:schemeClr val="tx1"/>
                </a:solidFill>
              </a:rPr>
              <a:t>		</a:t>
            </a:r>
            <a:endParaRPr lang="fi-FI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2600" i="1" dirty="0" err="1">
                <a:solidFill>
                  <a:schemeClr val="tx1"/>
                </a:solidFill>
              </a:rPr>
              <a:t>it’s</a:t>
            </a:r>
            <a:r>
              <a:rPr lang="fi-FI" sz="2600" i="1" dirty="0">
                <a:solidFill>
                  <a:schemeClr val="tx1"/>
                </a:solidFill>
              </a:rPr>
              <a:t> no </a:t>
            </a:r>
            <a:r>
              <a:rPr lang="fi-FI" sz="2600" i="1" dirty="0" err="1">
                <a:solidFill>
                  <a:schemeClr val="tx1"/>
                </a:solidFill>
              </a:rPr>
              <a:t>good</a:t>
            </a:r>
            <a:r>
              <a:rPr lang="fi-FI" sz="2600" i="1" dirty="0">
                <a:solidFill>
                  <a:schemeClr val="tx1"/>
                </a:solidFill>
              </a:rPr>
              <a:t>/</a:t>
            </a:r>
            <a:r>
              <a:rPr lang="fi-FI" sz="2600" i="1" dirty="0" err="1">
                <a:solidFill>
                  <a:schemeClr val="tx1"/>
                </a:solidFill>
              </a:rPr>
              <a:t>use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800" b="1" dirty="0" smtClean="0">
                <a:solidFill>
                  <a:schemeClr val="tx1"/>
                </a:solidFill>
              </a:rPr>
              <a:t>	</a:t>
            </a:r>
            <a:endParaRPr lang="fi-FI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2600" i="1" dirty="0" err="1">
                <a:solidFill>
                  <a:schemeClr val="tx1"/>
                </a:solidFill>
              </a:rPr>
              <a:t>there</a:t>
            </a:r>
            <a:r>
              <a:rPr lang="fi-FI" sz="2600" i="1" dirty="0">
                <a:solidFill>
                  <a:schemeClr val="tx1"/>
                </a:solidFill>
              </a:rPr>
              <a:t> is </a:t>
            </a:r>
            <a:r>
              <a:rPr lang="fi-FI" sz="2600" i="1" dirty="0" err="1">
                <a:solidFill>
                  <a:schemeClr val="tx1"/>
                </a:solidFill>
              </a:rPr>
              <a:t>nothing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like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800" b="1" dirty="0" smtClean="0"/>
              <a:t>	</a:t>
            </a:r>
            <a:endParaRPr lang="fi-FI" sz="2800" dirty="0"/>
          </a:p>
        </p:txBody>
      </p:sp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994380"/>
              </p:ext>
            </p:extLst>
          </p:nvPr>
        </p:nvGraphicFramePr>
        <p:xfrm>
          <a:off x="418823" y="620689"/>
          <a:ext cx="8234184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4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40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800" dirty="0" smtClean="0"/>
                        <a:t>6. </a:t>
                      </a:r>
                      <a:r>
                        <a:rPr lang="fi-FI" sz="2800" dirty="0" err="1" smtClean="0"/>
                        <a:t>ing</a:t>
                      </a:r>
                      <a:r>
                        <a:rPr lang="fi-FI" sz="2800" dirty="0" smtClean="0"/>
                        <a:t>-muoto sanonnoissa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Sisällön paikkamerkki 3"/>
          <p:cNvSpPr txBox="1">
            <a:spLocks/>
          </p:cNvSpPr>
          <p:nvPr/>
        </p:nvSpPr>
        <p:spPr>
          <a:xfrm>
            <a:off x="3400453" y="1628802"/>
            <a:ext cx="5256584" cy="41145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fi-FI" sz="2400" b="1" dirty="0" smtClean="0">
                <a:solidFill>
                  <a:schemeClr val="tx1"/>
                </a:solidFill>
              </a:rPr>
              <a:t>= </a:t>
            </a:r>
            <a:r>
              <a:rPr lang="fi-FI" sz="2400" dirty="0" smtClean="0">
                <a:solidFill>
                  <a:schemeClr val="tx1"/>
                </a:solidFill>
              </a:rPr>
              <a:t>olla tottunut </a:t>
            </a:r>
          </a:p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fi-FI" sz="2400" b="1" dirty="0" smtClean="0">
                <a:solidFill>
                  <a:schemeClr val="tx1"/>
                </a:solidFill>
              </a:rPr>
              <a:t>= </a:t>
            </a:r>
            <a:r>
              <a:rPr lang="fi-FI" sz="2400" dirty="0" smtClean="0">
                <a:solidFill>
                  <a:schemeClr val="tx1"/>
                </a:solidFill>
              </a:rPr>
              <a:t>puuhailla, keskittyä johonkin </a:t>
            </a:r>
          </a:p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fi-FI" sz="2400" b="1" dirty="0" smtClean="0">
                <a:solidFill>
                  <a:schemeClr val="tx1"/>
                </a:solidFill>
              </a:rPr>
              <a:t>= </a:t>
            </a:r>
            <a:r>
              <a:rPr lang="fi-FI" sz="2400" dirty="0" smtClean="0">
                <a:solidFill>
                  <a:schemeClr val="tx1"/>
                </a:solidFill>
              </a:rPr>
              <a:t>olla tottunut </a:t>
            </a:r>
          </a:p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fi-FI" sz="2400" b="1" dirty="0" smtClean="0">
                <a:solidFill>
                  <a:schemeClr val="tx1"/>
                </a:solidFill>
              </a:rPr>
              <a:t>= </a:t>
            </a:r>
            <a:r>
              <a:rPr lang="fi-FI" sz="2400" dirty="0" smtClean="0">
                <a:solidFill>
                  <a:schemeClr val="tx1"/>
                </a:solidFill>
              </a:rPr>
              <a:t>kannattaa, olla jonkun arvoinen </a:t>
            </a:r>
          </a:p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fi-FI" sz="2400" b="1" dirty="0" smtClean="0">
                <a:solidFill>
                  <a:schemeClr val="tx1"/>
                </a:solidFill>
              </a:rPr>
              <a:t>= </a:t>
            </a:r>
            <a:r>
              <a:rPr lang="fi-FI" sz="2400" dirty="0" smtClean="0">
                <a:solidFill>
                  <a:schemeClr val="tx1"/>
                </a:solidFill>
              </a:rPr>
              <a:t>huvittaa </a:t>
            </a:r>
          </a:p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fi-FI" sz="2400" b="1" dirty="0" smtClean="0">
                <a:solidFill>
                  <a:schemeClr val="tx1"/>
                </a:solidFill>
              </a:rPr>
              <a:t>= </a:t>
            </a:r>
            <a:r>
              <a:rPr lang="fi-FI" sz="2400" dirty="0" smtClean="0">
                <a:solidFill>
                  <a:schemeClr val="tx1"/>
                </a:solidFill>
              </a:rPr>
              <a:t>tottua </a:t>
            </a:r>
          </a:p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fi-FI" sz="2400" b="1" dirty="0" smtClean="0">
                <a:solidFill>
                  <a:schemeClr val="tx1"/>
                </a:solidFill>
              </a:rPr>
              <a:t>= </a:t>
            </a:r>
            <a:r>
              <a:rPr lang="fi-FI" sz="2400" dirty="0" smtClean="0">
                <a:solidFill>
                  <a:schemeClr val="tx1"/>
                </a:solidFill>
              </a:rPr>
              <a:t>ei kannata </a:t>
            </a:r>
          </a:p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fi-FI" sz="2400" b="1" dirty="0" smtClean="0">
                <a:solidFill>
                  <a:schemeClr val="tx1"/>
                </a:solidFill>
              </a:rPr>
              <a:t>= </a:t>
            </a:r>
            <a:r>
              <a:rPr lang="fi-FI" sz="2400" dirty="0" smtClean="0">
                <a:solidFill>
                  <a:schemeClr val="tx1"/>
                </a:solidFill>
              </a:rPr>
              <a:t>mikään ei vedä vertoja </a:t>
            </a:r>
            <a:endParaRPr lang="fi-FI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24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ukautettu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37713</TotalTime>
  <Words>734</Words>
  <Application>Microsoft Office PowerPoint</Application>
  <PresentationFormat>Näytössä katseltava diaesitys (4:3)</PresentationFormat>
  <Paragraphs>99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Office-teema</vt:lpstr>
      <vt:lpstr>Ing-muodot </vt:lpstr>
      <vt:lpstr>Ing-muodon preesens ja perfekti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Otava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Franzon Päivi</cp:lastModifiedBy>
  <cp:revision>357</cp:revision>
  <cp:lastPrinted>2016-05-26T05:27:03Z</cp:lastPrinted>
  <dcterms:created xsi:type="dcterms:W3CDTF">2015-09-28T06:29:35Z</dcterms:created>
  <dcterms:modified xsi:type="dcterms:W3CDTF">2022-01-27T10:45:21Z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1948897810</vt:i4>
  </property>
  <property fmtid="{D5CDD505-2E9C-101B-9397-08002B2CF9AE}" pid="3" name="_NewReviewCycle">
    <vt:lpwstr/>
  </property>
  <property fmtid="{D5CDD505-2E9C-101B-9397-08002B2CF9AE}" pid="4" name="_EmailSubject">
    <vt:lpwstr>IN5 Grammar Powerpointit</vt:lpwstr>
  </property>
  <property fmtid="{D5CDD505-2E9C-101B-9397-08002B2CF9AE}" pid="5" name="_AuthorEmail">
    <vt:lpwstr>Elina.Karapalo@tampere.fi</vt:lpwstr>
  </property>
  <property fmtid="{D5CDD505-2E9C-101B-9397-08002B2CF9AE}" pid="6" name="_AuthorEmailDisplayName">
    <vt:lpwstr>Karapalo Elina</vt:lpwstr>
  </property>
</Properties>
</file>