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Lst>
  <p:notesMasterIdLst>
    <p:notesMasterId r:id="rId24"/>
  </p:notesMasterIdLst>
  <p:sldIdLst>
    <p:sldId id="260" r:id="rId5"/>
    <p:sldId id="264" r:id="rId6"/>
    <p:sldId id="268" r:id="rId7"/>
    <p:sldId id="290" r:id="rId8"/>
    <p:sldId id="291" r:id="rId9"/>
    <p:sldId id="297" r:id="rId10"/>
    <p:sldId id="300" r:id="rId11"/>
    <p:sldId id="301" r:id="rId12"/>
    <p:sldId id="302" r:id="rId13"/>
    <p:sldId id="303" r:id="rId14"/>
    <p:sldId id="313" r:id="rId15"/>
    <p:sldId id="304" r:id="rId16"/>
    <p:sldId id="306" r:id="rId17"/>
    <p:sldId id="305" r:id="rId18"/>
    <p:sldId id="307" r:id="rId19"/>
    <p:sldId id="308" r:id="rId20"/>
    <p:sldId id="310" r:id="rId21"/>
    <p:sldId id="309" r:id="rId22"/>
    <p:sldId id="312"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Source Sans Pro" panose="020B0503030403020204" pitchFamily="34"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ohjola Liisi" initials="PL" lastIdx="1" clrIdx="0">
    <p:extLst>
      <p:ext uri="{19B8F6BF-5375-455C-9EA6-DF929625EA0E}">
        <p15:presenceInfo xmlns:p15="http://schemas.microsoft.com/office/powerpoint/2012/main" userId="S::N1593@student.jamk.fi::d1a448a9-96b1-49a0-98d0-fe3ba2711e9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601910-C988-C430-144D-AB318C9EEF76}" v="91" dt="2021-08-16T21:15:52.5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2" d="100"/>
          <a:sy n="82" d="100"/>
        </p:scale>
        <p:origin x="691"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2.fntdata"/><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1.fntdata"/><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5.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4.fntdata"/><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ata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svg"/><Relationship Id="rId1" Type="http://schemas.openxmlformats.org/officeDocument/2006/relationships/image" Target="../media/image20.png"/><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s>
</file>

<file path=ppt/diagrams/colors1.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data1.xml><?xml version="1.0" encoding="utf-8"?>
<dgm:dataModel xmlns:dgm="http://schemas.openxmlformats.org/drawingml/2006/diagram" xmlns:a="http://schemas.openxmlformats.org/drawingml/2006/main">
  <dgm:ptLst>
    <dgm:pt modelId="{CF93534A-A7B0-4277-982C-35C29C958AE5}"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074260C-A8E6-474D-84E4-12BF8AD75953}">
      <dgm:prSet/>
      <dgm:spPr/>
      <dgm:t>
        <a:bodyPr/>
        <a:lstStyle/>
        <a:p>
          <a:r>
            <a:rPr lang="fi-FI" dirty="0"/>
            <a:t>Kirjaaminen ja raportointi </a:t>
          </a:r>
          <a:endParaRPr lang="en-US" dirty="0"/>
        </a:p>
      </dgm:t>
    </dgm:pt>
    <dgm:pt modelId="{3F58C8F5-D936-463E-A825-B67D15BAF7D6}" type="parTrans" cxnId="{ABD75CF6-3193-4F85-B72B-2650D15AFA5F}">
      <dgm:prSet/>
      <dgm:spPr/>
      <dgm:t>
        <a:bodyPr/>
        <a:lstStyle/>
        <a:p>
          <a:endParaRPr lang="en-US"/>
        </a:p>
      </dgm:t>
    </dgm:pt>
    <dgm:pt modelId="{C81D9615-E2D1-4025-AE4F-58A8661F656F}" type="sibTrans" cxnId="{ABD75CF6-3193-4F85-B72B-2650D15AFA5F}">
      <dgm:prSet/>
      <dgm:spPr/>
      <dgm:t>
        <a:bodyPr/>
        <a:lstStyle/>
        <a:p>
          <a:endParaRPr lang="en-US"/>
        </a:p>
      </dgm:t>
    </dgm:pt>
    <dgm:pt modelId="{5824E196-2A3D-4F99-92A5-34C0A09FAE8B}">
      <dgm:prSet/>
      <dgm:spPr/>
      <dgm:t>
        <a:bodyPr/>
        <a:lstStyle/>
        <a:p>
          <a:r>
            <a:rPr lang="fi-FI" dirty="0"/>
            <a:t>mm. hoito- ja palvelusuunnitelma</a:t>
          </a:r>
          <a:endParaRPr lang="en-US" dirty="0"/>
        </a:p>
      </dgm:t>
    </dgm:pt>
    <dgm:pt modelId="{D06956E5-E5DC-46C1-8090-3344D1DE13C7}" type="parTrans" cxnId="{594D7411-17B7-45B3-AEF7-AF98582D4023}">
      <dgm:prSet/>
      <dgm:spPr/>
      <dgm:t>
        <a:bodyPr/>
        <a:lstStyle/>
        <a:p>
          <a:endParaRPr lang="en-US"/>
        </a:p>
      </dgm:t>
    </dgm:pt>
    <dgm:pt modelId="{9B27AE87-285A-4689-BF0C-B89AC5E1FFC9}" type="sibTrans" cxnId="{594D7411-17B7-45B3-AEF7-AF98582D4023}">
      <dgm:prSet/>
      <dgm:spPr/>
      <dgm:t>
        <a:bodyPr/>
        <a:lstStyle/>
        <a:p>
          <a:endParaRPr lang="en-US"/>
        </a:p>
      </dgm:t>
    </dgm:pt>
    <dgm:pt modelId="{117DD1F2-019B-4A63-91B0-D1059E7596D0}">
      <dgm:prSet/>
      <dgm:spPr/>
      <dgm:t>
        <a:bodyPr/>
        <a:lstStyle/>
        <a:p>
          <a:r>
            <a:rPr lang="fi-FI"/>
            <a:t>Hoitotyön prosessi</a:t>
          </a:r>
          <a:endParaRPr lang="en-US"/>
        </a:p>
      </dgm:t>
    </dgm:pt>
    <dgm:pt modelId="{5878C380-5440-4F31-A3C2-5F1626C0A77E}" type="parTrans" cxnId="{BDDA19F4-7BAB-42A0-B263-18D0249EB6BB}">
      <dgm:prSet/>
      <dgm:spPr/>
      <dgm:t>
        <a:bodyPr/>
        <a:lstStyle/>
        <a:p>
          <a:endParaRPr lang="en-US"/>
        </a:p>
      </dgm:t>
    </dgm:pt>
    <dgm:pt modelId="{E920CE61-A837-44E6-B467-5FC23F6B5921}" type="sibTrans" cxnId="{BDDA19F4-7BAB-42A0-B263-18D0249EB6BB}">
      <dgm:prSet/>
      <dgm:spPr/>
      <dgm:t>
        <a:bodyPr/>
        <a:lstStyle/>
        <a:p>
          <a:endParaRPr lang="en-US"/>
        </a:p>
      </dgm:t>
    </dgm:pt>
    <dgm:pt modelId="{6E912051-429E-47DA-83BC-E8F5EEFBAA3E}">
      <dgm:prSet/>
      <dgm:spPr/>
      <dgm:t>
        <a:bodyPr/>
        <a:lstStyle/>
        <a:p>
          <a:r>
            <a:rPr lang="fi-FI"/>
            <a:t>laki asiakkaan / potilaan oikeuksista ja asemasta</a:t>
          </a:r>
          <a:endParaRPr lang="en-US"/>
        </a:p>
      </dgm:t>
    </dgm:pt>
    <dgm:pt modelId="{5B376AF6-20EA-4645-B36A-283F53E5AC86}" type="parTrans" cxnId="{627C1F4F-4B6B-4B81-AC6F-A6E2AE04B428}">
      <dgm:prSet/>
      <dgm:spPr/>
      <dgm:t>
        <a:bodyPr/>
        <a:lstStyle/>
        <a:p>
          <a:endParaRPr lang="en-US"/>
        </a:p>
      </dgm:t>
    </dgm:pt>
    <dgm:pt modelId="{BA57392B-E2AB-4FB0-B369-310BC1CB4C97}" type="sibTrans" cxnId="{627C1F4F-4B6B-4B81-AC6F-A6E2AE04B428}">
      <dgm:prSet/>
      <dgm:spPr/>
      <dgm:t>
        <a:bodyPr/>
        <a:lstStyle/>
        <a:p>
          <a:endParaRPr lang="en-US"/>
        </a:p>
      </dgm:t>
    </dgm:pt>
    <dgm:pt modelId="{5044A285-F17B-4D89-B4CD-5696BEB283BE}">
      <dgm:prSet/>
      <dgm:spPr/>
      <dgm:t>
        <a:bodyPr/>
        <a:lstStyle/>
        <a:p>
          <a:r>
            <a:rPr lang="fi-FI" dirty="0"/>
            <a:t>Asiakastietojärjestelmät ja kirjaaminen</a:t>
          </a:r>
          <a:endParaRPr lang="en-US" dirty="0"/>
        </a:p>
      </dgm:t>
    </dgm:pt>
    <dgm:pt modelId="{5354A346-B851-4868-8552-BDE9D63B4A27}" type="parTrans" cxnId="{319F7C79-56BF-4062-BE84-A6AF908845A1}">
      <dgm:prSet/>
      <dgm:spPr/>
      <dgm:t>
        <a:bodyPr/>
        <a:lstStyle/>
        <a:p>
          <a:endParaRPr lang="en-US"/>
        </a:p>
      </dgm:t>
    </dgm:pt>
    <dgm:pt modelId="{71B421C7-35EC-4936-A97C-C0B519DEC9D2}" type="sibTrans" cxnId="{319F7C79-56BF-4062-BE84-A6AF908845A1}">
      <dgm:prSet/>
      <dgm:spPr/>
      <dgm:t>
        <a:bodyPr/>
        <a:lstStyle/>
        <a:p>
          <a:endParaRPr lang="en-US"/>
        </a:p>
      </dgm:t>
    </dgm:pt>
    <dgm:pt modelId="{6DB038AF-0709-41C2-AFC0-40F73FC30045}">
      <dgm:prSet/>
      <dgm:spPr/>
      <dgm:t>
        <a:bodyPr/>
        <a:lstStyle/>
        <a:p>
          <a:r>
            <a:rPr lang="fi-FI" dirty="0"/>
            <a:t>Sähköiset palvelut</a:t>
          </a:r>
          <a:endParaRPr lang="en-US" dirty="0"/>
        </a:p>
      </dgm:t>
    </dgm:pt>
    <dgm:pt modelId="{68424326-4D07-4C13-B1A1-84B44740FFEF}" type="parTrans" cxnId="{950F79B1-5FBC-4AD8-9CD1-9C63E0A3506B}">
      <dgm:prSet/>
      <dgm:spPr/>
      <dgm:t>
        <a:bodyPr/>
        <a:lstStyle/>
        <a:p>
          <a:endParaRPr lang="en-US"/>
        </a:p>
      </dgm:t>
    </dgm:pt>
    <dgm:pt modelId="{5790CF32-23C5-4321-B14C-3AAE3AF1385D}" type="sibTrans" cxnId="{950F79B1-5FBC-4AD8-9CD1-9C63E0A3506B}">
      <dgm:prSet/>
      <dgm:spPr/>
      <dgm:t>
        <a:bodyPr/>
        <a:lstStyle/>
        <a:p>
          <a:endParaRPr lang="en-US"/>
        </a:p>
      </dgm:t>
    </dgm:pt>
    <dgm:pt modelId="{83955266-BBA5-4663-9816-48EDDC8157FE}" type="pres">
      <dgm:prSet presAssocID="{CF93534A-A7B0-4277-982C-35C29C958AE5}" presName="root" presStyleCnt="0">
        <dgm:presLayoutVars>
          <dgm:dir/>
          <dgm:resizeHandles val="exact"/>
        </dgm:presLayoutVars>
      </dgm:prSet>
      <dgm:spPr/>
    </dgm:pt>
    <dgm:pt modelId="{ECB56C26-8AB6-4D83-9B62-C077D4637AA3}" type="pres">
      <dgm:prSet presAssocID="{0074260C-A8E6-474D-84E4-12BF8AD75953}" presName="compNode" presStyleCnt="0"/>
      <dgm:spPr/>
    </dgm:pt>
    <dgm:pt modelId="{717CCAC7-8D86-4DB7-839E-021C760A2997}" type="pres">
      <dgm:prSet presAssocID="{0074260C-A8E6-474D-84E4-12BF8AD75953}" presName="bgRect" presStyleLbl="bgShp" presStyleIdx="0" presStyleCnt="5"/>
      <dgm:spPr/>
    </dgm:pt>
    <dgm:pt modelId="{F60C11C1-FE26-46E0-A7A5-95BBF5F62648}" type="pres">
      <dgm:prSet presAssocID="{0074260C-A8E6-474D-84E4-12BF8AD75953}"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ightDoubleQuote"/>
        </a:ext>
      </dgm:extLst>
    </dgm:pt>
    <dgm:pt modelId="{3513A2F1-3323-459E-845E-1E164B7FD05C}" type="pres">
      <dgm:prSet presAssocID="{0074260C-A8E6-474D-84E4-12BF8AD75953}" presName="spaceRect" presStyleCnt="0"/>
      <dgm:spPr/>
    </dgm:pt>
    <dgm:pt modelId="{AB66B3EA-32F5-410B-B64A-1203B933E05B}" type="pres">
      <dgm:prSet presAssocID="{0074260C-A8E6-474D-84E4-12BF8AD75953}" presName="parTx" presStyleLbl="revTx" presStyleIdx="0" presStyleCnt="6">
        <dgm:presLayoutVars>
          <dgm:chMax val="0"/>
          <dgm:chPref val="0"/>
        </dgm:presLayoutVars>
      </dgm:prSet>
      <dgm:spPr/>
    </dgm:pt>
    <dgm:pt modelId="{470F3E92-9920-4CC2-BC2C-1DDAF55035BF}" type="pres">
      <dgm:prSet presAssocID="{0074260C-A8E6-474D-84E4-12BF8AD75953}" presName="desTx" presStyleLbl="revTx" presStyleIdx="1" presStyleCnt="6">
        <dgm:presLayoutVars/>
      </dgm:prSet>
      <dgm:spPr/>
    </dgm:pt>
    <dgm:pt modelId="{8721AC64-4F3D-4B8D-99B3-CB1744FEC4DD}" type="pres">
      <dgm:prSet presAssocID="{C81D9615-E2D1-4025-AE4F-58A8661F656F}" presName="sibTrans" presStyleCnt="0"/>
      <dgm:spPr/>
    </dgm:pt>
    <dgm:pt modelId="{547AD465-7317-40CE-B55E-E9A42AA314C0}" type="pres">
      <dgm:prSet presAssocID="{117DD1F2-019B-4A63-91B0-D1059E7596D0}" presName="compNode" presStyleCnt="0"/>
      <dgm:spPr/>
    </dgm:pt>
    <dgm:pt modelId="{7BFFB07F-3B47-4D5B-ADE4-C79E6809B70E}" type="pres">
      <dgm:prSet presAssocID="{117DD1F2-019B-4A63-91B0-D1059E7596D0}" presName="bgRect" presStyleLbl="bgShp" presStyleIdx="1" presStyleCnt="5"/>
      <dgm:spPr/>
    </dgm:pt>
    <dgm:pt modelId="{AD871392-0609-4F36-97AC-4690B3D7DC26}" type="pres">
      <dgm:prSet presAssocID="{117DD1F2-019B-4A63-91B0-D1059E7596D0}"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RecruitmentManagement"/>
        </a:ext>
      </dgm:extLst>
    </dgm:pt>
    <dgm:pt modelId="{303767AB-9706-4173-BE02-D0A82C7EA3DB}" type="pres">
      <dgm:prSet presAssocID="{117DD1F2-019B-4A63-91B0-D1059E7596D0}" presName="spaceRect" presStyleCnt="0"/>
      <dgm:spPr/>
    </dgm:pt>
    <dgm:pt modelId="{AEC47106-5376-434D-BF3E-FFD8DF9B18F6}" type="pres">
      <dgm:prSet presAssocID="{117DD1F2-019B-4A63-91B0-D1059E7596D0}" presName="parTx" presStyleLbl="revTx" presStyleIdx="2" presStyleCnt="6">
        <dgm:presLayoutVars>
          <dgm:chMax val="0"/>
          <dgm:chPref val="0"/>
        </dgm:presLayoutVars>
      </dgm:prSet>
      <dgm:spPr/>
    </dgm:pt>
    <dgm:pt modelId="{5FE601CC-A3F2-47FD-9340-4FE1CE0D46A7}" type="pres">
      <dgm:prSet presAssocID="{E920CE61-A837-44E6-B467-5FC23F6B5921}" presName="sibTrans" presStyleCnt="0"/>
      <dgm:spPr/>
    </dgm:pt>
    <dgm:pt modelId="{54A5AA4A-C20F-46AE-A81D-4314E6B320C9}" type="pres">
      <dgm:prSet presAssocID="{6E912051-429E-47DA-83BC-E8F5EEFBAA3E}" presName="compNode" presStyleCnt="0"/>
      <dgm:spPr/>
    </dgm:pt>
    <dgm:pt modelId="{9FFFF76C-9401-446F-BFE5-D020FA1B4A78}" type="pres">
      <dgm:prSet presAssocID="{6E912051-429E-47DA-83BC-E8F5EEFBAA3E}" presName="bgRect" presStyleLbl="bgShp" presStyleIdx="2" presStyleCnt="5"/>
      <dgm:spPr/>
    </dgm:pt>
    <dgm:pt modelId="{AD87BE83-CB05-4EA6-8702-15917DA04B56}" type="pres">
      <dgm:prSet presAssocID="{6E912051-429E-47DA-83BC-E8F5EEFBAA3E}"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MCustomerInsightsApp"/>
        </a:ext>
      </dgm:extLst>
    </dgm:pt>
    <dgm:pt modelId="{90329BF6-6951-4100-98C2-49AC089513AA}" type="pres">
      <dgm:prSet presAssocID="{6E912051-429E-47DA-83BC-E8F5EEFBAA3E}" presName="spaceRect" presStyleCnt="0"/>
      <dgm:spPr/>
    </dgm:pt>
    <dgm:pt modelId="{A737770B-79DD-485C-B525-09380E07E820}" type="pres">
      <dgm:prSet presAssocID="{6E912051-429E-47DA-83BC-E8F5EEFBAA3E}" presName="parTx" presStyleLbl="revTx" presStyleIdx="3" presStyleCnt="6">
        <dgm:presLayoutVars>
          <dgm:chMax val="0"/>
          <dgm:chPref val="0"/>
        </dgm:presLayoutVars>
      </dgm:prSet>
      <dgm:spPr/>
    </dgm:pt>
    <dgm:pt modelId="{6EB5574A-D16F-44A5-AC26-AB9EA530F870}" type="pres">
      <dgm:prSet presAssocID="{BA57392B-E2AB-4FB0-B369-310BC1CB4C97}" presName="sibTrans" presStyleCnt="0"/>
      <dgm:spPr/>
    </dgm:pt>
    <dgm:pt modelId="{0001A6FE-3660-417E-A355-9AECFFB73934}" type="pres">
      <dgm:prSet presAssocID="{5044A285-F17B-4D89-B4CD-5696BEB283BE}" presName="compNode" presStyleCnt="0"/>
      <dgm:spPr/>
    </dgm:pt>
    <dgm:pt modelId="{E62FBD0F-03C5-490A-8F74-69C8C7DC3C11}" type="pres">
      <dgm:prSet presAssocID="{5044A285-F17B-4D89-B4CD-5696BEB283BE}" presName="bgRect" presStyleLbl="bgShp" presStyleIdx="3" presStyleCnt="5"/>
      <dgm:spPr/>
    </dgm:pt>
    <dgm:pt modelId="{BB161192-16E9-4298-8259-4E9C740CA381}" type="pres">
      <dgm:prSet presAssocID="{5044A285-F17B-4D89-B4CD-5696BEB283BE}"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ospitalFirstAid"/>
        </a:ext>
      </dgm:extLst>
    </dgm:pt>
    <dgm:pt modelId="{8C5B8D6D-6EFE-4AB4-A91E-1FA476262774}" type="pres">
      <dgm:prSet presAssocID="{5044A285-F17B-4D89-B4CD-5696BEB283BE}" presName="spaceRect" presStyleCnt="0"/>
      <dgm:spPr/>
    </dgm:pt>
    <dgm:pt modelId="{CC703706-B3EB-421E-B0C7-648F273E4845}" type="pres">
      <dgm:prSet presAssocID="{5044A285-F17B-4D89-B4CD-5696BEB283BE}" presName="parTx" presStyleLbl="revTx" presStyleIdx="4" presStyleCnt="6">
        <dgm:presLayoutVars>
          <dgm:chMax val="0"/>
          <dgm:chPref val="0"/>
        </dgm:presLayoutVars>
      </dgm:prSet>
      <dgm:spPr/>
    </dgm:pt>
    <dgm:pt modelId="{43AA1FAF-2E52-4FBF-AEC3-BD031CA81FA7}" type="pres">
      <dgm:prSet presAssocID="{71B421C7-35EC-4936-A97C-C0B519DEC9D2}" presName="sibTrans" presStyleCnt="0"/>
      <dgm:spPr/>
    </dgm:pt>
    <dgm:pt modelId="{3CF4AA8F-A741-4F82-BD46-CEA317A01BC2}" type="pres">
      <dgm:prSet presAssocID="{6DB038AF-0709-41C2-AFC0-40F73FC30045}" presName="compNode" presStyleCnt="0"/>
      <dgm:spPr/>
    </dgm:pt>
    <dgm:pt modelId="{6EB1E9F0-8063-43C4-BEFE-047D89E957D1}" type="pres">
      <dgm:prSet presAssocID="{6DB038AF-0709-41C2-AFC0-40F73FC30045}" presName="bgRect" presStyleLbl="bgShp" presStyleIdx="4" presStyleCnt="5"/>
      <dgm:spPr/>
    </dgm:pt>
    <dgm:pt modelId="{A60F1F1A-70B0-4900-B43A-F1893EE9B450}" type="pres">
      <dgm:prSet presAssocID="{6DB038AF-0709-41C2-AFC0-40F73FC3004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Fingerprint2"/>
        </a:ext>
      </dgm:extLst>
    </dgm:pt>
    <dgm:pt modelId="{EB25A1E9-C60D-4210-AE19-593E9535C771}" type="pres">
      <dgm:prSet presAssocID="{6DB038AF-0709-41C2-AFC0-40F73FC30045}" presName="spaceRect" presStyleCnt="0"/>
      <dgm:spPr/>
    </dgm:pt>
    <dgm:pt modelId="{B6983DE0-1A51-41DE-8490-6CA3C32C77AB}" type="pres">
      <dgm:prSet presAssocID="{6DB038AF-0709-41C2-AFC0-40F73FC30045}" presName="parTx" presStyleLbl="revTx" presStyleIdx="5" presStyleCnt="6">
        <dgm:presLayoutVars>
          <dgm:chMax val="0"/>
          <dgm:chPref val="0"/>
        </dgm:presLayoutVars>
      </dgm:prSet>
      <dgm:spPr/>
    </dgm:pt>
  </dgm:ptLst>
  <dgm:cxnLst>
    <dgm:cxn modelId="{594D7411-17B7-45B3-AEF7-AF98582D4023}" srcId="{0074260C-A8E6-474D-84E4-12BF8AD75953}" destId="{5824E196-2A3D-4F99-92A5-34C0A09FAE8B}" srcOrd="0" destOrd="0" parTransId="{D06956E5-E5DC-46C1-8090-3344D1DE13C7}" sibTransId="{9B27AE87-285A-4689-BF0C-B89AC5E1FFC9}"/>
    <dgm:cxn modelId="{41DBF43B-E62E-4085-BF24-BB6D3BB29758}" type="presOf" srcId="{0074260C-A8E6-474D-84E4-12BF8AD75953}" destId="{AB66B3EA-32F5-410B-B64A-1203B933E05B}" srcOrd="0" destOrd="0" presId="urn:microsoft.com/office/officeart/2018/2/layout/IconVerticalSolidList"/>
    <dgm:cxn modelId="{82E3313C-DD51-4570-B664-ECE7DA77EE05}" type="presOf" srcId="{5044A285-F17B-4D89-B4CD-5696BEB283BE}" destId="{CC703706-B3EB-421E-B0C7-648F273E4845}" srcOrd="0" destOrd="0" presId="urn:microsoft.com/office/officeart/2018/2/layout/IconVerticalSolidList"/>
    <dgm:cxn modelId="{8D471444-54AA-4C5F-A685-38F075510999}" type="presOf" srcId="{6E912051-429E-47DA-83BC-E8F5EEFBAA3E}" destId="{A737770B-79DD-485C-B525-09380E07E820}" srcOrd="0" destOrd="0" presId="urn:microsoft.com/office/officeart/2018/2/layout/IconVerticalSolidList"/>
    <dgm:cxn modelId="{9201054A-76A5-4982-B7DC-0B6689F42603}" type="presOf" srcId="{117DD1F2-019B-4A63-91B0-D1059E7596D0}" destId="{AEC47106-5376-434D-BF3E-FFD8DF9B18F6}" srcOrd="0" destOrd="0" presId="urn:microsoft.com/office/officeart/2018/2/layout/IconVerticalSolidList"/>
    <dgm:cxn modelId="{627C1F4F-4B6B-4B81-AC6F-A6E2AE04B428}" srcId="{CF93534A-A7B0-4277-982C-35C29C958AE5}" destId="{6E912051-429E-47DA-83BC-E8F5EEFBAA3E}" srcOrd="2" destOrd="0" parTransId="{5B376AF6-20EA-4645-B36A-283F53E5AC86}" sibTransId="{BA57392B-E2AB-4FB0-B369-310BC1CB4C97}"/>
    <dgm:cxn modelId="{319F7C79-56BF-4062-BE84-A6AF908845A1}" srcId="{CF93534A-A7B0-4277-982C-35C29C958AE5}" destId="{5044A285-F17B-4D89-B4CD-5696BEB283BE}" srcOrd="3" destOrd="0" parTransId="{5354A346-B851-4868-8552-BDE9D63B4A27}" sibTransId="{71B421C7-35EC-4936-A97C-C0B519DEC9D2}"/>
    <dgm:cxn modelId="{7D6546A1-ED2B-4434-B624-3030F72EA9A4}" type="presOf" srcId="{5824E196-2A3D-4F99-92A5-34C0A09FAE8B}" destId="{470F3E92-9920-4CC2-BC2C-1DDAF55035BF}" srcOrd="0" destOrd="0" presId="urn:microsoft.com/office/officeart/2018/2/layout/IconVerticalSolidList"/>
    <dgm:cxn modelId="{950F79B1-5FBC-4AD8-9CD1-9C63E0A3506B}" srcId="{CF93534A-A7B0-4277-982C-35C29C958AE5}" destId="{6DB038AF-0709-41C2-AFC0-40F73FC30045}" srcOrd="4" destOrd="0" parTransId="{68424326-4D07-4C13-B1A1-84B44740FFEF}" sibTransId="{5790CF32-23C5-4321-B14C-3AAE3AF1385D}"/>
    <dgm:cxn modelId="{59E5CDDC-3665-4F3C-8A21-A232361CBA1F}" type="presOf" srcId="{6DB038AF-0709-41C2-AFC0-40F73FC30045}" destId="{B6983DE0-1A51-41DE-8490-6CA3C32C77AB}" srcOrd="0" destOrd="0" presId="urn:microsoft.com/office/officeart/2018/2/layout/IconVerticalSolidList"/>
    <dgm:cxn modelId="{BDDA19F4-7BAB-42A0-B263-18D0249EB6BB}" srcId="{CF93534A-A7B0-4277-982C-35C29C958AE5}" destId="{117DD1F2-019B-4A63-91B0-D1059E7596D0}" srcOrd="1" destOrd="0" parTransId="{5878C380-5440-4F31-A3C2-5F1626C0A77E}" sibTransId="{E920CE61-A837-44E6-B467-5FC23F6B5921}"/>
    <dgm:cxn modelId="{ABD75CF6-3193-4F85-B72B-2650D15AFA5F}" srcId="{CF93534A-A7B0-4277-982C-35C29C958AE5}" destId="{0074260C-A8E6-474D-84E4-12BF8AD75953}" srcOrd="0" destOrd="0" parTransId="{3F58C8F5-D936-463E-A825-B67D15BAF7D6}" sibTransId="{C81D9615-E2D1-4025-AE4F-58A8661F656F}"/>
    <dgm:cxn modelId="{339A5FFA-6EC1-48B2-9538-33C83F7987BA}" type="presOf" srcId="{CF93534A-A7B0-4277-982C-35C29C958AE5}" destId="{83955266-BBA5-4663-9816-48EDDC8157FE}" srcOrd="0" destOrd="0" presId="urn:microsoft.com/office/officeart/2018/2/layout/IconVerticalSolidList"/>
    <dgm:cxn modelId="{3F555067-4361-4A41-8675-81B6139C0CC7}" type="presParOf" srcId="{83955266-BBA5-4663-9816-48EDDC8157FE}" destId="{ECB56C26-8AB6-4D83-9B62-C077D4637AA3}" srcOrd="0" destOrd="0" presId="urn:microsoft.com/office/officeart/2018/2/layout/IconVerticalSolidList"/>
    <dgm:cxn modelId="{B7BA28B5-2645-493D-B3F0-0D3848C7B7D6}" type="presParOf" srcId="{ECB56C26-8AB6-4D83-9B62-C077D4637AA3}" destId="{717CCAC7-8D86-4DB7-839E-021C760A2997}" srcOrd="0" destOrd="0" presId="urn:microsoft.com/office/officeart/2018/2/layout/IconVerticalSolidList"/>
    <dgm:cxn modelId="{43298C8D-0B0C-43D0-AC1C-A41492D11B62}" type="presParOf" srcId="{ECB56C26-8AB6-4D83-9B62-C077D4637AA3}" destId="{F60C11C1-FE26-46E0-A7A5-95BBF5F62648}" srcOrd="1" destOrd="0" presId="urn:microsoft.com/office/officeart/2018/2/layout/IconVerticalSolidList"/>
    <dgm:cxn modelId="{26D341A1-3879-4F52-8987-DB3F77270BC2}" type="presParOf" srcId="{ECB56C26-8AB6-4D83-9B62-C077D4637AA3}" destId="{3513A2F1-3323-459E-845E-1E164B7FD05C}" srcOrd="2" destOrd="0" presId="urn:microsoft.com/office/officeart/2018/2/layout/IconVerticalSolidList"/>
    <dgm:cxn modelId="{B1FD0238-8890-4613-BBCD-90FCCEEDDA6C}" type="presParOf" srcId="{ECB56C26-8AB6-4D83-9B62-C077D4637AA3}" destId="{AB66B3EA-32F5-410B-B64A-1203B933E05B}" srcOrd="3" destOrd="0" presId="urn:microsoft.com/office/officeart/2018/2/layout/IconVerticalSolidList"/>
    <dgm:cxn modelId="{BE22235D-664C-494E-9BB5-82CB4AE8D95A}" type="presParOf" srcId="{ECB56C26-8AB6-4D83-9B62-C077D4637AA3}" destId="{470F3E92-9920-4CC2-BC2C-1DDAF55035BF}" srcOrd="4" destOrd="0" presId="urn:microsoft.com/office/officeart/2018/2/layout/IconVerticalSolidList"/>
    <dgm:cxn modelId="{FB32BE4F-1BAD-418C-9CA1-A0335B0499DB}" type="presParOf" srcId="{83955266-BBA5-4663-9816-48EDDC8157FE}" destId="{8721AC64-4F3D-4B8D-99B3-CB1744FEC4DD}" srcOrd="1" destOrd="0" presId="urn:microsoft.com/office/officeart/2018/2/layout/IconVerticalSolidList"/>
    <dgm:cxn modelId="{FCAE84BA-35D0-4B67-B1AC-93D52AFCF313}" type="presParOf" srcId="{83955266-BBA5-4663-9816-48EDDC8157FE}" destId="{547AD465-7317-40CE-B55E-E9A42AA314C0}" srcOrd="2" destOrd="0" presId="urn:microsoft.com/office/officeart/2018/2/layout/IconVerticalSolidList"/>
    <dgm:cxn modelId="{7019D472-F1AD-4DB1-9AC9-7637FE2327E6}" type="presParOf" srcId="{547AD465-7317-40CE-B55E-E9A42AA314C0}" destId="{7BFFB07F-3B47-4D5B-ADE4-C79E6809B70E}" srcOrd="0" destOrd="0" presId="urn:microsoft.com/office/officeart/2018/2/layout/IconVerticalSolidList"/>
    <dgm:cxn modelId="{0BF4088C-5AA1-4EB0-947A-2D59667A1E00}" type="presParOf" srcId="{547AD465-7317-40CE-B55E-E9A42AA314C0}" destId="{AD871392-0609-4F36-97AC-4690B3D7DC26}" srcOrd="1" destOrd="0" presId="urn:microsoft.com/office/officeart/2018/2/layout/IconVerticalSolidList"/>
    <dgm:cxn modelId="{062131A0-3B91-4905-A3F1-72DE889A52CA}" type="presParOf" srcId="{547AD465-7317-40CE-B55E-E9A42AA314C0}" destId="{303767AB-9706-4173-BE02-D0A82C7EA3DB}" srcOrd="2" destOrd="0" presId="urn:microsoft.com/office/officeart/2018/2/layout/IconVerticalSolidList"/>
    <dgm:cxn modelId="{7974B200-94E2-49F1-A4F5-66A1F2F617EA}" type="presParOf" srcId="{547AD465-7317-40CE-B55E-E9A42AA314C0}" destId="{AEC47106-5376-434D-BF3E-FFD8DF9B18F6}" srcOrd="3" destOrd="0" presId="urn:microsoft.com/office/officeart/2018/2/layout/IconVerticalSolidList"/>
    <dgm:cxn modelId="{2257A0C7-0370-4BAB-B9F2-BD9D659E77AB}" type="presParOf" srcId="{83955266-BBA5-4663-9816-48EDDC8157FE}" destId="{5FE601CC-A3F2-47FD-9340-4FE1CE0D46A7}" srcOrd="3" destOrd="0" presId="urn:microsoft.com/office/officeart/2018/2/layout/IconVerticalSolidList"/>
    <dgm:cxn modelId="{9E56097F-F7A0-40CF-81DE-6D2A7490C175}" type="presParOf" srcId="{83955266-BBA5-4663-9816-48EDDC8157FE}" destId="{54A5AA4A-C20F-46AE-A81D-4314E6B320C9}" srcOrd="4" destOrd="0" presId="urn:microsoft.com/office/officeart/2018/2/layout/IconVerticalSolidList"/>
    <dgm:cxn modelId="{35529920-CD71-4C35-A583-A05970A58B2C}" type="presParOf" srcId="{54A5AA4A-C20F-46AE-A81D-4314E6B320C9}" destId="{9FFFF76C-9401-446F-BFE5-D020FA1B4A78}" srcOrd="0" destOrd="0" presId="urn:microsoft.com/office/officeart/2018/2/layout/IconVerticalSolidList"/>
    <dgm:cxn modelId="{DE2CC60F-47C4-4A52-8BF8-A5BC15D8CED9}" type="presParOf" srcId="{54A5AA4A-C20F-46AE-A81D-4314E6B320C9}" destId="{AD87BE83-CB05-4EA6-8702-15917DA04B56}" srcOrd="1" destOrd="0" presId="urn:microsoft.com/office/officeart/2018/2/layout/IconVerticalSolidList"/>
    <dgm:cxn modelId="{C6A9333E-65BC-4D26-BBE7-6EDF7FDE7CB2}" type="presParOf" srcId="{54A5AA4A-C20F-46AE-A81D-4314E6B320C9}" destId="{90329BF6-6951-4100-98C2-49AC089513AA}" srcOrd="2" destOrd="0" presId="urn:microsoft.com/office/officeart/2018/2/layout/IconVerticalSolidList"/>
    <dgm:cxn modelId="{2FE67A56-A788-48C7-B456-D7F1ECEE5D53}" type="presParOf" srcId="{54A5AA4A-C20F-46AE-A81D-4314E6B320C9}" destId="{A737770B-79DD-485C-B525-09380E07E820}" srcOrd="3" destOrd="0" presId="urn:microsoft.com/office/officeart/2018/2/layout/IconVerticalSolidList"/>
    <dgm:cxn modelId="{25A4E679-C534-48FD-BECB-4F3FF8589813}" type="presParOf" srcId="{83955266-BBA5-4663-9816-48EDDC8157FE}" destId="{6EB5574A-D16F-44A5-AC26-AB9EA530F870}" srcOrd="5" destOrd="0" presId="urn:microsoft.com/office/officeart/2018/2/layout/IconVerticalSolidList"/>
    <dgm:cxn modelId="{5671A29F-186B-47DC-8A3A-D4382576F3E8}" type="presParOf" srcId="{83955266-BBA5-4663-9816-48EDDC8157FE}" destId="{0001A6FE-3660-417E-A355-9AECFFB73934}" srcOrd="6" destOrd="0" presId="urn:microsoft.com/office/officeart/2018/2/layout/IconVerticalSolidList"/>
    <dgm:cxn modelId="{55327332-1790-4692-B988-D94BB9314F27}" type="presParOf" srcId="{0001A6FE-3660-417E-A355-9AECFFB73934}" destId="{E62FBD0F-03C5-490A-8F74-69C8C7DC3C11}" srcOrd="0" destOrd="0" presId="urn:microsoft.com/office/officeart/2018/2/layout/IconVerticalSolidList"/>
    <dgm:cxn modelId="{F832DEB9-3B2E-410F-8C3D-0256E5DC6553}" type="presParOf" srcId="{0001A6FE-3660-417E-A355-9AECFFB73934}" destId="{BB161192-16E9-4298-8259-4E9C740CA381}" srcOrd="1" destOrd="0" presId="urn:microsoft.com/office/officeart/2018/2/layout/IconVerticalSolidList"/>
    <dgm:cxn modelId="{AB7B67D9-539A-46D1-862A-85D52B62E095}" type="presParOf" srcId="{0001A6FE-3660-417E-A355-9AECFFB73934}" destId="{8C5B8D6D-6EFE-4AB4-A91E-1FA476262774}" srcOrd="2" destOrd="0" presId="urn:microsoft.com/office/officeart/2018/2/layout/IconVerticalSolidList"/>
    <dgm:cxn modelId="{11558EEE-316A-4551-A3DB-FAC227F2E64C}" type="presParOf" srcId="{0001A6FE-3660-417E-A355-9AECFFB73934}" destId="{CC703706-B3EB-421E-B0C7-648F273E4845}" srcOrd="3" destOrd="0" presId="urn:microsoft.com/office/officeart/2018/2/layout/IconVerticalSolidList"/>
    <dgm:cxn modelId="{D1F487BE-4D57-40B1-BB79-BA5A0D8D258D}" type="presParOf" srcId="{83955266-BBA5-4663-9816-48EDDC8157FE}" destId="{43AA1FAF-2E52-4FBF-AEC3-BD031CA81FA7}" srcOrd="7" destOrd="0" presId="urn:microsoft.com/office/officeart/2018/2/layout/IconVerticalSolidList"/>
    <dgm:cxn modelId="{59F54787-90AA-497D-A768-AB7D099B70FD}" type="presParOf" srcId="{83955266-BBA5-4663-9816-48EDDC8157FE}" destId="{3CF4AA8F-A741-4F82-BD46-CEA317A01BC2}" srcOrd="8" destOrd="0" presId="urn:microsoft.com/office/officeart/2018/2/layout/IconVerticalSolidList"/>
    <dgm:cxn modelId="{79EEDB93-20B9-4885-861D-69502644E20A}" type="presParOf" srcId="{3CF4AA8F-A741-4F82-BD46-CEA317A01BC2}" destId="{6EB1E9F0-8063-43C4-BEFE-047D89E957D1}" srcOrd="0" destOrd="0" presId="urn:microsoft.com/office/officeart/2018/2/layout/IconVerticalSolidList"/>
    <dgm:cxn modelId="{9C97BA3A-F063-405C-ABAA-37350CFBB09F}" type="presParOf" srcId="{3CF4AA8F-A741-4F82-BD46-CEA317A01BC2}" destId="{A60F1F1A-70B0-4900-B43A-F1893EE9B450}" srcOrd="1" destOrd="0" presId="urn:microsoft.com/office/officeart/2018/2/layout/IconVerticalSolidList"/>
    <dgm:cxn modelId="{77E0FFFF-A6E8-457D-9C36-07E50BEB73DD}" type="presParOf" srcId="{3CF4AA8F-A741-4F82-BD46-CEA317A01BC2}" destId="{EB25A1E9-C60D-4210-AE19-593E9535C771}" srcOrd="2" destOrd="0" presId="urn:microsoft.com/office/officeart/2018/2/layout/IconVerticalSolidList"/>
    <dgm:cxn modelId="{8B71C27A-6215-4B52-AA03-06CC5B26585E}" type="presParOf" srcId="{3CF4AA8F-A741-4F82-BD46-CEA317A01BC2}" destId="{B6983DE0-1A51-41DE-8490-6CA3C32C77AB}"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AFC471-9777-4901-AD63-CAA7AAC5A85C}"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04526A6B-ED8B-4BE8-A1CA-FD37ECC65D94}">
      <dgm:prSet/>
      <dgm:spPr/>
      <dgm:t>
        <a:bodyPr/>
        <a:lstStyle/>
        <a:p>
          <a:r>
            <a:rPr lang="fi-FI" baseline="0"/>
            <a:t>Ajan käytön haasteet, kirjaaminen ja tilastoinnit</a:t>
          </a:r>
          <a:endParaRPr lang="en-US"/>
        </a:p>
      </dgm:t>
    </dgm:pt>
    <dgm:pt modelId="{02BE1DB7-1404-4729-A6D2-BC142A2F997A}" type="parTrans" cxnId="{1D1D459F-B77C-4CE1-BECE-CCAC3C6B668A}">
      <dgm:prSet/>
      <dgm:spPr/>
      <dgm:t>
        <a:bodyPr/>
        <a:lstStyle/>
        <a:p>
          <a:endParaRPr lang="en-US"/>
        </a:p>
      </dgm:t>
    </dgm:pt>
    <dgm:pt modelId="{A35D3C95-5A52-4121-A9CD-981ACBF5571D}" type="sibTrans" cxnId="{1D1D459F-B77C-4CE1-BECE-CCAC3C6B668A}">
      <dgm:prSet/>
      <dgm:spPr/>
      <dgm:t>
        <a:bodyPr/>
        <a:lstStyle/>
        <a:p>
          <a:endParaRPr lang="en-US"/>
        </a:p>
      </dgm:t>
    </dgm:pt>
    <dgm:pt modelId="{A10214E5-4446-49AB-AC53-CE7486289EB4}">
      <dgm:prSet/>
      <dgm:spPr/>
      <dgm:t>
        <a:bodyPr/>
        <a:lstStyle/>
        <a:p>
          <a:r>
            <a:rPr lang="fi-FI" baseline="0"/>
            <a:t>Asiakkaan tilanteesta muodostettavan kokonaiskuvan haasteet</a:t>
          </a:r>
          <a:endParaRPr lang="en-US"/>
        </a:p>
      </dgm:t>
    </dgm:pt>
    <dgm:pt modelId="{4D63374F-A02F-4511-869E-583E02365C29}" type="parTrans" cxnId="{C5C56B81-17EE-47D7-BDD5-86A3B880B09B}">
      <dgm:prSet/>
      <dgm:spPr/>
      <dgm:t>
        <a:bodyPr/>
        <a:lstStyle/>
        <a:p>
          <a:endParaRPr lang="en-US"/>
        </a:p>
      </dgm:t>
    </dgm:pt>
    <dgm:pt modelId="{C0227EF7-E4AB-419D-80E3-88374166339A}" type="sibTrans" cxnId="{C5C56B81-17EE-47D7-BDD5-86A3B880B09B}">
      <dgm:prSet/>
      <dgm:spPr/>
      <dgm:t>
        <a:bodyPr/>
        <a:lstStyle/>
        <a:p>
          <a:endParaRPr lang="en-US"/>
        </a:p>
      </dgm:t>
    </dgm:pt>
    <dgm:pt modelId="{6ACDDD5B-5C0E-40A0-8632-2112107EE1FC}">
      <dgm:prSet/>
      <dgm:spPr/>
      <dgm:t>
        <a:bodyPr/>
        <a:lstStyle/>
        <a:p>
          <a:r>
            <a:rPr lang="fi-FI" baseline="0"/>
            <a:t>Moniammatillisen työnteon haasteet tiedon huono liikkuvuuden vuoksi</a:t>
          </a:r>
          <a:endParaRPr lang="en-US"/>
        </a:p>
      </dgm:t>
    </dgm:pt>
    <dgm:pt modelId="{96E1DDDF-CBC3-4C4A-9E49-114D52879036}" type="parTrans" cxnId="{5E0C4C91-E5B1-4985-963E-8FEB02164E91}">
      <dgm:prSet/>
      <dgm:spPr/>
      <dgm:t>
        <a:bodyPr/>
        <a:lstStyle/>
        <a:p>
          <a:endParaRPr lang="en-US"/>
        </a:p>
      </dgm:t>
    </dgm:pt>
    <dgm:pt modelId="{26231B44-B28C-4C9E-8A72-82F7617BEC90}" type="sibTrans" cxnId="{5E0C4C91-E5B1-4985-963E-8FEB02164E91}">
      <dgm:prSet/>
      <dgm:spPr/>
      <dgm:t>
        <a:bodyPr/>
        <a:lstStyle/>
        <a:p>
          <a:endParaRPr lang="en-US"/>
        </a:p>
      </dgm:t>
    </dgm:pt>
    <dgm:pt modelId="{24EFD940-D469-4C5D-914E-0A931E7AFE31}">
      <dgm:prSet/>
      <dgm:spPr/>
      <dgm:t>
        <a:bodyPr/>
        <a:lstStyle/>
        <a:p>
          <a:r>
            <a:rPr lang="fi-FI" baseline="0"/>
            <a:t>Järjestelmien kehittäminen teknologiakeskeisesti</a:t>
          </a:r>
          <a:endParaRPr lang="en-US"/>
        </a:p>
      </dgm:t>
    </dgm:pt>
    <dgm:pt modelId="{DA15D26C-DE6C-408A-9513-D414ABC17B78}" type="parTrans" cxnId="{9C96FB87-9C9B-4C41-89D4-2C107CD81B70}">
      <dgm:prSet/>
      <dgm:spPr/>
      <dgm:t>
        <a:bodyPr/>
        <a:lstStyle/>
        <a:p>
          <a:endParaRPr lang="en-US"/>
        </a:p>
      </dgm:t>
    </dgm:pt>
    <dgm:pt modelId="{4BD72188-1D28-4690-B94B-E83C9C4399BD}" type="sibTrans" cxnId="{9C96FB87-9C9B-4C41-89D4-2C107CD81B70}">
      <dgm:prSet/>
      <dgm:spPr/>
      <dgm:t>
        <a:bodyPr/>
        <a:lstStyle/>
        <a:p>
          <a:endParaRPr lang="en-US"/>
        </a:p>
      </dgm:t>
    </dgm:pt>
    <dgm:pt modelId="{89E05912-B4E1-472B-89ED-1A0FE207D687}" type="pres">
      <dgm:prSet presAssocID="{63AFC471-9777-4901-AD63-CAA7AAC5A85C}" presName="root" presStyleCnt="0">
        <dgm:presLayoutVars>
          <dgm:dir/>
          <dgm:resizeHandles val="exact"/>
        </dgm:presLayoutVars>
      </dgm:prSet>
      <dgm:spPr/>
    </dgm:pt>
    <dgm:pt modelId="{7F5BB827-6588-458F-BEDA-10B0A760AD2B}" type="pres">
      <dgm:prSet presAssocID="{04526A6B-ED8B-4BE8-A1CA-FD37ECC65D94}" presName="compNode" presStyleCnt="0"/>
      <dgm:spPr/>
    </dgm:pt>
    <dgm:pt modelId="{EE084171-4D83-4D88-9C3D-0B5DF405B430}" type="pres">
      <dgm:prSet presAssocID="{04526A6B-ED8B-4BE8-A1CA-FD37ECC65D94}" presName="bgRect" presStyleLbl="bgShp" presStyleIdx="0" presStyleCnt="4"/>
      <dgm:spPr/>
    </dgm:pt>
    <dgm:pt modelId="{D1464E55-14F4-4B14-A53F-CA5A023BC1A7}" type="pres">
      <dgm:prSet presAssocID="{04526A6B-ED8B-4BE8-A1CA-FD37ECC65D94}"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nion"/>
        </a:ext>
      </dgm:extLst>
    </dgm:pt>
    <dgm:pt modelId="{BA81565F-D500-4889-9AE3-1B18B15C89ED}" type="pres">
      <dgm:prSet presAssocID="{04526A6B-ED8B-4BE8-A1CA-FD37ECC65D94}" presName="spaceRect" presStyleCnt="0"/>
      <dgm:spPr/>
    </dgm:pt>
    <dgm:pt modelId="{11B921E9-29DE-4CF2-9B49-2BD871178DF6}" type="pres">
      <dgm:prSet presAssocID="{04526A6B-ED8B-4BE8-A1CA-FD37ECC65D94}" presName="parTx" presStyleLbl="revTx" presStyleIdx="0" presStyleCnt="4">
        <dgm:presLayoutVars>
          <dgm:chMax val="0"/>
          <dgm:chPref val="0"/>
        </dgm:presLayoutVars>
      </dgm:prSet>
      <dgm:spPr/>
    </dgm:pt>
    <dgm:pt modelId="{B4C776D2-477E-4D0B-A5D1-12072E3F628F}" type="pres">
      <dgm:prSet presAssocID="{A35D3C95-5A52-4121-A9CD-981ACBF5571D}" presName="sibTrans" presStyleCnt="0"/>
      <dgm:spPr/>
    </dgm:pt>
    <dgm:pt modelId="{08D43003-12AF-44E4-9241-DF91ABDA8D1A}" type="pres">
      <dgm:prSet presAssocID="{A10214E5-4446-49AB-AC53-CE7486289EB4}" presName="compNode" presStyleCnt="0"/>
      <dgm:spPr/>
    </dgm:pt>
    <dgm:pt modelId="{F056B87C-B940-4350-8174-C682DF53E97C}" type="pres">
      <dgm:prSet presAssocID="{A10214E5-4446-49AB-AC53-CE7486289EB4}" presName="bgRect" presStyleLbl="bgShp" presStyleIdx="1" presStyleCnt="4"/>
      <dgm:spPr/>
    </dgm:pt>
    <dgm:pt modelId="{6642DD99-994E-4813-AB7B-FD6F2F4E5929}" type="pres">
      <dgm:prSet presAssocID="{A10214E5-4446-49AB-AC53-CE7486289EB4}"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Questions"/>
        </a:ext>
      </dgm:extLst>
    </dgm:pt>
    <dgm:pt modelId="{EBC17FAF-B732-45BF-92F6-77289057CE72}" type="pres">
      <dgm:prSet presAssocID="{A10214E5-4446-49AB-AC53-CE7486289EB4}" presName="spaceRect" presStyleCnt="0"/>
      <dgm:spPr/>
    </dgm:pt>
    <dgm:pt modelId="{1A2D72A5-88C4-4DAC-B626-278B1EE06661}" type="pres">
      <dgm:prSet presAssocID="{A10214E5-4446-49AB-AC53-CE7486289EB4}" presName="parTx" presStyleLbl="revTx" presStyleIdx="1" presStyleCnt="4">
        <dgm:presLayoutVars>
          <dgm:chMax val="0"/>
          <dgm:chPref val="0"/>
        </dgm:presLayoutVars>
      </dgm:prSet>
      <dgm:spPr/>
    </dgm:pt>
    <dgm:pt modelId="{48B6D162-4729-4FFA-B67C-1E115FDD16F1}" type="pres">
      <dgm:prSet presAssocID="{C0227EF7-E4AB-419D-80E3-88374166339A}" presName="sibTrans" presStyleCnt="0"/>
      <dgm:spPr/>
    </dgm:pt>
    <dgm:pt modelId="{FC6A7B44-63FA-4E59-91FE-420569DF5F79}" type="pres">
      <dgm:prSet presAssocID="{6ACDDD5B-5C0E-40A0-8632-2112107EE1FC}" presName="compNode" presStyleCnt="0"/>
      <dgm:spPr/>
    </dgm:pt>
    <dgm:pt modelId="{71C698F8-2FAC-433A-9013-FC913817C60B}" type="pres">
      <dgm:prSet presAssocID="{6ACDDD5B-5C0E-40A0-8632-2112107EE1FC}" presName="bgRect" presStyleLbl="bgShp" presStyleIdx="2" presStyleCnt="4"/>
      <dgm:spPr/>
    </dgm:pt>
    <dgm:pt modelId="{CD399C28-7A34-43AF-A76B-B89208B89DC0}" type="pres">
      <dgm:prSet presAssocID="{6ACDDD5B-5C0E-40A0-8632-2112107EE1FC}"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ind Chime"/>
        </a:ext>
      </dgm:extLst>
    </dgm:pt>
    <dgm:pt modelId="{7D633B4A-40E6-4FF4-AA7E-7EF781DF85AA}" type="pres">
      <dgm:prSet presAssocID="{6ACDDD5B-5C0E-40A0-8632-2112107EE1FC}" presName="spaceRect" presStyleCnt="0"/>
      <dgm:spPr/>
    </dgm:pt>
    <dgm:pt modelId="{0175D480-C3FB-4039-80F7-1BE0087F909C}" type="pres">
      <dgm:prSet presAssocID="{6ACDDD5B-5C0E-40A0-8632-2112107EE1FC}" presName="parTx" presStyleLbl="revTx" presStyleIdx="2" presStyleCnt="4">
        <dgm:presLayoutVars>
          <dgm:chMax val="0"/>
          <dgm:chPref val="0"/>
        </dgm:presLayoutVars>
      </dgm:prSet>
      <dgm:spPr/>
    </dgm:pt>
    <dgm:pt modelId="{632B6627-5B3C-4873-B1DE-B5AEC95841F2}" type="pres">
      <dgm:prSet presAssocID="{26231B44-B28C-4C9E-8A72-82F7617BEC90}" presName="sibTrans" presStyleCnt="0"/>
      <dgm:spPr/>
    </dgm:pt>
    <dgm:pt modelId="{A63DAEF5-6653-40B1-931D-50F5995B7975}" type="pres">
      <dgm:prSet presAssocID="{24EFD940-D469-4C5D-914E-0A931E7AFE31}" presName="compNode" presStyleCnt="0"/>
      <dgm:spPr/>
    </dgm:pt>
    <dgm:pt modelId="{B7A94271-87EA-48CC-BA80-FE8E72C4EAF0}" type="pres">
      <dgm:prSet presAssocID="{24EFD940-D469-4C5D-914E-0A931E7AFE31}" presName="bgRect" presStyleLbl="bgShp" presStyleIdx="3" presStyleCnt="4"/>
      <dgm:spPr/>
    </dgm:pt>
    <dgm:pt modelId="{1D9688B2-E053-42D2-ADFE-049072D7B3F5}" type="pres">
      <dgm:prSet presAssocID="{24EFD940-D469-4C5D-914E-0A931E7AFE31}"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ooks"/>
        </a:ext>
      </dgm:extLst>
    </dgm:pt>
    <dgm:pt modelId="{90BD5407-CB63-47A1-842C-EE29C3669BE4}" type="pres">
      <dgm:prSet presAssocID="{24EFD940-D469-4C5D-914E-0A931E7AFE31}" presName="spaceRect" presStyleCnt="0"/>
      <dgm:spPr/>
    </dgm:pt>
    <dgm:pt modelId="{C394C542-4098-41FA-947E-A78D0929084B}" type="pres">
      <dgm:prSet presAssocID="{24EFD940-D469-4C5D-914E-0A931E7AFE31}" presName="parTx" presStyleLbl="revTx" presStyleIdx="3" presStyleCnt="4">
        <dgm:presLayoutVars>
          <dgm:chMax val="0"/>
          <dgm:chPref val="0"/>
        </dgm:presLayoutVars>
      </dgm:prSet>
      <dgm:spPr/>
    </dgm:pt>
  </dgm:ptLst>
  <dgm:cxnLst>
    <dgm:cxn modelId="{A5B61234-F0D5-4F06-AA8D-465A0C8A5B30}" type="presOf" srcId="{6ACDDD5B-5C0E-40A0-8632-2112107EE1FC}" destId="{0175D480-C3FB-4039-80F7-1BE0087F909C}" srcOrd="0" destOrd="0" presId="urn:microsoft.com/office/officeart/2018/2/layout/IconVerticalSolidList"/>
    <dgm:cxn modelId="{C5475B3A-DC67-4F2B-8E8F-6C2E1B884B63}" type="presOf" srcId="{A10214E5-4446-49AB-AC53-CE7486289EB4}" destId="{1A2D72A5-88C4-4DAC-B626-278B1EE06661}" srcOrd="0" destOrd="0" presId="urn:microsoft.com/office/officeart/2018/2/layout/IconVerticalSolidList"/>
    <dgm:cxn modelId="{C4A6C742-256E-4BC7-BC4A-78A24BDD428C}" type="presOf" srcId="{24EFD940-D469-4C5D-914E-0A931E7AFE31}" destId="{C394C542-4098-41FA-947E-A78D0929084B}" srcOrd="0" destOrd="0" presId="urn:microsoft.com/office/officeart/2018/2/layout/IconVerticalSolidList"/>
    <dgm:cxn modelId="{44192B53-57F2-40DC-A920-292D23D94F90}" type="presOf" srcId="{04526A6B-ED8B-4BE8-A1CA-FD37ECC65D94}" destId="{11B921E9-29DE-4CF2-9B49-2BD871178DF6}" srcOrd="0" destOrd="0" presId="urn:microsoft.com/office/officeart/2018/2/layout/IconVerticalSolidList"/>
    <dgm:cxn modelId="{C5C56B81-17EE-47D7-BDD5-86A3B880B09B}" srcId="{63AFC471-9777-4901-AD63-CAA7AAC5A85C}" destId="{A10214E5-4446-49AB-AC53-CE7486289EB4}" srcOrd="1" destOrd="0" parTransId="{4D63374F-A02F-4511-869E-583E02365C29}" sibTransId="{C0227EF7-E4AB-419D-80E3-88374166339A}"/>
    <dgm:cxn modelId="{9C96FB87-9C9B-4C41-89D4-2C107CD81B70}" srcId="{63AFC471-9777-4901-AD63-CAA7AAC5A85C}" destId="{24EFD940-D469-4C5D-914E-0A931E7AFE31}" srcOrd="3" destOrd="0" parTransId="{DA15D26C-DE6C-408A-9513-D414ABC17B78}" sibTransId="{4BD72188-1D28-4690-B94B-E83C9C4399BD}"/>
    <dgm:cxn modelId="{5E0C4C91-E5B1-4985-963E-8FEB02164E91}" srcId="{63AFC471-9777-4901-AD63-CAA7AAC5A85C}" destId="{6ACDDD5B-5C0E-40A0-8632-2112107EE1FC}" srcOrd="2" destOrd="0" parTransId="{96E1DDDF-CBC3-4C4A-9E49-114D52879036}" sibTransId="{26231B44-B28C-4C9E-8A72-82F7617BEC90}"/>
    <dgm:cxn modelId="{1D1D459F-B77C-4CE1-BECE-CCAC3C6B668A}" srcId="{63AFC471-9777-4901-AD63-CAA7AAC5A85C}" destId="{04526A6B-ED8B-4BE8-A1CA-FD37ECC65D94}" srcOrd="0" destOrd="0" parTransId="{02BE1DB7-1404-4729-A6D2-BC142A2F997A}" sibTransId="{A35D3C95-5A52-4121-A9CD-981ACBF5571D}"/>
    <dgm:cxn modelId="{9D67B7AD-176B-4D95-823D-593B8BF29E0B}" type="presOf" srcId="{63AFC471-9777-4901-AD63-CAA7AAC5A85C}" destId="{89E05912-B4E1-472B-89ED-1A0FE207D687}" srcOrd="0" destOrd="0" presId="urn:microsoft.com/office/officeart/2018/2/layout/IconVerticalSolidList"/>
    <dgm:cxn modelId="{7FED09E8-1152-42F3-992B-ADEB591055B0}" type="presParOf" srcId="{89E05912-B4E1-472B-89ED-1A0FE207D687}" destId="{7F5BB827-6588-458F-BEDA-10B0A760AD2B}" srcOrd="0" destOrd="0" presId="urn:microsoft.com/office/officeart/2018/2/layout/IconVerticalSolidList"/>
    <dgm:cxn modelId="{FC4B13E2-3812-4023-8E54-4636DAD2E722}" type="presParOf" srcId="{7F5BB827-6588-458F-BEDA-10B0A760AD2B}" destId="{EE084171-4D83-4D88-9C3D-0B5DF405B430}" srcOrd="0" destOrd="0" presId="urn:microsoft.com/office/officeart/2018/2/layout/IconVerticalSolidList"/>
    <dgm:cxn modelId="{AEA0A198-FA2F-40C8-8693-6BCBB28C8E87}" type="presParOf" srcId="{7F5BB827-6588-458F-BEDA-10B0A760AD2B}" destId="{D1464E55-14F4-4B14-A53F-CA5A023BC1A7}" srcOrd="1" destOrd="0" presId="urn:microsoft.com/office/officeart/2018/2/layout/IconVerticalSolidList"/>
    <dgm:cxn modelId="{2873C548-20A7-4087-AC4F-7B03777E311C}" type="presParOf" srcId="{7F5BB827-6588-458F-BEDA-10B0A760AD2B}" destId="{BA81565F-D500-4889-9AE3-1B18B15C89ED}" srcOrd="2" destOrd="0" presId="urn:microsoft.com/office/officeart/2018/2/layout/IconVerticalSolidList"/>
    <dgm:cxn modelId="{F37A8692-A5BD-4342-AF11-5A2D47535B3A}" type="presParOf" srcId="{7F5BB827-6588-458F-BEDA-10B0A760AD2B}" destId="{11B921E9-29DE-4CF2-9B49-2BD871178DF6}" srcOrd="3" destOrd="0" presId="urn:microsoft.com/office/officeart/2018/2/layout/IconVerticalSolidList"/>
    <dgm:cxn modelId="{55834C50-C157-446F-BA69-8AC5332B65C8}" type="presParOf" srcId="{89E05912-B4E1-472B-89ED-1A0FE207D687}" destId="{B4C776D2-477E-4D0B-A5D1-12072E3F628F}" srcOrd="1" destOrd="0" presId="urn:microsoft.com/office/officeart/2018/2/layout/IconVerticalSolidList"/>
    <dgm:cxn modelId="{9A1F0B7D-612C-4A52-8418-B133DDE5A7F4}" type="presParOf" srcId="{89E05912-B4E1-472B-89ED-1A0FE207D687}" destId="{08D43003-12AF-44E4-9241-DF91ABDA8D1A}" srcOrd="2" destOrd="0" presId="urn:microsoft.com/office/officeart/2018/2/layout/IconVerticalSolidList"/>
    <dgm:cxn modelId="{2F6ED7DF-674B-4F79-A540-713A12D3BFD4}" type="presParOf" srcId="{08D43003-12AF-44E4-9241-DF91ABDA8D1A}" destId="{F056B87C-B940-4350-8174-C682DF53E97C}" srcOrd="0" destOrd="0" presId="urn:microsoft.com/office/officeart/2018/2/layout/IconVerticalSolidList"/>
    <dgm:cxn modelId="{C4C07E63-7B14-474C-8AB5-9782DD633CF1}" type="presParOf" srcId="{08D43003-12AF-44E4-9241-DF91ABDA8D1A}" destId="{6642DD99-994E-4813-AB7B-FD6F2F4E5929}" srcOrd="1" destOrd="0" presId="urn:microsoft.com/office/officeart/2018/2/layout/IconVerticalSolidList"/>
    <dgm:cxn modelId="{B03AA8C0-C87D-43BB-B58C-E27FE0A973A1}" type="presParOf" srcId="{08D43003-12AF-44E4-9241-DF91ABDA8D1A}" destId="{EBC17FAF-B732-45BF-92F6-77289057CE72}" srcOrd="2" destOrd="0" presId="urn:microsoft.com/office/officeart/2018/2/layout/IconVerticalSolidList"/>
    <dgm:cxn modelId="{3394898C-2CED-4686-977A-4A2F16E03ED6}" type="presParOf" srcId="{08D43003-12AF-44E4-9241-DF91ABDA8D1A}" destId="{1A2D72A5-88C4-4DAC-B626-278B1EE06661}" srcOrd="3" destOrd="0" presId="urn:microsoft.com/office/officeart/2018/2/layout/IconVerticalSolidList"/>
    <dgm:cxn modelId="{961AAEF0-B9A2-460B-812E-0CB3E4596262}" type="presParOf" srcId="{89E05912-B4E1-472B-89ED-1A0FE207D687}" destId="{48B6D162-4729-4FFA-B67C-1E115FDD16F1}" srcOrd="3" destOrd="0" presId="urn:microsoft.com/office/officeart/2018/2/layout/IconVerticalSolidList"/>
    <dgm:cxn modelId="{250BCDEA-1296-4D19-BBD0-EC85FB4E0C30}" type="presParOf" srcId="{89E05912-B4E1-472B-89ED-1A0FE207D687}" destId="{FC6A7B44-63FA-4E59-91FE-420569DF5F79}" srcOrd="4" destOrd="0" presId="urn:microsoft.com/office/officeart/2018/2/layout/IconVerticalSolidList"/>
    <dgm:cxn modelId="{F72245FC-C94A-4426-AFD4-A8FC0E4DBDFE}" type="presParOf" srcId="{FC6A7B44-63FA-4E59-91FE-420569DF5F79}" destId="{71C698F8-2FAC-433A-9013-FC913817C60B}" srcOrd="0" destOrd="0" presId="urn:microsoft.com/office/officeart/2018/2/layout/IconVerticalSolidList"/>
    <dgm:cxn modelId="{3188B27D-E50B-455E-BFC1-610C63D909B5}" type="presParOf" srcId="{FC6A7B44-63FA-4E59-91FE-420569DF5F79}" destId="{CD399C28-7A34-43AF-A76B-B89208B89DC0}" srcOrd="1" destOrd="0" presId="urn:microsoft.com/office/officeart/2018/2/layout/IconVerticalSolidList"/>
    <dgm:cxn modelId="{B9CC2DD1-229E-4F95-9579-2C243C4FD1AC}" type="presParOf" srcId="{FC6A7B44-63FA-4E59-91FE-420569DF5F79}" destId="{7D633B4A-40E6-4FF4-AA7E-7EF781DF85AA}" srcOrd="2" destOrd="0" presId="urn:microsoft.com/office/officeart/2018/2/layout/IconVerticalSolidList"/>
    <dgm:cxn modelId="{7C3162C7-0516-4EBB-BE1F-E55AF9E2A44F}" type="presParOf" srcId="{FC6A7B44-63FA-4E59-91FE-420569DF5F79}" destId="{0175D480-C3FB-4039-80F7-1BE0087F909C}" srcOrd="3" destOrd="0" presId="urn:microsoft.com/office/officeart/2018/2/layout/IconVerticalSolidList"/>
    <dgm:cxn modelId="{D803CFD8-5B6F-48FB-9CD3-5142716F1518}" type="presParOf" srcId="{89E05912-B4E1-472B-89ED-1A0FE207D687}" destId="{632B6627-5B3C-4873-B1DE-B5AEC95841F2}" srcOrd="5" destOrd="0" presId="urn:microsoft.com/office/officeart/2018/2/layout/IconVerticalSolidList"/>
    <dgm:cxn modelId="{090A730B-09F5-4633-BF68-37C07830A50B}" type="presParOf" srcId="{89E05912-B4E1-472B-89ED-1A0FE207D687}" destId="{A63DAEF5-6653-40B1-931D-50F5995B7975}" srcOrd="6" destOrd="0" presId="urn:microsoft.com/office/officeart/2018/2/layout/IconVerticalSolidList"/>
    <dgm:cxn modelId="{CAD842D6-B707-4951-B0FC-DE8240B50ACB}" type="presParOf" srcId="{A63DAEF5-6653-40B1-931D-50F5995B7975}" destId="{B7A94271-87EA-48CC-BA80-FE8E72C4EAF0}" srcOrd="0" destOrd="0" presId="urn:microsoft.com/office/officeart/2018/2/layout/IconVerticalSolidList"/>
    <dgm:cxn modelId="{7CE8F35E-2EF4-46C6-AE09-BD5081567AB9}" type="presParOf" srcId="{A63DAEF5-6653-40B1-931D-50F5995B7975}" destId="{1D9688B2-E053-42D2-ADFE-049072D7B3F5}" srcOrd="1" destOrd="0" presId="urn:microsoft.com/office/officeart/2018/2/layout/IconVerticalSolidList"/>
    <dgm:cxn modelId="{52E1444F-08E8-4DC4-A1F0-241C24C0E8C7}" type="presParOf" srcId="{A63DAEF5-6653-40B1-931D-50F5995B7975}" destId="{90BD5407-CB63-47A1-842C-EE29C3669BE4}" srcOrd="2" destOrd="0" presId="urn:microsoft.com/office/officeart/2018/2/layout/IconVerticalSolidList"/>
    <dgm:cxn modelId="{79C8C7EC-A42C-434A-BED4-AA1D97F30959}" type="presParOf" srcId="{A63DAEF5-6653-40B1-931D-50F5995B7975}" destId="{C394C542-4098-41FA-947E-A78D0929084B}"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7CCAC7-8D86-4DB7-839E-021C760A2997}">
      <dsp:nvSpPr>
        <dsp:cNvPr id="0" name=""/>
        <dsp:cNvSpPr/>
      </dsp:nvSpPr>
      <dsp:spPr>
        <a:xfrm>
          <a:off x="0" y="4597"/>
          <a:ext cx="6513603" cy="97937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0C11C1-FE26-46E0-A7A5-95BBF5F62648}">
      <dsp:nvSpPr>
        <dsp:cNvPr id="0" name=""/>
        <dsp:cNvSpPr/>
      </dsp:nvSpPr>
      <dsp:spPr>
        <a:xfrm>
          <a:off x="296259" y="224956"/>
          <a:ext cx="538654" cy="53865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B66B3EA-32F5-410B-B64A-1203B933E05B}">
      <dsp:nvSpPr>
        <dsp:cNvPr id="0" name=""/>
        <dsp:cNvSpPr/>
      </dsp:nvSpPr>
      <dsp:spPr>
        <a:xfrm>
          <a:off x="1131174" y="4597"/>
          <a:ext cx="2931121"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i-FI" sz="1900" kern="1200" dirty="0"/>
            <a:t>Kirjaaminen ja raportointi </a:t>
          </a:r>
          <a:endParaRPr lang="en-US" sz="1900" kern="1200" dirty="0"/>
        </a:p>
      </dsp:txBody>
      <dsp:txXfrm>
        <a:off x="1131174" y="4597"/>
        <a:ext cx="2931121" cy="979371"/>
      </dsp:txXfrm>
    </dsp:sp>
    <dsp:sp modelId="{470F3E92-9920-4CC2-BC2C-1DDAF55035BF}">
      <dsp:nvSpPr>
        <dsp:cNvPr id="0" name=""/>
        <dsp:cNvSpPr/>
      </dsp:nvSpPr>
      <dsp:spPr>
        <a:xfrm>
          <a:off x="4062296" y="4597"/>
          <a:ext cx="2451307"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488950">
            <a:lnSpc>
              <a:spcPct val="90000"/>
            </a:lnSpc>
            <a:spcBef>
              <a:spcPct val="0"/>
            </a:spcBef>
            <a:spcAft>
              <a:spcPct val="35000"/>
            </a:spcAft>
            <a:buNone/>
          </a:pPr>
          <a:r>
            <a:rPr lang="fi-FI" sz="1100" kern="1200" dirty="0"/>
            <a:t>mm. hoito- ja palvelusuunnitelma</a:t>
          </a:r>
          <a:endParaRPr lang="en-US" sz="1100" kern="1200" dirty="0"/>
        </a:p>
      </dsp:txBody>
      <dsp:txXfrm>
        <a:off x="4062296" y="4597"/>
        <a:ext cx="2451307" cy="979371"/>
      </dsp:txXfrm>
    </dsp:sp>
    <dsp:sp modelId="{7BFFB07F-3B47-4D5B-ADE4-C79E6809B70E}">
      <dsp:nvSpPr>
        <dsp:cNvPr id="0" name=""/>
        <dsp:cNvSpPr/>
      </dsp:nvSpPr>
      <dsp:spPr>
        <a:xfrm>
          <a:off x="0" y="1228812"/>
          <a:ext cx="6513603" cy="97937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871392-0609-4F36-97AC-4690B3D7DC26}">
      <dsp:nvSpPr>
        <dsp:cNvPr id="0" name=""/>
        <dsp:cNvSpPr/>
      </dsp:nvSpPr>
      <dsp:spPr>
        <a:xfrm>
          <a:off x="296259" y="1449171"/>
          <a:ext cx="538654" cy="53865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EC47106-5376-434D-BF3E-FFD8DF9B18F6}">
      <dsp:nvSpPr>
        <dsp:cNvPr id="0" name=""/>
        <dsp:cNvSpPr/>
      </dsp:nvSpPr>
      <dsp:spPr>
        <a:xfrm>
          <a:off x="1131174" y="1228812"/>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i-FI" sz="1900" kern="1200"/>
            <a:t>Hoitotyön prosessi</a:t>
          </a:r>
          <a:endParaRPr lang="en-US" sz="1900" kern="1200"/>
        </a:p>
      </dsp:txBody>
      <dsp:txXfrm>
        <a:off x="1131174" y="1228812"/>
        <a:ext cx="5382429" cy="979371"/>
      </dsp:txXfrm>
    </dsp:sp>
    <dsp:sp modelId="{9FFFF76C-9401-446F-BFE5-D020FA1B4A78}">
      <dsp:nvSpPr>
        <dsp:cNvPr id="0" name=""/>
        <dsp:cNvSpPr/>
      </dsp:nvSpPr>
      <dsp:spPr>
        <a:xfrm>
          <a:off x="0" y="2453027"/>
          <a:ext cx="6513603" cy="979371"/>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D87BE83-CB05-4EA6-8702-15917DA04B56}">
      <dsp:nvSpPr>
        <dsp:cNvPr id="0" name=""/>
        <dsp:cNvSpPr/>
      </dsp:nvSpPr>
      <dsp:spPr>
        <a:xfrm>
          <a:off x="296259" y="2673385"/>
          <a:ext cx="538654" cy="53865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737770B-79DD-485C-B525-09380E07E820}">
      <dsp:nvSpPr>
        <dsp:cNvPr id="0" name=""/>
        <dsp:cNvSpPr/>
      </dsp:nvSpPr>
      <dsp:spPr>
        <a:xfrm>
          <a:off x="1131174" y="2453027"/>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i-FI" sz="1900" kern="1200"/>
            <a:t>laki asiakkaan / potilaan oikeuksista ja asemasta</a:t>
          </a:r>
          <a:endParaRPr lang="en-US" sz="1900" kern="1200"/>
        </a:p>
      </dsp:txBody>
      <dsp:txXfrm>
        <a:off x="1131174" y="2453027"/>
        <a:ext cx="5382429" cy="979371"/>
      </dsp:txXfrm>
    </dsp:sp>
    <dsp:sp modelId="{E62FBD0F-03C5-490A-8F74-69C8C7DC3C11}">
      <dsp:nvSpPr>
        <dsp:cNvPr id="0" name=""/>
        <dsp:cNvSpPr/>
      </dsp:nvSpPr>
      <dsp:spPr>
        <a:xfrm>
          <a:off x="0" y="3677241"/>
          <a:ext cx="6513603" cy="979371"/>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161192-16E9-4298-8259-4E9C740CA381}">
      <dsp:nvSpPr>
        <dsp:cNvPr id="0" name=""/>
        <dsp:cNvSpPr/>
      </dsp:nvSpPr>
      <dsp:spPr>
        <a:xfrm>
          <a:off x="296259" y="3897600"/>
          <a:ext cx="538654" cy="53865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C703706-B3EB-421E-B0C7-648F273E4845}">
      <dsp:nvSpPr>
        <dsp:cNvPr id="0" name=""/>
        <dsp:cNvSpPr/>
      </dsp:nvSpPr>
      <dsp:spPr>
        <a:xfrm>
          <a:off x="1131174" y="3677241"/>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i-FI" sz="1900" kern="1200" dirty="0"/>
            <a:t>Asiakastietojärjestelmät ja kirjaaminen</a:t>
          </a:r>
          <a:endParaRPr lang="en-US" sz="1900" kern="1200" dirty="0"/>
        </a:p>
      </dsp:txBody>
      <dsp:txXfrm>
        <a:off x="1131174" y="3677241"/>
        <a:ext cx="5382429" cy="979371"/>
      </dsp:txXfrm>
    </dsp:sp>
    <dsp:sp modelId="{6EB1E9F0-8063-43C4-BEFE-047D89E957D1}">
      <dsp:nvSpPr>
        <dsp:cNvPr id="0" name=""/>
        <dsp:cNvSpPr/>
      </dsp:nvSpPr>
      <dsp:spPr>
        <a:xfrm>
          <a:off x="0" y="4901456"/>
          <a:ext cx="6513603" cy="979371"/>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0F1F1A-70B0-4900-B43A-F1893EE9B450}">
      <dsp:nvSpPr>
        <dsp:cNvPr id="0" name=""/>
        <dsp:cNvSpPr/>
      </dsp:nvSpPr>
      <dsp:spPr>
        <a:xfrm>
          <a:off x="296259" y="5121814"/>
          <a:ext cx="538654" cy="53865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6983DE0-1A51-41DE-8490-6CA3C32C77AB}">
      <dsp:nvSpPr>
        <dsp:cNvPr id="0" name=""/>
        <dsp:cNvSpPr/>
      </dsp:nvSpPr>
      <dsp:spPr>
        <a:xfrm>
          <a:off x="1131174" y="4901456"/>
          <a:ext cx="5382429" cy="9793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3650" tIns="103650" rIns="103650" bIns="103650" numCol="1" spcCol="1270" anchor="ctr" anchorCtr="0">
          <a:noAutofit/>
        </a:bodyPr>
        <a:lstStyle/>
        <a:p>
          <a:pPr marL="0" lvl="0" indent="0" algn="l" defTabSz="844550">
            <a:lnSpc>
              <a:spcPct val="90000"/>
            </a:lnSpc>
            <a:spcBef>
              <a:spcPct val="0"/>
            </a:spcBef>
            <a:spcAft>
              <a:spcPct val="35000"/>
            </a:spcAft>
            <a:buNone/>
          </a:pPr>
          <a:r>
            <a:rPr lang="fi-FI" sz="1900" kern="1200" dirty="0"/>
            <a:t>Sähköiset palvelut</a:t>
          </a:r>
          <a:endParaRPr lang="en-US" sz="1900" kern="1200" dirty="0"/>
        </a:p>
      </dsp:txBody>
      <dsp:txXfrm>
        <a:off x="1131174" y="4901456"/>
        <a:ext cx="5382429" cy="97937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084171-4D83-4D88-9C3D-0B5DF405B430}">
      <dsp:nvSpPr>
        <dsp:cNvPr id="0" name=""/>
        <dsp:cNvSpPr/>
      </dsp:nvSpPr>
      <dsp:spPr>
        <a:xfrm>
          <a:off x="0" y="1912"/>
          <a:ext cx="6683374" cy="969073"/>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464E55-14F4-4B14-A53F-CA5A023BC1A7}">
      <dsp:nvSpPr>
        <dsp:cNvPr id="0" name=""/>
        <dsp:cNvSpPr/>
      </dsp:nvSpPr>
      <dsp:spPr>
        <a:xfrm>
          <a:off x="293144" y="219953"/>
          <a:ext cx="532990" cy="5329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1B921E9-29DE-4CF2-9B49-2BD871178DF6}">
      <dsp:nvSpPr>
        <dsp:cNvPr id="0" name=""/>
        <dsp:cNvSpPr/>
      </dsp:nvSpPr>
      <dsp:spPr>
        <a:xfrm>
          <a:off x="1119280" y="1912"/>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77900">
            <a:lnSpc>
              <a:spcPct val="90000"/>
            </a:lnSpc>
            <a:spcBef>
              <a:spcPct val="0"/>
            </a:spcBef>
            <a:spcAft>
              <a:spcPct val="35000"/>
            </a:spcAft>
            <a:buNone/>
          </a:pPr>
          <a:r>
            <a:rPr lang="fi-FI" sz="2200" kern="1200" baseline="0"/>
            <a:t>Ajan käytön haasteet, kirjaaminen ja tilastoinnit</a:t>
          </a:r>
          <a:endParaRPr lang="en-US" sz="2200" kern="1200"/>
        </a:p>
      </dsp:txBody>
      <dsp:txXfrm>
        <a:off x="1119280" y="1912"/>
        <a:ext cx="5564094" cy="969073"/>
      </dsp:txXfrm>
    </dsp:sp>
    <dsp:sp modelId="{F056B87C-B940-4350-8174-C682DF53E97C}">
      <dsp:nvSpPr>
        <dsp:cNvPr id="0" name=""/>
        <dsp:cNvSpPr/>
      </dsp:nvSpPr>
      <dsp:spPr>
        <a:xfrm>
          <a:off x="0" y="1213254"/>
          <a:ext cx="6683374" cy="969073"/>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642DD99-994E-4813-AB7B-FD6F2F4E5929}">
      <dsp:nvSpPr>
        <dsp:cNvPr id="0" name=""/>
        <dsp:cNvSpPr/>
      </dsp:nvSpPr>
      <dsp:spPr>
        <a:xfrm>
          <a:off x="293144" y="1431296"/>
          <a:ext cx="532990" cy="5329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1A2D72A5-88C4-4DAC-B626-278B1EE06661}">
      <dsp:nvSpPr>
        <dsp:cNvPr id="0" name=""/>
        <dsp:cNvSpPr/>
      </dsp:nvSpPr>
      <dsp:spPr>
        <a:xfrm>
          <a:off x="1119280" y="1213254"/>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77900">
            <a:lnSpc>
              <a:spcPct val="90000"/>
            </a:lnSpc>
            <a:spcBef>
              <a:spcPct val="0"/>
            </a:spcBef>
            <a:spcAft>
              <a:spcPct val="35000"/>
            </a:spcAft>
            <a:buNone/>
          </a:pPr>
          <a:r>
            <a:rPr lang="fi-FI" sz="2200" kern="1200" baseline="0"/>
            <a:t>Asiakkaan tilanteesta muodostettavan kokonaiskuvan haasteet</a:t>
          </a:r>
          <a:endParaRPr lang="en-US" sz="2200" kern="1200"/>
        </a:p>
      </dsp:txBody>
      <dsp:txXfrm>
        <a:off x="1119280" y="1213254"/>
        <a:ext cx="5564094" cy="969073"/>
      </dsp:txXfrm>
    </dsp:sp>
    <dsp:sp modelId="{71C698F8-2FAC-433A-9013-FC913817C60B}">
      <dsp:nvSpPr>
        <dsp:cNvPr id="0" name=""/>
        <dsp:cNvSpPr/>
      </dsp:nvSpPr>
      <dsp:spPr>
        <a:xfrm>
          <a:off x="0" y="2424596"/>
          <a:ext cx="6683374" cy="969073"/>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D399C28-7A34-43AF-A76B-B89208B89DC0}">
      <dsp:nvSpPr>
        <dsp:cNvPr id="0" name=""/>
        <dsp:cNvSpPr/>
      </dsp:nvSpPr>
      <dsp:spPr>
        <a:xfrm>
          <a:off x="293144" y="2642638"/>
          <a:ext cx="532990" cy="5329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175D480-C3FB-4039-80F7-1BE0087F909C}">
      <dsp:nvSpPr>
        <dsp:cNvPr id="0" name=""/>
        <dsp:cNvSpPr/>
      </dsp:nvSpPr>
      <dsp:spPr>
        <a:xfrm>
          <a:off x="1119280" y="2424596"/>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77900">
            <a:lnSpc>
              <a:spcPct val="90000"/>
            </a:lnSpc>
            <a:spcBef>
              <a:spcPct val="0"/>
            </a:spcBef>
            <a:spcAft>
              <a:spcPct val="35000"/>
            </a:spcAft>
            <a:buNone/>
          </a:pPr>
          <a:r>
            <a:rPr lang="fi-FI" sz="2200" kern="1200" baseline="0"/>
            <a:t>Moniammatillisen työnteon haasteet tiedon huono liikkuvuuden vuoksi</a:t>
          </a:r>
          <a:endParaRPr lang="en-US" sz="2200" kern="1200"/>
        </a:p>
      </dsp:txBody>
      <dsp:txXfrm>
        <a:off x="1119280" y="2424596"/>
        <a:ext cx="5564094" cy="969073"/>
      </dsp:txXfrm>
    </dsp:sp>
    <dsp:sp modelId="{B7A94271-87EA-48CC-BA80-FE8E72C4EAF0}">
      <dsp:nvSpPr>
        <dsp:cNvPr id="0" name=""/>
        <dsp:cNvSpPr/>
      </dsp:nvSpPr>
      <dsp:spPr>
        <a:xfrm>
          <a:off x="0" y="3635939"/>
          <a:ext cx="6683374" cy="969073"/>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9688B2-E053-42D2-ADFE-049072D7B3F5}">
      <dsp:nvSpPr>
        <dsp:cNvPr id="0" name=""/>
        <dsp:cNvSpPr/>
      </dsp:nvSpPr>
      <dsp:spPr>
        <a:xfrm>
          <a:off x="293144" y="3853980"/>
          <a:ext cx="532990" cy="5329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94C542-4098-41FA-947E-A78D0929084B}">
      <dsp:nvSpPr>
        <dsp:cNvPr id="0" name=""/>
        <dsp:cNvSpPr/>
      </dsp:nvSpPr>
      <dsp:spPr>
        <a:xfrm>
          <a:off x="1119280" y="3635939"/>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77900">
            <a:lnSpc>
              <a:spcPct val="90000"/>
            </a:lnSpc>
            <a:spcBef>
              <a:spcPct val="0"/>
            </a:spcBef>
            <a:spcAft>
              <a:spcPct val="35000"/>
            </a:spcAft>
            <a:buNone/>
          </a:pPr>
          <a:r>
            <a:rPr lang="fi-FI" sz="2200" kern="1200" baseline="0"/>
            <a:t>Järjestelmien kehittäminen teknologiakeskeisesti</a:t>
          </a:r>
          <a:endParaRPr lang="en-US" sz="2200" kern="1200"/>
        </a:p>
      </dsp:txBody>
      <dsp:txXfrm>
        <a:off x="1119280" y="3635939"/>
        <a:ext cx="5564094" cy="96907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tsikko kuvalla 1">
  <p:cSld name="Otsikko kuvalla 1">
    <p:bg>
      <p:bgPr>
        <a:solidFill>
          <a:schemeClr val="dk1"/>
        </a:solidFill>
        <a:effectLst/>
      </p:bgPr>
    </p:bg>
    <p:spTree>
      <p:nvGrpSpPr>
        <p:cNvPr id="1" name="Shape 8"/>
        <p:cNvGrpSpPr/>
        <p:nvPr/>
      </p:nvGrpSpPr>
      <p:grpSpPr>
        <a:xfrm>
          <a:off x="0" y="0"/>
          <a:ext cx="0" cy="0"/>
          <a:chOff x="0" y="0"/>
          <a:chExt cx="0" cy="0"/>
        </a:xfrm>
      </p:grpSpPr>
      <p:pic>
        <p:nvPicPr>
          <p:cNvPr id="9" name="Google Shape;9;p2" descr="A picture containing person, wall, indoor, man &#10; &#10;Description automatically generated"/>
          <p:cNvPicPr preferRelativeResize="0"/>
          <p:nvPr/>
        </p:nvPicPr>
        <p:blipFill rotWithShape="1">
          <a:blip r:embed="rId2">
            <a:alphaModFix amt="44000"/>
          </a:blip>
          <a:srcRect l="714" t="6331" r="713" b="10526"/>
          <a:stretch/>
        </p:blipFill>
        <p:spPr>
          <a:xfrm>
            <a:off x="0" y="-1"/>
            <a:ext cx="12192000" cy="6858001"/>
          </a:xfrm>
          <a:prstGeom prst="rect">
            <a:avLst/>
          </a:prstGeom>
          <a:noFill/>
          <a:ln>
            <a:noFill/>
          </a:ln>
        </p:spPr>
      </p:pic>
      <p:sp>
        <p:nvSpPr>
          <p:cNvPr id="10" name="Google Shape;10;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Google Shape;11;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2" name="Google Shape;12;p2" descr="A close up of a sign &#10; &#10;Description automatically generated"/>
          <p:cNvPicPr preferRelativeResize="0"/>
          <p:nvPr/>
        </p:nvPicPr>
        <p:blipFill rotWithShape="1">
          <a:blip r:embed="rId3">
            <a:alphaModFix/>
          </a:blip>
          <a:srcRect/>
          <a:stretch/>
        </p:blipFill>
        <p:spPr>
          <a:xfrm>
            <a:off x="10418315" y="5929447"/>
            <a:ext cx="1478492" cy="65423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tsikko vaalea sininen">
  <p:cSld name="Otsikko vaalea sininen">
    <p:spTree>
      <p:nvGrpSpPr>
        <p:cNvPr id="1" name="Shape 82"/>
        <p:cNvGrpSpPr/>
        <p:nvPr/>
      </p:nvGrpSpPr>
      <p:grpSpPr>
        <a:xfrm>
          <a:off x="0" y="0"/>
          <a:ext cx="0" cy="0"/>
          <a:chOff x="0" y="0"/>
          <a:chExt cx="0" cy="0"/>
        </a:xfrm>
      </p:grpSpPr>
      <p:sp>
        <p:nvSpPr>
          <p:cNvPr id="83" name="Google Shape;83;p18"/>
          <p:cNvSpPr/>
          <p:nvPr/>
        </p:nvSpPr>
        <p:spPr>
          <a:xfrm>
            <a:off x="0" y="0"/>
            <a:ext cx="12192000" cy="573563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84" name="Google Shape;84;p1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5" name="Google Shape;85;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86" name="Google Shape;86;p18" descr="A close up of a sign &#10; &#10;Description automatically generated"/>
          <p:cNvPicPr preferRelativeResize="0"/>
          <p:nvPr/>
        </p:nvPicPr>
        <p:blipFill rotWithShape="1">
          <a:blip r:embed="rId2">
            <a:alphaModFix/>
          </a:blip>
          <a:srcRect/>
          <a:stretch/>
        </p:blipFill>
        <p:spPr>
          <a:xfrm>
            <a:off x="10423394" y="5941512"/>
            <a:ext cx="1456554" cy="64452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tsikko keltainen">
  <p:cSld name="Otsikko keltainen">
    <p:spTree>
      <p:nvGrpSpPr>
        <p:cNvPr id="1" name="Shape 92"/>
        <p:cNvGrpSpPr/>
        <p:nvPr/>
      </p:nvGrpSpPr>
      <p:grpSpPr>
        <a:xfrm>
          <a:off x="0" y="0"/>
          <a:ext cx="0" cy="0"/>
          <a:chOff x="0" y="0"/>
          <a:chExt cx="0" cy="0"/>
        </a:xfrm>
      </p:grpSpPr>
      <p:sp>
        <p:nvSpPr>
          <p:cNvPr id="93" name="Google Shape;93;p20"/>
          <p:cNvSpPr/>
          <p:nvPr/>
        </p:nvSpPr>
        <p:spPr>
          <a:xfrm>
            <a:off x="0" y="0"/>
            <a:ext cx="12192000" cy="5735637"/>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94" name="Google Shape;94;p2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dk1"/>
              </a:buClr>
              <a:buSzPts val="6000"/>
              <a:buFont typeface="Source Sans Pro"/>
              <a:buNone/>
              <a:defRPr sz="6000">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5" name="Google Shape;95;p2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dk1"/>
              </a:buClr>
              <a:buSzPts val="2400"/>
              <a:buNone/>
              <a:defRPr sz="2400">
                <a:solidFill>
                  <a:schemeClr val="dk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96" name="Google Shape;96;p20" descr="A close up of a sign &#10; &#10;Description automatically generated"/>
          <p:cNvPicPr preferRelativeResize="0"/>
          <p:nvPr/>
        </p:nvPicPr>
        <p:blipFill rotWithShape="1">
          <a:blip r:embed="rId2">
            <a:alphaModFix/>
          </a:blip>
          <a:srcRect/>
          <a:stretch/>
        </p:blipFill>
        <p:spPr>
          <a:xfrm>
            <a:off x="10423394" y="5941512"/>
            <a:ext cx="1456554" cy="64452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tsikko vihreä">
  <p:cSld name="Otsikko vihreä">
    <p:spTree>
      <p:nvGrpSpPr>
        <p:cNvPr id="1" name="Shape 97"/>
        <p:cNvGrpSpPr/>
        <p:nvPr/>
      </p:nvGrpSpPr>
      <p:grpSpPr>
        <a:xfrm>
          <a:off x="0" y="0"/>
          <a:ext cx="0" cy="0"/>
          <a:chOff x="0" y="0"/>
          <a:chExt cx="0" cy="0"/>
        </a:xfrm>
      </p:grpSpPr>
      <p:sp>
        <p:nvSpPr>
          <p:cNvPr id="98" name="Google Shape;98;p21"/>
          <p:cNvSpPr/>
          <p:nvPr/>
        </p:nvSpPr>
        <p:spPr>
          <a:xfrm>
            <a:off x="0" y="0"/>
            <a:ext cx="12192000" cy="5735637"/>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99" name="Google Shape;99;p2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0" name="Google Shape;100;p2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01" name="Google Shape;101;p21" descr="A close up of a sign &#10; &#10;Description automatically generated"/>
          <p:cNvPicPr preferRelativeResize="0"/>
          <p:nvPr/>
        </p:nvPicPr>
        <p:blipFill rotWithShape="1">
          <a:blip r:embed="rId2">
            <a:alphaModFix/>
          </a:blip>
          <a:srcRect/>
          <a:stretch/>
        </p:blipFill>
        <p:spPr>
          <a:xfrm>
            <a:off x="10423394" y="5941512"/>
            <a:ext cx="1456554" cy="64452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tsikko kuvalla 2">
  <p:cSld name="Otsikko kuvalla 2">
    <p:bg>
      <p:bgPr>
        <a:solidFill>
          <a:schemeClr val="dk1"/>
        </a:solidFill>
        <a:effectLst/>
      </p:bgPr>
    </p:bg>
    <p:spTree>
      <p:nvGrpSpPr>
        <p:cNvPr id="1" name="Shape 13"/>
        <p:cNvGrpSpPr/>
        <p:nvPr/>
      </p:nvGrpSpPr>
      <p:grpSpPr>
        <a:xfrm>
          <a:off x="0" y="0"/>
          <a:ext cx="0" cy="0"/>
          <a:chOff x="0" y="0"/>
          <a:chExt cx="0" cy="0"/>
        </a:xfrm>
      </p:grpSpPr>
      <p:pic>
        <p:nvPicPr>
          <p:cNvPr id="14" name="Google Shape;14;p3"/>
          <p:cNvPicPr preferRelativeResize="0"/>
          <p:nvPr/>
        </p:nvPicPr>
        <p:blipFill rotWithShape="1">
          <a:blip r:embed="rId2">
            <a:alphaModFix amt="44000"/>
          </a:blip>
          <a:srcRect l="4467" t="7490" b="11956"/>
          <a:stretch/>
        </p:blipFill>
        <p:spPr>
          <a:xfrm>
            <a:off x="0" y="-1"/>
            <a:ext cx="12192000" cy="6858001"/>
          </a:xfrm>
          <a:prstGeom prst="rect">
            <a:avLst/>
          </a:prstGeom>
          <a:noFill/>
          <a:ln>
            <a:noFill/>
          </a:ln>
        </p:spPr>
      </p:pic>
      <p:sp>
        <p:nvSpPr>
          <p:cNvPr id="15" name="Google Shape;15;p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 name="Google Shape;16;p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17" name="Google Shape;17;p3" descr="A close up of a sign &#10; &#10;Description automatically generated"/>
          <p:cNvPicPr preferRelativeResize="0"/>
          <p:nvPr/>
        </p:nvPicPr>
        <p:blipFill rotWithShape="1">
          <a:blip r:embed="rId3">
            <a:alphaModFix/>
          </a:blip>
          <a:srcRect/>
          <a:stretch/>
        </p:blipFill>
        <p:spPr>
          <a:xfrm>
            <a:off x="10418315" y="5929447"/>
            <a:ext cx="1478492" cy="65423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tsikko kuvalla 3">
  <p:cSld name="Otsikko kuvalla 3">
    <p:bg>
      <p:bgPr>
        <a:solidFill>
          <a:schemeClr val="dk1"/>
        </a:solidFill>
        <a:effectLst/>
      </p:bgPr>
    </p:bg>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mt="44000"/>
          </a:blip>
          <a:srcRect t="13387" r="999" b="3108"/>
          <a:stretch/>
        </p:blipFill>
        <p:spPr>
          <a:xfrm>
            <a:off x="0" y="-1"/>
            <a:ext cx="12192000" cy="6858001"/>
          </a:xfrm>
          <a:prstGeom prst="rect">
            <a:avLst/>
          </a:prstGeom>
          <a:noFill/>
          <a:ln>
            <a:noFill/>
          </a:ln>
        </p:spPr>
      </p:pic>
      <p:sp>
        <p:nvSpPr>
          <p:cNvPr id="20" name="Google Shape;20;p4"/>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2" name="Google Shape;22;p4" descr="A close up of a sign &#10; &#10;Description automatically generated"/>
          <p:cNvPicPr preferRelativeResize="0"/>
          <p:nvPr/>
        </p:nvPicPr>
        <p:blipFill rotWithShape="1">
          <a:blip r:embed="rId3">
            <a:alphaModFix/>
          </a:blip>
          <a:srcRect/>
          <a:stretch/>
        </p:blipFill>
        <p:spPr>
          <a:xfrm>
            <a:off x="10418315" y="5929447"/>
            <a:ext cx="1478492" cy="65423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tsikko kuvalla 4">
  <p:cSld name="Otsikko kuvalla 4">
    <p:bg>
      <p:bgPr>
        <a:solidFill>
          <a:schemeClr val="dk1"/>
        </a:solidFill>
        <a:effectLst/>
      </p:bgPr>
    </p:bg>
    <p:spTree>
      <p:nvGrpSpPr>
        <p:cNvPr id="1" name="Shape 23"/>
        <p:cNvGrpSpPr/>
        <p:nvPr/>
      </p:nvGrpSpPr>
      <p:grpSpPr>
        <a:xfrm>
          <a:off x="0" y="0"/>
          <a:ext cx="0" cy="0"/>
          <a:chOff x="0" y="0"/>
          <a:chExt cx="0" cy="0"/>
        </a:xfrm>
      </p:grpSpPr>
      <p:pic>
        <p:nvPicPr>
          <p:cNvPr id="24" name="Google Shape;24;p5"/>
          <p:cNvPicPr preferRelativeResize="0"/>
          <p:nvPr/>
        </p:nvPicPr>
        <p:blipFill rotWithShape="1">
          <a:blip r:embed="rId2">
            <a:alphaModFix amt="44000"/>
          </a:blip>
          <a:srcRect l="2889" t="19442" r="1524"/>
          <a:stretch/>
        </p:blipFill>
        <p:spPr>
          <a:xfrm>
            <a:off x="0" y="0"/>
            <a:ext cx="12192000" cy="6858000"/>
          </a:xfrm>
          <a:prstGeom prst="rect">
            <a:avLst/>
          </a:prstGeom>
          <a:noFill/>
          <a:ln>
            <a:noFill/>
          </a:ln>
        </p:spPr>
      </p:pic>
      <p:sp>
        <p:nvSpPr>
          <p:cNvPr id="25" name="Google Shape;25;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27" name="Google Shape;27;p5" descr="A close up of a sign &#10; &#10;Description automatically generated"/>
          <p:cNvPicPr preferRelativeResize="0"/>
          <p:nvPr/>
        </p:nvPicPr>
        <p:blipFill rotWithShape="1">
          <a:blip r:embed="rId3">
            <a:alphaModFix/>
          </a:blip>
          <a:srcRect/>
          <a:stretch/>
        </p:blipFill>
        <p:spPr>
          <a:xfrm>
            <a:off x="10418315" y="5929447"/>
            <a:ext cx="1478492" cy="65423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tsikko kuvalla 5">
  <p:cSld name="Otsikko kuvalla 5">
    <p:bg>
      <p:bgPr>
        <a:solidFill>
          <a:schemeClr val="dk1"/>
        </a:solidFill>
        <a:effectLst/>
      </p:bgPr>
    </p:bg>
    <p:spTree>
      <p:nvGrpSpPr>
        <p:cNvPr id="1" name="Shape 28"/>
        <p:cNvGrpSpPr/>
        <p:nvPr/>
      </p:nvGrpSpPr>
      <p:grpSpPr>
        <a:xfrm>
          <a:off x="0" y="0"/>
          <a:ext cx="0" cy="0"/>
          <a:chOff x="0" y="0"/>
          <a:chExt cx="0" cy="0"/>
        </a:xfrm>
      </p:grpSpPr>
      <p:pic>
        <p:nvPicPr>
          <p:cNvPr id="29" name="Google Shape;29;p6"/>
          <p:cNvPicPr preferRelativeResize="0"/>
          <p:nvPr/>
        </p:nvPicPr>
        <p:blipFill rotWithShape="1">
          <a:blip r:embed="rId2">
            <a:alphaModFix amt="44000"/>
          </a:blip>
          <a:srcRect l="2991" t="18157" r="1058" b="840"/>
          <a:stretch/>
        </p:blipFill>
        <p:spPr>
          <a:xfrm>
            <a:off x="-1" y="0"/>
            <a:ext cx="12192001" cy="6858000"/>
          </a:xfrm>
          <a:prstGeom prst="rect">
            <a:avLst/>
          </a:prstGeom>
          <a:noFill/>
          <a:ln>
            <a:noFill/>
          </a:ln>
        </p:spPr>
      </p:pic>
      <p:sp>
        <p:nvSpPr>
          <p:cNvPr id="30" name="Google Shape;30;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2" name="Google Shape;32;p6" descr="A close up of a sign &#10; &#10;Description automatically generated"/>
          <p:cNvPicPr preferRelativeResize="0"/>
          <p:nvPr/>
        </p:nvPicPr>
        <p:blipFill rotWithShape="1">
          <a:blip r:embed="rId3">
            <a:alphaModFix/>
          </a:blip>
          <a:srcRect/>
          <a:stretch/>
        </p:blipFill>
        <p:spPr>
          <a:xfrm>
            <a:off x="10418315" y="5929447"/>
            <a:ext cx="1478492" cy="654233"/>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tsikko kuvalla 6">
  <p:cSld name="Otsikko kuvalla 6">
    <p:bg>
      <p:bgPr>
        <a:solidFill>
          <a:schemeClr val="dk1"/>
        </a:solidFill>
        <a:effectLst/>
      </p:bgPr>
    </p:bg>
    <p:spTree>
      <p:nvGrpSpPr>
        <p:cNvPr id="1" name="Shape 33"/>
        <p:cNvGrpSpPr/>
        <p:nvPr/>
      </p:nvGrpSpPr>
      <p:grpSpPr>
        <a:xfrm>
          <a:off x="0" y="0"/>
          <a:ext cx="0" cy="0"/>
          <a:chOff x="0" y="0"/>
          <a:chExt cx="0" cy="0"/>
        </a:xfrm>
      </p:grpSpPr>
      <p:pic>
        <p:nvPicPr>
          <p:cNvPr id="34" name="Google Shape;34;p7"/>
          <p:cNvPicPr preferRelativeResize="0"/>
          <p:nvPr/>
        </p:nvPicPr>
        <p:blipFill rotWithShape="1">
          <a:blip r:embed="rId2">
            <a:alphaModFix amt="44000"/>
          </a:blip>
          <a:srcRect l="5" t="32337" r="32338"/>
          <a:stretch/>
        </p:blipFill>
        <p:spPr>
          <a:xfrm>
            <a:off x="-1" y="0"/>
            <a:ext cx="12192001" cy="6858000"/>
          </a:xfrm>
          <a:prstGeom prst="rect">
            <a:avLst/>
          </a:prstGeom>
          <a:noFill/>
          <a:ln>
            <a:noFill/>
          </a:ln>
        </p:spPr>
      </p:pic>
      <p:sp>
        <p:nvSpPr>
          <p:cNvPr id="35" name="Google Shape;35;p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lstStyle>
            <a:lvl1pPr lvl="0" algn="l">
              <a:lnSpc>
                <a:spcPct val="90000"/>
              </a:lnSpc>
              <a:spcBef>
                <a:spcPts val="0"/>
              </a:spcBef>
              <a:spcAft>
                <a:spcPts val="0"/>
              </a:spcAft>
              <a:buClr>
                <a:schemeClr val="lt1"/>
              </a:buClr>
              <a:buSzPts val="6000"/>
              <a:buFont typeface="Source Sans Pro"/>
              <a:buNone/>
              <a:defRPr sz="6000" b="1" i="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lstStyle>
            <a:lvl1pPr lvl="0" algn="l">
              <a:lnSpc>
                <a:spcPct val="90000"/>
              </a:lnSpc>
              <a:spcBef>
                <a:spcPts val="1000"/>
              </a:spcBef>
              <a:spcAft>
                <a:spcPts val="0"/>
              </a:spcAft>
              <a:buClr>
                <a:schemeClr val="lt1"/>
              </a:buClr>
              <a:buSzPts val="2400"/>
              <a:buNone/>
              <a:defRPr sz="2400">
                <a:solidFill>
                  <a:schemeClr val="lt1"/>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pic>
        <p:nvPicPr>
          <p:cNvPr id="37" name="Google Shape;37;p7" descr="A close up of a sign &#10; &#10;Description automatically generated"/>
          <p:cNvPicPr preferRelativeResize="0"/>
          <p:nvPr/>
        </p:nvPicPr>
        <p:blipFill rotWithShape="1">
          <a:blip r:embed="rId3">
            <a:alphaModFix/>
          </a:blip>
          <a:srcRect/>
          <a:stretch/>
        </p:blipFill>
        <p:spPr>
          <a:xfrm>
            <a:off x="10418315" y="5929447"/>
            <a:ext cx="1478492" cy="654233"/>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erusdia" type="obj">
  <p:cSld name="OBJECT">
    <p:spTree>
      <p:nvGrpSpPr>
        <p:cNvPr id="1" name="Shape 47"/>
        <p:cNvGrpSpPr/>
        <p:nvPr/>
      </p:nvGrpSpPr>
      <p:grpSpPr>
        <a:xfrm>
          <a:off x="0" y="0"/>
          <a:ext cx="0" cy="0"/>
          <a:chOff x="0" y="0"/>
          <a:chExt cx="0" cy="0"/>
        </a:xfrm>
      </p:grpSpPr>
      <p:sp>
        <p:nvSpPr>
          <p:cNvPr id="48" name="Google Shape;48;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0"/>
          <p:cNvSpPr txBox="1">
            <a:spLocks noGrp="1"/>
          </p:cNvSpPr>
          <p:nvPr>
            <p:ph type="body" idx="1"/>
          </p:nvPr>
        </p:nvSpPr>
        <p:spPr>
          <a:xfrm>
            <a:off x="838200" y="1825625"/>
            <a:ext cx="10515600" cy="406503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0" name="Google Shape;50;p10" descr="A close up of a sign &#10; &#10;Description automatically generated"/>
          <p:cNvPicPr preferRelativeResize="0"/>
          <p:nvPr/>
        </p:nvPicPr>
        <p:blipFill rotWithShape="1">
          <a:blip r:embed="rId2">
            <a:alphaModFix/>
          </a:blip>
          <a:srcRect/>
          <a:stretch/>
        </p:blipFill>
        <p:spPr>
          <a:xfrm>
            <a:off x="10423394" y="5941512"/>
            <a:ext cx="1456554" cy="644525"/>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Kaksi sisältöä" type="twoObj">
  <p:cSld name="TWO_OBJECTS">
    <p:spTree>
      <p:nvGrpSpPr>
        <p:cNvPr id="1" name="Shape 51"/>
        <p:cNvGrpSpPr/>
        <p:nvPr/>
      </p:nvGrpSpPr>
      <p:grpSpPr>
        <a:xfrm>
          <a:off x="0" y="0"/>
          <a:ext cx="0" cy="0"/>
          <a:chOff x="0" y="0"/>
          <a:chExt cx="0" cy="0"/>
        </a:xfrm>
      </p:grpSpPr>
      <p:sp>
        <p:nvSpPr>
          <p:cNvPr id="52" name="Google Shape;52;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1"/>
          <p:cNvSpPr txBox="1">
            <a:spLocks noGrp="1"/>
          </p:cNvSpPr>
          <p:nvPr>
            <p:ph type="body" idx="2"/>
          </p:nvPr>
        </p:nvSpPr>
        <p:spPr>
          <a:xfrm>
            <a:off x="6172200" y="1825625"/>
            <a:ext cx="5181600" cy="4084287"/>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55" name="Google Shape;55;p11" descr="A close up of a sign &#10; &#10;Description automatically generated"/>
          <p:cNvPicPr preferRelativeResize="0"/>
          <p:nvPr/>
        </p:nvPicPr>
        <p:blipFill rotWithShape="1">
          <a:blip r:embed="rId2">
            <a:alphaModFix/>
          </a:blip>
          <a:srcRect/>
          <a:stretch/>
        </p:blipFill>
        <p:spPr>
          <a:xfrm>
            <a:off x="10423394" y="5941512"/>
            <a:ext cx="1456554" cy="644525"/>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ailu" type="twoTxTwoObj">
  <p:cSld name="TWO_OBJECTS_WITH_TEXT">
    <p:spTree>
      <p:nvGrpSpPr>
        <p:cNvPr id="1" name="Shape 60"/>
        <p:cNvGrpSpPr/>
        <p:nvPr/>
      </p:nvGrpSpPr>
      <p:grpSpPr>
        <a:xfrm>
          <a:off x="0" y="0"/>
          <a:ext cx="0" cy="0"/>
          <a:chOff x="0" y="0"/>
          <a:chExt cx="0" cy="0"/>
        </a:xfrm>
      </p:grpSpPr>
      <p:sp>
        <p:nvSpPr>
          <p:cNvPr id="61" name="Google Shape;61;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3" name="Google Shape;63;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5" name="Google Shape;65;p13"/>
          <p:cNvSpPr txBox="1">
            <a:spLocks noGrp="1"/>
          </p:cNvSpPr>
          <p:nvPr>
            <p:ph type="body" idx="4"/>
          </p:nvPr>
        </p:nvSpPr>
        <p:spPr>
          <a:xfrm>
            <a:off x="6172200" y="2505075"/>
            <a:ext cx="5183188" cy="3366336"/>
          </a:xfrm>
          <a:prstGeom prst="rect">
            <a:avLst/>
          </a:prstGeom>
          <a:noFill/>
          <a:ln>
            <a:noFill/>
          </a:ln>
        </p:spPr>
        <p:txBody>
          <a:bodyPr spcFirstLastPara="1" wrap="square" lIns="91425" tIns="45700" rIns="91425" bIns="45700" anchor="t" anchorCtr="0"/>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66" name="Google Shape;66;p13" descr="A close up of a sign &#10; &#10;Description automatically generated"/>
          <p:cNvPicPr preferRelativeResize="0"/>
          <p:nvPr/>
        </p:nvPicPr>
        <p:blipFill rotWithShape="1">
          <a:blip r:embed="rId2">
            <a:alphaModFix/>
          </a:blip>
          <a:srcRect/>
          <a:stretch/>
        </p:blipFill>
        <p:spPr>
          <a:xfrm>
            <a:off x="10423394" y="5941512"/>
            <a:ext cx="1456554" cy="644525"/>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lstStyle>
            <a:lvl1pPr marR="0" lvl="0" algn="l" rtl="0">
              <a:lnSpc>
                <a:spcPct val="90000"/>
              </a:lnSpc>
              <a:spcBef>
                <a:spcPts val="0"/>
              </a:spcBef>
              <a:spcAft>
                <a:spcPts val="0"/>
              </a:spcAft>
              <a:buClr>
                <a:schemeClr val="dk1"/>
              </a:buClr>
              <a:buSzPts val="4400"/>
              <a:buFont typeface="Source Sans Pro"/>
              <a:buNone/>
              <a:defRPr sz="4400" b="0" i="0" u="none" strike="noStrike" cap="none">
                <a:solidFill>
                  <a:schemeClr val="dk1"/>
                </a:solidFill>
                <a:latin typeface="Source Sans Pro"/>
                <a:ea typeface="Source Sans Pro"/>
                <a:cs typeface="Source Sans Pro"/>
                <a:sym typeface="Source Sans Pro"/>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Source Sans Pro"/>
                <a:ea typeface="Source Sans Pro"/>
                <a:cs typeface="Source Sans Pro"/>
                <a:sym typeface="Source Sans Pro"/>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Source Sans Pro"/>
                <a:ea typeface="Source Sans Pro"/>
                <a:cs typeface="Source Sans Pro"/>
                <a:sym typeface="Source Sans Pro"/>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Source Sans Pro"/>
                <a:ea typeface="Source Sans Pro"/>
                <a:cs typeface="Source Sans Pro"/>
                <a:sym typeface="Source Sans Pr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6" r:id="rId7"/>
    <p:sldLayoutId id="2147483657" r:id="rId8"/>
    <p:sldLayoutId id="2147483659" r:id="rId9"/>
    <p:sldLayoutId id="2147483664" r:id="rId10"/>
    <p:sldLayoutId id="2147483666" r:id="rId11"/>
    <p:sldLayoutId id="2147483667" r:id="rId12"/>
  </p:sldLayoutIdLst>
  <p:hf sldNum="0"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hyperlink" Target="https://www.youtube.com/watch?v=_DjmRr9FKxw" TargetMode="External"/><Relationship Id="rId2" Type="http://schemas.openxmlformats.org/officeDocument/2006/relationships/hyperlink" Target="https://www.youtube.com/watch?v=8xsZ1gn2I2c"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hyperlink" Target="http://www.palveluvaaka.fi/" TargetMode="External"/><Relationship Id="rId7" Type="http://schemas.openxmlformats.org/officeDocument/2006/relationships/image" Target="../media/image32.png"/><Relationship Id="rId2" Type="http://schemas.openxmlformats.org/officeDocument/2006/relationships/hyperlink" Target="http://www.omahoitopolut.fi/" TargetMode="External"/><Relationship Id="rId1" Type="http://schemas.openxmlformats.org/officeDocument/2006/relationships/slideLayout" Target="../slideLayouts/slideLayout7.xml"/><Relationship Id="rId6" Type="http://schemas.openxmlformats.org/officeDocument/2006/relationships/hyperlink" Target="http://www.mielenterveystalo.fi/" TargetMode="External"/><Relationship Id="rId5" Type="http://schemas.openxmlformats.org/officeDocument/2006/relationships/hyperlink" Target="http://www.hyvis.fi/" TargetMode="External"/><Relationship Id="rId4" Type="http://schemas.openxmlformats.org/officeDocument/2006/relationships/hyperlink" Target="http://www.parastapalvelua.fi/"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www.youtube.com/watch?v=-Af76ZK0IkQ" TargetMode="Externa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finlex.fi/fi/laki/ajantasa/1992/19920785" TargetMode="External"/><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2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r>
              <a:rPr lang="fi-FI" dirty="0"/>
              <a:t>Ammatillinen kohtaaminen 2 </a:t>
            </a:r>
            <a:r>
              <a:rPr lang="fi-FI" dirty="0" err="1"/>
              <a:t>osp</a:t>
            </a:r>
            <a:endParaRPr dirty="0" err="1"/>
          </a:p>
        </p:txBody>
      </p:sp>
      <p:sp>
        <p:nvSpPr>
          <p:cNvPr id="136" name="Google Shape;136;p2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indent="0">
              <a:spcBef>
                <a:spcPts val="0"/>
              </a:spcBef>
            </a:pPr>
            <a:r>
              <a:rPr lang="fi-FI"/>
              <a:t>Milja Forsman, Pohjoisen Keski-Suomen ammattiopisto</a:t>
            </a:r>
          </a:p>
          <a:p>
            <a:pPr marL="0" indent="0">
              <a:spcBef>
                <a:spcPts val="0"/>
              </a:spcBef>
            </a:pPr>
            <a:fld id="{373DB1DA-DE0A-4403-9AA5-3ADACC59970B}" type="datetime1">
              <a:rPr lang="fi-FI" smtClean="0"/>
              <a:t>17.8.2021</a:t>
            </a:fld>
            <a:endParaRPr lang="fi-FI"/>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D339C75-ABDC-4AAD-8063-4F2B76818B8B}"/>
              </a:ext>
            </a:extLst>
          </p:cNvPr>
          <p:cNvSpPr>
            <a:spLocks noGrp="1"/>
          </p:cNvSpPr>
          <p:nvPr>
            <p:ph type="title"/>
          </p:nvPr>
        </p:nvSpPr>
        <p:spPr/>
        <p:txBody>
          <a:bodyPr/>
          <a:lstStyle/>
          <a:p>
            <a:r>
              <a:rPr lang="fi-FI" dirty="0"/>
              <a:t>Salassapito</a:t>
            </a:r>
          </a:p>
        </p:txBody>
      </p:sp>
      <p:sp>
        <p:nvSpPr>
          <p:cNvPr id="3" name="Tekstin paikkamerkki 2">
            <a:extLst>
              <a:ext uri="{FF2B5EF4-FFF2-40B4-BE49-F238E27FC236}">
                <a16:creationId xmlns:a16="http://schemas.microsoft.com/office/drawing/2014/main" id="{4DAD2080-4561-445C-8151-EADD9F1FA968}"/>
              </a:ext>
            </a:extLst>
          </p:cNvPr>
          <p:cNvSpPr>
            <a:spLocks noGrp="1"/>
          </p:cNvSpPr>
          <p:nvPr>
            <p:ph type="body" idx="1"/>
          </p:nvPr>
        </p:nvSpPr>
        <p:spPr/>
        <p:txBody>
          <a:bodyPr/>
          <a:lstStyle/>
          <a:p>
            <a:r>
              <a:rPr lang="fi-FI" sz="2400" dirty="0"/>
              <a:t>Salassapidolla tarkoitetaan asiakirjojen salaisuuden säilyttämisvelvollisuutta sekä vaitiolovelvollisuutta. </a:t>
            </a:r>
          </a:p>
          <a:p>
            <a:r>
              <a:rPr lang="fi-FI" sz="2400" dirty="0"/>
              <a:t>Salassapito koskee kaikkia salassa pidettäviä tietoja riippumatta siitä, miten tai mihin ne on tallennettu tai millä tavalla tieto on saatu.</a:t>
            </a:r>
          </a:p>
          <a:p>
            <a:r>
              <a:rPr lang="fi-FI" sz="2400" dirty="0"/>
              <a:t>Salassa pidettävien tietojen luovuttamisen kanssa oltava erityisen tarkkana!</a:t>
            </a:r>
          </a:p>
          <a:p>
            <a:endParaRPr lang="fi-FI" dirty="0"/>
          </a:p>
        </p:txBody>
      </p:sp>
      <p:sp>
        <p:nvSpPr>
          <p:cNvPr id="4" name="Tekstin paikkamerkki 3">
            <a:extLst>
              <a:ext uri="{FF2B5EF4-FFF2-40B4-BE49-F238E27FC236}">
                <a16:creationId xmlns:a16="http://schemas.microsoft.com/office/drawing/2014/main" id="{176644CF-16DC-43ED-94B3-B67D5778C597}"/>
              </a:ext>
            </a:extLst>
          </p:cNvPr>
          <p:cNvSpPr>
            <a:spLocks noGrp="1"/>
          </p:cNvSpPr>
          <p:nvPr>
            <p:ph type="body" idx="2"/>
          </p:nvPr>
        </p:nvSpPr>
        <p:spPr/>
        <p:txBody>
          <a:bodyPr/>
          <a:lstStyle/>
          <a:p>
            <a:pPr marL="114300" indent="0">
              <a:buNone/>
            </a:pPr>
            <a:endParaRPr lang="fi-FI" dirty="0"/>
          </a:p>
        </p:txBody>
      </p:sp>
      <p:pic>
        <p:nvPicPr>
          <p:cNvPr id="5" name="Kuva 5" descr="Punainen lelu henkilö kahden kuva rivin eteen">
            <a:extLst>
              <a:ext uri="{FF2B5EF4-FFF2-40B4-BE49-F238E27FC236}">
                <a16:creationId xmlns:a16="http://schemas.microsoft.com/office/drawing/2014/main" id="{31F0881A-44B6-4FB0-AEED-6CE2E62C24BF}"/>
              </a:ext>
            </a:extLst>
          </p:cNvPr>
          <p:cNvPicPr>
            <a:picLocks noChangeAspect="1"/>
          </p:cNvPicPr>
          <p:nvPr/>
        </p:nvPicPr>
        <p:blipFill>
          <a:blip r:embed="rId2"/>
          <a:stretch>
            <a:fillRect/>
          </a:stretch>
        </p:blipFill>
        <p:spPr>
          <a:xfrm>
            <a:off x="6172200" y="1830211"/>
            <a:ext cx="5181599" cy="3407127"/>
          </a:xfrm>
          <a:prstGeom prst="rect">
            <a:avLst/>
          </a:prstGeom>
        </p:spPr>
      </p:pic>
    </p:spTree>
    <p:extLst>
      <p:ext uri="{BB962C8B-B14F-4D97-AF65-F5344CB8AC3E}">
        <p14:creationId xmlns:p14="http://schemas.microsoft.com/office/powerpoint/2010/main" val="21584428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6B5267D-610A-4552-9CEB-CFE91FC2F73B}"/>
              </a:ext>
            </a:extLst>
          </p:cNvPr>
          <p:cNvSpPr>
            <a:spLocks noGrp="1"/>
          </p:cNvSpPr>
          <p:nvPr>
            <p:ph type="title"/>
          </p:nvPr>
        </p:nvSpPr>
        <p:spPr/>
        <p:txBody>
          <a:bodyPr/>
          <a:lstStyle/>
          <a:p>
            <a:r>
              <a:rPr lang="fi-FI" dirty="0"/>
              <a:t>Salassapito</a:t>
            </a:r>
          </a:p>
        </p:txBody>
      </p:sp>
      <p:sp>
        <p:nvSpPr>
          <p:cNvPr id="3" name="Tekstin paikkamerkki 2">
            <a:extLst>
              <a:ext uri="{FF2B5EF4-FFF2-40B4-BE49-F238E27FC236}">
                <a16:creationId xmlns:a16="http://schemas.microsoft.com/office/drawing/2014/main" id="{BE4EFC27-93BF-43E6-B8A2-28CC9EDD4A3E}"/>
              </a:ext>
            </a:extLst>
          </p:cNvPr>
          <p:cNvSpPr>
            <a:spLocks noGrp="1"/>
          </p:cNvSpPr>
          <p:nvPr>
            <p:ph type="body" idx="1"/>
          </p:nvPr>
        </p:nvSpPr>
        <p:spPr>
          <a:xfrm>
            <a:off x="838200" y="1825625"/>
            <a:ext cx="5391150" cy="4065036"/>
          </a:xfrm>
        </p:spPr>
        <p:txBody>
          <a:bodyPr/>
          <a:lstStyle/>
          <a:p>
            <a:r>
              <a:rPr lang="fi-FI" sz="2400" dirty="0"/>
              <a:t>Salassapitovelvollisuus koskee myös opiskelijoita </a:t>
            </a:r>
            <a:endParaRPr lang="en-US" sz="2400"/>
          </a:p>
          <a:p>
            <a:r>
              <a:rPr lang="fi-FI" sz="2400" dirty="0"/>
              <a:t>Finlex: ”Terveydenhuollon ammattihenkilö ei saa sivulliselle luvatta ilmaista yksityisen tai perheen salaisuutta, josta hän asemansa tai tehtävänsä perusteella on saanut tiedon. Salassapitovelvollisuus säilyy ammatinharjoittamisen päättymisen jälkeen.” 28.6.1994/559 7§</a:t>
            </a:r>
            <a:endParaRPr lang="en-US" sz="2400"/>
          </a:p>
          <a:p>
            <a:endParaRPr lang="fi-FI" sz="2400" dirty="0"/>
          </a:p>
        </p:txBody>
      </p:sp>
      <p:pic>
        <p:nvPicPr>
          <p:cNvPr id="4" name="Kuva 4" descr="Kuva, joka sisältää kohteen henkilö&#10;&#10;Kuvaus luotu automaattisesti">
            <a:extLst>
              <a:ext uri="{FF2B5EF4-FFF2-40B4-BE49-F238E27FC236}">
                <a16:creationId xmlns:a16="http://schemas.microsoft.com/office/drawing/2014/main" id="{D3D10D38-56A3-4F9D-84F3-A6E0D4F489BD}"/>
              </a:ext>
            </a:extLst>
          </p:cNvPr>
          <p:cNvPicPr>
            <a:picLocks noChangeAspect="1"/>
          </p:cNvPicPr>
          <p:nvPr/>
        </p:nvPicPr>
        <p:blipFill>
          <a:blip r:embed="rId2"/>
          <a:stretch>
            <a:fillRect/>
          </a:stretch>
        </p:blipFill>
        <p:spPr>
          <a:xfrm>
            <a:off x="6448425" y="1980128"/>
            <a:ext cx="4905375" cy="2907270"/>
          </a:xfrm>
          <a:prstGeom prst="rect">
            <a:avLst/>
          </a:prstGeom>
        </p:spPr>
      </p:pic>
    </p:spTree>
    <p:extLst>
      <p:ext uri="{BB962C8B-B14F-4D97-AF65-F5344CB8AC3E}">
        <p14:creationId xmlns:p14="http://schemas.microsoft.com/office/powerpoint/2010/main" val="15918759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12C7801D-AC55-4A05-A3BB-927F6417C4E4}"/>
              </a:ext>
            </a:extLst>
          </p:cNvPr>
          <p:cNvSpPr>
            <a:spLocks noGrp="1"/>
          </p:cNvSpPr>
          <p:nvPr>
            <p:ph type="title"/>
          </p:nvPr>
        </p:nvSpPr>
        <p:spPr/>
        <p:txBody>
          <a:bodyPr/>
          <a:lstStyle/>
          <a:p>
            <a:r>
              <a:rPr lang="fi-FI" dirty="0"/>
              <a:t>Salassapito</a:t>
            </a:r>
          </a:p>
        </p:txBody>
      </p:sp>
      <p:sp>
        <p:nvSpPr>
          <p:cNvPr id="3" name="Tekstin paikkamerkki 2">
            <a:extLst>
              <a:ext uri="{FF2B5EF4-FFF2-40B4-BE49-F238E27FC236}">
                <a16:creationId xmlns:a16="http://schemas.microsoft.com/office/drawing/2014/main" id="{B3336767-A5CC-42CC-A0EC-A764E40D62EE}"/>
              </a:ext>
            </a:extLst>
          </p:cNvPr>
          <p:cNvSpPr>
            <a:spLocks noGrp="1"/>
          </p:cNvSpPr>
          <p:nvPr>
            <p:ph type="body" idx="1"/>
          </p:nvPr>
        </p:nvSpPr>
        <p:spPr/>
        <p:txBody>
          <a:bodyPr/>
          <a:lstStyle/>
          <a:p>
            <a:r>
              <a:rPr lang="fi-FI" dirty="0"/>
              <a:t>Tärkeää muistaa, että hoiva-avustajan salassapitovelvollisuus koskee myös potilaan tietojen jättämistä ulkopuolisen saataville.</a:t>
            </a:r>
          </a:p>
          <a:p>
            <a:r>
              <a:rPr lang="fi-FI" dirty="0"/>
              <a:t>Salassa pidettävien tietojen luovuttamisen tulisi ensisijaisesti perustua potilaan kirjalliseen lupaan. </a:t>
            </a:r>
          </a:p>
          <a:p>
            <a:endParaRPr lang="fi-FI" dirty="0"/>
          </a:p>
        </p:txBody>
      </p:sp>
      <p:sp>
        <p:nvSpPr>
          <p:cNvPr id="4" name="Tekstin paikkamerkki 3">
            <a:extLst>
              <a:ext uri="{FF2B5EF4-FFF2-40B4-BE49-F238E27FC236}">
                <a16:creationId xmlns:a16="http://schemas.microsoft.com/office/drawing/2014/main" id="{909FFB05-8CFC-4D10-8C16-5CD40DA4BAC2}"/>
              </a:ext>
            </a:extLst>
          </p:cNvPr>
          <p:cNvSpPr>
            <a:spLocks noGrp="1"/>
          </p:cNvSpPr>
          <p:nvPr>
            <p:ph type="body" idx="2"/>
          </p:nvPr>
        </p:nvSpPr>
        <p:spPr/>
        <p:txBody>
          <a:bodyPr/>
          <a:lstStyle/>
          <a:p>
            <a:r>
              <a:rPr lang="fi-FI" dirty="0"/>
              <a:t>Keskustelkaa: millaisia eettisiä pulmia terveydenhuoltohenkilöstön salassapitovelvollisuus voi aiheuttaa? </a:t>
            </a:r>
            <a:endParaRPr lang="fi-FI"/>
          </a:p>
          <a:p>
            <a:r>
              <a:rPr lang="fi-FI" dirty="0"/>
              <a:t>Tiedättekö, millaisia poikkeuksia salassapitovelvollisuuteen liittyy?</a:t>
            </a:r>
            <a:endParaRPr lang="fi-FI"/>
          </a:p>
          <a:p>
            <a:endParaRPr lang="fi-FI" dirty="0"/>
          </a:p>
        </p:txBody>
      </p:sp>
    </p:spTree>
    <p:extLst>
      <p:ext uri="{BB962C8B-B14F-4D97-AF65-F5344CB8AC3E}">
        <p14:creationId xmlns:p14="http://schemas.microsoft.com/office/powerpoint/2010/main" val="17196453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60B260D4-D68B-4901-9DE7-05E83E4B09BE}"/>
              </a:ext>
            </a:extLst>
          </p:cNvPr>
          <p:cNvSpPr>
            <a:spLocks noGrp="1"/>
          </p:cNvSpPr>
          <p:nvPr>
            <p:ph type="title"/>
          </p:nvPr>
        </p:nvSpPr>
        <p:spPr/>
        <p:txBody>
          <a:bodyPr/>
          <a:lstStyle/>
          <a:p>
            <a:r>
              <a:rPr lang="fi-FI" dirty="0"/>
              <a:t>Salassapito</a:t>
            </a:r>
          </a:p>
        </p:txBody>
      </p:sp>
      <p:sp>
        <p:nvSpPr>
          <p:cNvPr id="3" name="Tekstin paikkamerkki 2">
            <a:extLst>
              <a:ext uri="{FF2B5EF4-FFF2-40B4-BE49-F238E27FC236}">
                <a16:creationId xmlns:a16="http://schemas.microsoft.com/office/drawing/2014/main" id="{FDF129C6-4C60-400F-8687-753DF72804EC}"/>
              </a:ext>
            </a:extLst>
          </p:cNvPr>
          <p:cNvSpPr>
            <a:spLocks noGrp="1"/>
          </p:cNvSpPr>
          <p:nvPr>
            <p:ph type="body" idx="1"/>
          </p:nvPr>
        </p:nvSpPr>
        <p:spPr>
          <a:xfrm>
            <a:off x="838200" y="1825625"/>
            <a:ext cx="5713520" cy="4065036"/>
          </a:xfrm>
        </p:spPr>
        <p:txBody>
          <a:bodyPr/>
          <a:lstStyle/>
          <a:p>
            <a:r>
              <a:rPr lang="fi-FI" dirty="0"/>
              <a:t>Poikkeuksena esim. terveystietojen luovuttaminen rikoksen yhteydessä</a:t>
            </a:r>
          </a:p>
          <a:p>
            <a:r>
              <a:rPr lang="fi-FI" dirty="0"/>
              <a:t>Lastensuojeluilmoitukset</a:t>
            </a:r>
          </a:p>
          <a:p>
            <a:r>
              <a:rPr lang="fi-FI" dirty="0"/>
              <a:t>Edunvalvonnan tarve (voi lisätä vaikkapa liikenneturvallisuutta).</a:t>
            </a:r>
          </a:p>
          <a:p>
            <a:endParaRPr lang="fi-FI" dirty="0"/>
          </a:p>
        </p:txBody>
      </p:sp>
      <p:pic>
        <p:nvPicPr>
          <p:cNvPr id="5" name="Kuva 4">
            <a:extLst>
              <a:ext uri="{FF2B5EF4-FFF2-40B4-BE49-F238E27FC236}">
                <a16:creationId xmlns:a16="http://schemas.microsoft.com/office/drawing/2014/main" id="{DB7F8EBB-BDC4-4447-8F7F-42A6CA992342}"/>
              </a:ext>
            </a:extLst>
          </p:cNvPr>
          <p:cNvPicPr>
            <a:picLocks noChangeAspect="1"/>
          </p:cNvPicPr>
          <p:nvPr/>
        </p:nvPicPr>
        <p:blipFill>
          <a:blip r:embed="rId2"/>
          <a:stretch>
            <a:fillRect/>
          </a:stretch>
        </p:blipFill>
        <p:spPr>
          <a:xfrm>
            <a:off x="6551720" y="301840"/>
            <a:ext cx="3254647" cy="4851647"/>
          </a:xfrm>
          <a:prstGeom prst="rect">
            <a:avLst/>
          </a:prstGeom>
        </p:spPr>
      </p:pic>
    </p:spTree>
    <p:extLst>
      <p:ext uri="{BB962C8B-B14F-4D97-AF65-F5344CB8AC3E}">
        <p14:creationId xmlns:p14="http://schemas.microsoft.com/office/powerpoint/2010/main" val="8182401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AB93A5B-57B8-495E-8FEF-23D23DE4F094}"/>
              </a:ext>
            </a:extLst>
          </p:cNvPr>
          <p:cNvSpPr>
            <a:spLocks noGrp="1"/>
          </p:cNvSpPr>
          <p:nvPr>
            <p:ph type="title"/>
          </p:nvPr>
        </p:nvSpPr>
        <p:spPr/>
        <p:txBody>
          <a:bodyPr/>
          <a:lstStyle/>
          <a:p>
            <a:r>
              <a:rPr lang="fi-FI" dirty="0"/>
              <a:t>Vinkit työelämään</a:t>
            </a:r>
          </a:p>
        </p:txBody>
      </p:sp>
      <p:sp>
        <p:nvSpPr>
          <p:cNvPr id="3" name="Tekstin paikkamerkki 2">
            <a:extLst>
              <a:ext uri="{FF2B5EF4-FFF2-40B4-BE49-F238E27FC236}">
                <a16:creationId xmlns:a16="http://schemas.microsoft.com/office/drawing/2014/main" id="{5781A708-632A-41F0-A7D7-CE1609FD412A}"/>
              </a:ext>
            </a:extLst>
          </p:cNvPr>
          <p:cNvSpPr>
            <a:spLocks noGrp="1"/>
          </p:cNvSpPr>
          <p:nvPr>
            <p:ph type="body" idx="1"/>
          </p:nvPr>
        </p:nvSpPr>
        <p:spPr/>
        <p:txBody>
          <a:bodyPr/>
          <a:lstStyle/>
          <a:p>
            <a:r>
              <a:rPr lang="fi-FI" sz="2400" dirty="0"/>
              <a:t>Lue huolellisesti läpi asiakas/potilastietojen käsittelyohjeet</a:t>
            </a:r>
          </a:p>
          <a:p>
            <a:r>
              <a:rPr lang="fi-FI" sz="2400" dirty="0"/>
              <a:t>Käsittele asiakas/potilastietoja vain, kun työtehtävät sitä edellyttävät</a:t>
            </a:r>
          </a:p>
          <a:p>
            <a:r>
              <a:rPr lang="fi-FI" sz="2400" dirty="0"/>
              <a:t>Muista kunnioittaa asiakkaiden/potilaiden ja työkavereiden yksityisyyttä</a:t>
            </a:r>
          </a:p>
          <a:p>
            <a:r>
              <a:rPr lang="fi-FI" sz="2400" dirty="0"/>
              <a:t>Varo paljastamasta sivullisille luottamuksellisia tietoja työpaikan ulkopuolella esim. sosiaalisessa mediassa</a:t>
            </a:r>
          </a:p>
          <a:p>
            <a:endParaRPr lang="fi-FI" sz="3200" dirty="0"/>
          </a:p>
        </p:txBody>
      </p:sp>
      <p:sp>
        <p:nvSpPr>
          <p:cNvPr id="4" name="Tekstin paikkamerkki 3">
            <a:extLst>
              <a:ext uri="{FF2B5EF4-FFF2-40B4-BE49-F238E27FC236}">
                <a16:creationId xmlns:a16="http://schemas.microsoft.com/office/drawing/2014/main" id="{6E6774C4-8F76-4381-8CE3-1424B6B6E29C}"/>
              </a:ext>
            </a:extLst>
          </p:cNvPr>
          <p:cNvSpPr>
            <a:spLocks noGrp="1"/>
          </p:cNvSpPr>
          <p:nvPr>
            <p:ph type="body" idx="2"/>
          </p:nvPr>
        </p:nvSpPr>
        <p:spPr>
          <a:xfrm>
            <a:off x="6096000" y="1825625"/>
            <a:ext cx="5181600" cy="4084287"/>
          </a:xfrm>
        </p:spPr>
        <p:txBody>
          <a:bodyPr/>
          <a:lstStyle/>
          <a:p>
            <a:r>
              <a:rPr lang="fi-FI" sz="2400" dirty="0"/>
              <a:t>Lukitse tietokone kun se ei ole valvonnassasi (tai kirjaudu ulos potilastietojärjestelmistä!)</a:t>
            </a:r>
          </a:p>
          <a:p>
            <a:r>
              <a:rPr lang="fi-FI" sz="2400" dirty="0"/>
              <a:t>Hävitä tietosuojattava jäte asianmukaisesti</a:t>
            </a:r>
          </a:p>
          <a:p>
            <a:r>
              <a:rPr lang="fi-FI" sz="2400" dirty="0"/>
              <a:t>Älä hätäänny, jos jotain poikkeavaa tapahtuu vaan ole yhteydessä esimieheesi tai tietosuojavaltuutettuun.</a:t>
            </a:r>
          </a:p>
          <a:p>
            <a:endParaRPr lang="fi-FI" dirty="0"/>
          </a:p>
        </p:txBody>
      </p:sp>
    </p:spTree>
    <p:extLst>
      <p:ext uri="{BB962C8B-B14F-4D97-AF65-F5344CB8AC3E}">
        <p14:creationId xmlns:p14="http://schemas.microsoft.com/office/powerpoint/2010/main" val="25958229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DC5777B-D390-4010-BAC2-B108CA9E34B8}"/>
              </a:ext>
            </a:extLst>
          </p:cNvPr>
          <p:cNvSpPr>
            <a:spLocks noGrp="1"/>
          </p:cNvSpPr>
          <p:nvPr>
            <p:ph type="title"/>
          </p:nvPr>
        </p:nvSpPr>
        <p:spPr/>
        <p:txBody>
          <a:bodyPr/>
          <a:lstStyle/>
          <a:p>
            <a:r>
              <a:rPr lang="fi-FI" dirty="0"/>
              <a:t>Sähköisissä palveluissa ohjaaminen</a:t>
            </a:r>
          </a:p>
        </p:txBody>
      </p:sp>
      <p:sp>
        <p:nvSpPr>
          <p:cNvPr id="3" name="Tekstin paikkamerkki 2">
            <a:extLst>
              <a:ext uri="{FF2B5EF4-FFF2-40B4-BE49-F238E27FC236}">
                <a16:creationId xmlns:a16="http://schemas.microsoft.com/office/drawing/2014/main" id="{555A271C-BF78-4F5D-BDD6-26249EEBEB0D}"/>
              </a:ext>
            </a:extLst>
          </p:cNvPr>
          <p:cNvSpPr>
            <a:spLocks noGrp="1"/>
          </p:cNvSpPr>
          <p:nvPr>
            <p:ph type="body" idx="1"/>
          </p:nvPr>
        </p:nvSpPr>
        <p:spPr/>
        <p:txBody>
          <a:bodyPr/>
          <a:lstStyle/>
          <a:p>
            <a:r>
              <a:rPr lang="fi-FI" sz="2000" dirty="0"/>
              <a:t>Sähköisistä terveyspalveluista käytetään yleisesti nimikettä e-terveyspalvelut tai sähköinen terveydenhuolto</a:t>
            </a:r>
          </a:p>
          <a:p>
            <a:r>
              <a:rPr lang="fi-FI" sz="2000" dirty="0"/>
              <a:t>Terveyshuollon sähköisten palveluiden tarkoituksena parantaa kansalaisten terveyttä, sekä lisätä tehokkuutta ja tuottavuutta terveydenhuollon toiminnoissa.</a:t>
            </a:r>
          </a:p>
          <a:p>
            <a:endParaRPr lang="fi-FI" dirty="0"/>
          </a:p>
        </p:txBody>
      </p:sp>
      <p:sp>
        <p:nvSpPr>
          <p:cNvPr id="4" name="Tekstin paikkamerkki 3">
            <a:extLst>
              <a:ext uri="{FF2B5EF4-FFF2-40B4-BE49-F238E27FC236}">
                <a16:creationId xmlns:a16="http://schemas.microsoft.com/office/drawing/2014/main" id="{BBECCD60-D17A-4188-A9C3-6012E0482CB3}"/>
              </a:ext>
            </a:extLst>
          </p:cNvPr>
          <p:cNvSpPr>
            <a:spLocks noGrp="1"/>
          </p:cNvSpPr>
          <p:nvPr>
            <p:ph type="body" idx="2"/>
          </p:nvPr>
        </p:nvSpPr>
        <p:spPr/>
        <p:txBody>
          <a:bodyPr/>
          <a:lstStyle/>
          <a:p>
            <a:r>
              <a:rPr lang="fi-FI" sz="2000" dirty="0"/>
              <a:t>Sähköisten omahoito-palvelujen kautta potilas voi hankkia tarvitsemaansa terveystietoa, varata ajan terveydenhuollon palveluihin, tarkastella tutkimustuloksiaan ja sairauskertomustietojaan sekä kysyä neuvoa terveydenhuollon ammattilaisilta. </a:t>
            </a:r>
          </a:p>
          <a:p>
            <a:r>
              <a:rPr lang="fi-FI" sz="2000" dirty="0"/>
              <a:t>Hoitajalla tärkeä rooli potilaan/asiakkaan osallistamisessa itse- ja omahoidossa. Erilaiset sähköiset palvelut tulevat tulevaisuudessa olemaan yhä enemmän ja enemmän osa hoitajan työtä.</a:t>
            </a:r>
          </a:p>
          <a:p>
            <a:endParaRPr lang="fi-FI" dirty="0"/>
          </a:p>
        </p:txBody>
      </p:sp>
      <p:pic>
        <p:nvPicPr>
          <p:cNvPr id="6" name="Kuva 5">
            <a:extLst>
              <a:ext uri="{FF2B5EF4-FFF2-40B4-BE49-F238E27FC236}">
                <a16:creationId xmlns:a16="http://schemas.microsoft.com/office/drawing/2014/main" id="{C06EC16F-4950-41DD-94F3-1BF248489795}"/>
              </a:ext>
            </a:extLst>
          </p:cNvPr>
          <p:cNvPicPr>
            <a:picLocks noChangeAspect="1"/>
          </p:cNvPicPr>
          <p:nvPr/>
        </p:nvPicPr>
        <p:blipFill>
          <a:blip r:embed="rId2"/>
          <a:stretch>
            <a:fillRect/>
          </a:stretch>
        </p:blipFill>
        <p:spPr>
          <a:xfrm>
            <a:off x="3595456" y="4181383"/>
            <a:ext cx="2311492" cy="2311492"/>
          </a:xfrm>
          <a:prstGeom prst="rect">
            <a:avLst/>
          </a:prstGeom>
        </p:spPr>
      </p:pic>
    </p:spTree>
    <p:extLst>
      <p:ext uri="{BB962C8B-B14F-4D97-AF65-F5344CB8AC3E}">
        <p14:creationId xmlns:p14="http://schemas.microsoft.com/office/powerpoint/2010/main" val="28382274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0112485-7160-4AD2-8410-918FDE1C2452}"/>
              </a:ext>
            </a:extLst>
          </p:cNvPr>
          <p:cNvSpPr>
            <a:spLocks noGrp="1"/>
          </p:cNvSpPr>
          <p:nvPr>
            <p:ph type="title"/>
          </p:nvPr>
        </p:nvSpPr>
        <p:spPr/>
        <p:txBody>
          <a:bodyPr/>
          <a:lstStyle/>
          <a:p>
            <a:r>
              <a:rPr lang="fi-FI" dirty="0"/>
              <a:t>Sähköisissä palveluissa ohjaaminen</a:t>
            </a:r>
          </a:p>
        </p:txBody>
      </p:sp>
      <p:sp>
        <p:nvSpPr>
          <p:cNvPr id="3" name="Tekstin paikkamerkki 2">
            <a:extLst>
              <a:ext uri="{FF2B5EF4-FFF2-40B4-BE49-F238E27FC236}">
                <a16:creationId xmlns:a16="http://schemas.microsoft.com/office/drawing/2014/main" id="{E78A9962-E99E-4776-A630-DC896E781153}"/>
              </a:ext>
            </a:extLst>
          </p:cNvPr>
          <p:cNvSpPr>
            <a:spLocks noGrp="1"/>
          </p:cNvSpPr>
          <p:nvPr>
            <p:ph type="body" idx="1"/>
          </p:nvPr>
        </p:nvSpPr>
        <p:spPr/>
        <p:txBody>
          <a:bodyPr/>
          <a:lstStyle/>
          <a:p>
            <a:r>
              <a:rPr lang="fi-FI" sz="2400" dirty="0"/>
              <a:t>Hoitaja tukee, ohjaa, mahdollistaa ja kannustaa asiakkaita sähköisten terveyspalvelujen ja eri teknologioiden käytössä</a:t>
            </a:r>
          </a:p>
          <a:p>
            <a:r>
              <a:rPr lang="fi-FI" sz="2400" dirty="0"/>
              <a:t>hoitaja sopii sähköisten terveyspalvelujen käytöstä yhdessä käyttäjän kanssa huomioiden kokonaisvaltaisesti hänen tarpeensa ja elämäntilanteensa sekä kulloisenkin palvelun tai teknologian hyödyt ja haitat.</a:t>
            </a:r>
          </a:p>
          <a:p>
            <a:endParaRPr lang="fi-FI" dirty="0"/>
          </a:p>
        </p:txBody>
      </p:sp>
      <p:sp>
        <p:nvSpPr>
          <p:cNvPr id="4" name="Tekstin paikkamerkki 3">
            <a:extLst>
              <a:ext uri="{FF2B5EF4-FFF2-40B4-BE49-F238E27FC236}">
                <a16:creationId xmlns:a16="http://schemas.microsoft.com/office/drawing/2014/main" id="{24F2EF65-83B5-4FA3-AD26-79A1FFF51016}"/>
              </a:ext>
            </a:extLst>
          </p:cNvPr>
          <p:cNvSpPr>
            <a:spLocks noGrp="1"/>
          </p:cNvSpPr>
          <p:nvPr>
            <p:ph type="body" idx="2"/>
          </p:nvPr>
        </p:nvSpPr>
        <p:spPr/>
        <p:txBody>
          <a:bodyPr/>
          <a:lstStyle/>
          <a:p>
            <a:r>
              <a:rPr lang="fi-FI" sz="2400" dirty="0"/>
              <a:t>Ideaalina olisi, että terveydenhuolto työnantajana mahdollistaisi uusien sähköisten terveyspalvelujen käyttöönoton osana asiakkaan hoitoprosessia.</a:t>
            </a:r>
          </a:p>
          <a:p>
            <a:r>
              <a:rPr lang="fi-FI" sz="2400" dirty="0">
                <a:hlinkClick r:id="rId2"/>
              </a:rPr>
              <a:t>https://www.youtube.com/watch?v=8xsZ1gn2I2c</a:t>
            </a:r>
            <a:r>
              <a:rPr lang="fi-FI" sz="2400" dirty="0"/>
              <a:t> </a:t>
            </a:r>
          </a:p>
          <a:p>
            <a:r>
              <a:rPr lang="fi-FI" sz="2400" dirty="0">
                <a:hlinkClick r:id="rId3"/>
              </a:rPr>
              <a:t>https://www.youtube.com/watch?v=_DjmRr9FKxw</a:t>
            </a:r>
            <a:endParaRPr lang="fi-FI" sz="2400" dirty="0"/>
          </a:p>
        </p:txBody>
      </p:sp>
    </p:spTree>
    <p:extLst>
      <p:ext uri="{BB962C8B-B14F-4D97-AF65-F5344CB8AC3E}">
        <p14:creationId xmlns:p14="http://schemas.microsoft.com/office/powerpoint/2010/main" val="2271028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904D4EC-8E18-4DF1-AC1C-ED5D04B43C09}"/>
              </a:ext>
            </a:extLst>
          </p:cNvPr>
          <p:cNvSpPr>
            <a:spLocks noGrp="1"/>
          </p:cNvSpPr>
          <p:nvPr>
            <p:ph type="title"/>
          </p:nvPr>
        </p:nvSpPr>
        <p:spPr/>
        <p:txBody>
          <a:bodyPr/>
          <a:lstStyle/>
          <a:p>
            <a:r>
              <a:rPr lang="fi-FI" dirty="0"/>
              <a:t>Sähköiset palvelut</a:t>
            </a:r>
          </a:p>
        </p:txBody>
      </p:sp>
      <p:sp>
        <p:nvSpPr>
          <p:cNvPr id="3" name="Tekstin paikkamerkki 2">
            <a:extLst>
              <a:ext uri="{FF2B5EF4-FFF2-40B4-BE49-F238E27FC236}">
                <a16:creationId xmlns:a16="http://schemas.microsoft.com/office/drawing/2014/main" id="{7610C3CE-7B16-4182-B736-89E8511AF3A9}"/>
              </a:ext>
            </a:extLst>
          </p:cNvPr>
          <p:cNvSpPr>
            <a:spLocks noGrp="1"/>
          </p:cNvSpPr>
          <p:nvPr>
            <p:ph type="body" idx="1"/>
          </p:nvPr>
        </p:nvSpPr>
        <p:spPr/>
        <p:txBody>
          <a:bodyPr/>
          <a:lstStyle/>
          <a:p>
            <a:r>
              <a:rPr lang="fi-FI" dirty="0">
                <a:hlinkClick r:id="rId2"/>
              </a:rPr>
              <a:t>www.Omahoitopolut.fi</a:t>
            </a:r>
            <a:endParaRPr lang="fi-FI" dirty="0"/>
          </a:p>
          <a:p>
            <a:r>
              <a:rPr lang="fi-FI" dirty="0">
                <a:hlinkClick r:id="rId3"/>
              </a:rPr>
              <a:t>www.Palveluvaaka.fi</a:t>
            </a:r>
            <a:endParaRPr lang="fi-FI" dirty="0"/>
          </a:p>
          <a:p>
            <a:r>
              <a:rPr lang="fi-FI" dirty="0">
                <a:hlinkClick r:id="rId4"/>
              </a:rPr>
              <a:t>www.parastapalvelua.fi</a:t>
            </a:r>
            <a:endParaRPr lang="fi-FI" dirty="0"/>
          </a:p>
          <a:p>
            <a:r>
              <a:rPr lang="fi-FI" dirty="0">
                <a:hlinkClick r:id="rId5"/>
              </a:rPr>
              <a:t>www.hyvis.fi</a:t>
            </a:r>
            <a:endParaRPr lang="fi-FI" dirty="0"/>
          </a:p>
          <a:p>
            <a:r>
              <a:rPr lang="fi-FI" dirty="0">
                <a:hlinkClick r:id="rId6"/>
              </a:rPr>
              <a:t>www.mielenterveystalo.fi</a:t>
            </a:r>
            <a:endParaRPr lang="fi-FI" dirty="0"/>
          </a:p>
          <a:p>
            <a:endParaRPr lang="fi-FI" dirty="0"/>
          </a:p>
        </p:txBody>
      </p:sp>
      <p:pic>
        <p:nvPicPr>
          <p:cNvPr id="5" name="Kuva 4">
            <a:extLst>
              <a:ext uri="{FF2B5EF4-FFF2-40B4-BE49-F238E27FC236}">
                <a16:creationId xmlns:a16="http://schemas.microsoft.com/office/drawing/2014/main" id="{0F73E96A-9104-4FC9-95D4-E40B422610B1}"/>
              </a:ext>
            </a:extLst>
          </p:cNvPr>
          <p:cNvPicPr>
            <a:picLocks noChangeAspect="1"/>
          </p:cNvPicPr>
          <p:nvPr/>
        </p:nvPicPr>
        <p:blipFill>
          <a:blip r:embed="rId7"/>
          <a:stretch>
            <a:fillRect/>
          </a:stretch>
        </p:blipFill>
        <p:spPr>
          <a:xfrm>
            <a:off x="6423236" y="781234"/>
            <a:ext cx="4930564" cy="3692787"/>
          </a:xfrm>
          <a:prstGeom prst="rect">
            <a:avLst/>
          </a:prstGeom>
        </p:spPr>
      </p:pic>
    </p:spTree>
    <p:extLst>
      <p:ext uri="{BB962C8B-B14F-4D97-AF65-F5344CB8AC3E}">
        <p14:creationId xmlns:p14="http://schemas.microsoft.com/office/powerpoint/2010/main" val="3230679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2F087BC-BB1B-49DE-8ACA-E1EA165BFD0C}"/>
              </a:ext>
            </a:extLst>
          </p:cNvPr>
          <p:cNvSpPr>
            <a:spLocks noGrp="1"/>
          </p:cNvSpPr>
          <p:nvPr>
            <p:ph type="title"/>
          </p:nvPr>
        </p:nvSpPr>
        <p:spPr/>
        <p:txBody>
          <a:bodyPr/>
          <a:lstStyle/>
          <a:p>
            <a:r>
              <a:rPr lang="fi-FI" dirty="0"/>
              <a:t>Kanta.fi (</a:t>
            </a:r>
            <a:r>
              <a:rPr lang="fi-FI" dirty="0" err="1"/>
              <a:t>omakanta</a:t>
            </a:r>
            <a:r>
              <a:rPr lang="fi-FI" dirty="0"/>
              <a:t>)</a:t>
            </a:r>
          </a:p>
        </p:txBody>
      </p:sp>
      <p:sp>
        <p:nvSpPr>
          <p:cNvPr id="3" name="Tekstin paikkamerkki 2">
            <a:extLst>
              <a:ext uri="{FF2B5EF4-FFF2-40B4-BE49-F238E27FC236}">
                <a16:creationId xmlns:a16="http://schemas.microsoft.com/office/drawing/2014/main" id="{C969E076-7211-4426-B3D0-C0D260A3C7F7}"/>
              </a:ext>
            </a:extLst>
          </p:cNvPr>
          <p:cNvSpPr>
            <a:spLocks noGrp="1"/>
          </p:cNvSpPr>
          <p:nvPr>
            <p:ph type="body" idx="1"/>
          </p:nvPr>
        </p:nvSpPr>
        <p:spPr/>
        <p:txBody>
          <a:bodyPr/>
          <a:lstStyle/>
          <a:p>
            <a:r>
              <a:rPr lang="fi-FI" sz="2400" dirty="0"/>
              <a:t>Kanta.fi on asiakastietojärjestelmä, joka mahdollistaa sekä julkisen että yksityisen puolen potilastietojen hyödyntämisen terveydenhuollossa.</a:t>
            </a:r>
          </a:p>
          <a:p>
            <a:r>
              <a:rPr lang="fi-FI" sz="2400" dirty="0"/>
              <a:t>Sisältää: Sähköinen lääkemääräys, asiakkaan omien tietojen katselu, tiedonhallintapalvelu ja terveydenhuollon sähköinen arkisto.</a:t>
            </a:r>
          </a:p>
          <a:p>
            <a:endParaRPr lang="fi-FI" dirty="0"/>
          </a:p>
        </p:txBody>
      </p:sp>
      <p:sp>
        <p:nvSpPr>
          <p:cNvPr id="4" name="Tekstin paikkamerkki 3">
            <a:extLst>
              <a:ext uri="{FF2B5EF4-FFF2-40B4-BE49-F238E27FC236}">
                <a16:creationId xmlns:a16="http://schemas.microsoft.com/office/drawing/2014/main" id="{D981AB03-6BDA-4A76-B880-3E2E3AFF618E}"/>
              </a:ext>
            </a:extLst>
          </p:cNvPr>
          <p:cNvSpPr>
            <a:spLocks noGrp="1"/>
          </p:cNvSpPr>
          <p:nvPr>
            <p:ph type="body" idx="2"/>
          </p:nvPr>
        </p:nvSpPr>
        <p:spPr/>
        <p:txBody>
          <a:bodyPr/>
          <a:lstStyle/>
          <a:p>
            <a:r>
              <a:rPr lang="fi-FI" dirty="0"/>
              <a:t>Jokainen voi siis itse turvallisesti katsoa terveystietojaan. </a:t>
            </a:r>
          </a:p>
          <a:p>
            <a:endParaRPr lang="fi-FI" dirty="0"/>
          </a:p>
          <a:p>
            <a:r>
              <a:rPr lang="fi-FI" dirty="0"/>
              <a:t>Omakanta terveystiedot: </a:t>
            </a:r>
            <a:r>
              <a:rPr lang="fi-FI" dirty="0">
                <a:hlinkClick r:id="rId2"/>
              </a:rPr>
              <a:t>https://www.youtube.com/watch?v=-Af76ZK0IkQ (2:55)</a:t>
            </a:r>
            <a:endParaRPr lang="fi-FI" dirty="0"/>
          </a:p>
          <a:p>
            <a:endParaRPr lang="fi-FI" dirty="0"/>
          </a:p>
        </p:txBody>
      </p:sp>
    </p:spTree>
    <p:extLst>
      <p:ext uri="{BB962C8B-B14F-4D97-AF65-F5344CB8AC3E}">
        <p14:creationId xmlns:p14="http://schemas.microsoft.com/office/powerpoint/2010/main" val="25503674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7055673-2A51-4842-B6A3-BC8BCF7C3CFA}"/>
              </a:ext>
            </a:extLst>
          </p:cNvPr>
          <p:cNvSpPr>
            <a:spLocks noGrp="1"/>
          </p:cNvSpPr>
          <p:nvPr>
            <p:ph type="title"/>
          </p:nvPr>
        </p:nvSpPr>
        <p:spPr>
          <a:xfrm>
            <a:off x="838200" y="967339"/>
            <a:ext cx="10515600" cy="1325563"/>
          </a:xfrm>
        </p:spPr>
        <p:txBody>
          <a:bodyPr/>
          <a:lstStyle/>
          <a:p>
            <a:r>
              <a:rPr lang="fi-FI" sz="3200" b="1" dirty="0"/>
              <a:t>Sähköisissä palveluissa avustamisen esimerkkejä. Mihin sähköisiin (omahoito-)palveluihin sinä hoitajana seuraavat asiakkaat ohjaisit? Voit käyttää tässä tehtävässä puhelinta/nettiä. </a:t>
            </a:r>
            <a:br>
              <a:rPr lang="fi-FI" dirty="0"/>
            </a:br>
            <a:r>
              <a:rPr lang="fi-FI" b="1" dirty="0"/>
              <a:t> </a:t>
            </a:r>
            <a:br>
              <a:rPr lang="fi-FI" dirty="0"/>
            </a:br>
            <a:endParaRPr lang="fi-FI" dirty="0"/>
          </a:p>
        </p:txBody>
      </p:sp>
      <p:sp>
        <p:nvSpPr>
          <p:cNvPr id="3" name="Tekstin paikkamerkki 2">
            <a:extLst>
              <a:ext uri="{FF2B5EF4-FFF2-40B4-BE49-F238E27FC236}">
                <a16:creationId xmlns:a16="http://schemas.microsoft.com/office/drawing/2014/main" id="{1B68891E-1DBD-4DDD-94B5-8723C577A980}"/>
              </a:ext>
            </a:extLst>
          </p:cNvPr>
          <p:cNvSpPr>
            <a:spLocks noGrp="1"/>
          </p:cNvSpPr>
          <p:nvPr>
            <p:ph type="body" idx="1"/>
          </p:nvPr>
        </p:nvSpPr>
        <p:spPr>
          <a:xfrm>
            <a:off x="838200" y="2292902"/>
            <a:ext cx="10515600" cy="4065036"/>
          </a:xfrm>
        </p:spPr>
        <p:txBody>
          <a:bodyPr/>
          <a:lstStyle/>
          <a:p>
            <a:r>
              <a:rPr lang="fi-FI" sz="2000" b="1" dirty="0"/>
              <a:t>Esimerkki 1:</a:t>
            </a:r>
            <a:r>
              <a:rPr lang="fi-FI" sz="2000" dirty="0"/>
              <a:t> </a:t>
            </a:r>
          </a:p>
          <a:p>
            <a:r>
              <a:rPr lang="fi-FI" sz="2000" dirty="0"/>
              <a:t>Sami pelaa liikaa rahapelejä. Samille on kasautunut pieni määrä pikavippejä ja vuokrakin jäänyt rästiin. Sami asuu Jyväskylässä. Mitä Sami voi tehdä?</a:t>
            </a:r>
          </a:p>
          <a:p>
            <a:pPr marL="114300" indent="0">
              <a:buNone/>
            </a:pPr>
            <a:endParaRPr lang="fi-FI" sz="2000" dirty="0"/>
          </a:p>
          <a:p>
            <a:r>
              <a:rPr lang="fi-FI" sz="2000" b="1" dirty="0"/>
              <a:t>Esimerkki 2:</a:t>
            </a:r>
            <a:endParaRPr lang="fi-FI" sz="2000" dirty="0"/>
          </a:p>
          <a:p>
            <a:r>
              <a:rPr lang="fi-FI" sz="2000" dirty="0" err="1"/>
              <a:t>Mellu</a:t>
            </a:r>
            <a:r>
              <a:rPr lang="fi-FI" sz="2000" dirty="0"/>
              <a:t>, 16v kokee alakuloisuutta, eikä kavereita juurikaan ole. Hän kaipaisi päiviinsä jotain mielekästä sisältöä, mutta ei tiedä minne mennä. </a:t>
            </a:r>
            <a:r>
              <a:rPr lang="fi-FI" sz="2000" dirty="0" err="1"/>
              <a:t>Mellu</a:t>
            </a:r>
            <a:r>
              <a:rPr lang="fi-FI" sz="2000" dirty="0"/>
              <a:t> asuu Laukaassa.</a:t>
            </a:r>
          </a:p>
          <a:p>
            <a:pPr marL="114300" indent="0">
              <a:buNone/>
            </a:pPr>
            <a:endParaRPr lang="fi-FI" sz="2000" dirty="0"/>
          </a:p>
          <a:p>
            <a:r>
              <a:rPr lang="fi-FI" sz="2000" b="1" dirty="0"/>
              <a:t>Esimerkki 3:</a:t>
            </a:r>
            <a:endParaRPr lang="fi-FI" sz="2000" dirty="0"/>
          </a:p>
          <a:p>
            <a:r>
              <a:rPr lang="fi-FI" sz="2000" dirty="0"/>
              <a:t>Sari on käynyt laboratoriokokeissa viikko sitten, mutta ei saa yhteyttä terveyskeskukseen vastauksia saadakseen. Sari asuu Äänekoskella. Mitä Sari tekee?</a:t>
            </a:r>
          </a:p>
          <a:p>
            <a:endParaRPr lang="fi-FI" sz="4000" dirty="0"/>
          </a:p>
        </p:txBody>
      </p:sp>
    </p:spTree>
    <p:extLst>
      <p:ext uri="{BB962C8B-B14F-4D97-AF65-F5344CB8AC3E}">
        <p14:creationId xmlns:p14="http://schemas.microsoft.com/office/powerpoint/2010/main" val="38317549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8"/>
        <p:cNvGrpSpPr/>
        <p:nvPr/>
      </p:nvGrpSpPr>
      <p:grpSpPr>
        <a:xfrm>
          <a:off x="0" y="0"/>
          <a:ext cx="0" cy="0"/>
          <a:chOff x="0" y="0"/>
          <a:chExt cx="0" cy="0"/>
        </a:xfrm>
      </p:grpSpPr>
      <p:sp>
        <p:nvSpPr>
          <p:cNvPr id="103" name="Freeform: Shape 102">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Google Shape;159;p31"/>
          <p:cNvSpPr txBox="1">
            <a:spLocks noGrp="1"/>
          </p:cNvSpPr>
          <p:nvPr>
            <p:ph type="title"/>
          </p:nvPr>
        </p:nvSpPr>
        <p:spPr>
          <a:xfrm>
            <a:off x="863029" y="1012004"/>
            <a:ext cx="3416158" cy="4795408"/>
          </a:xfrm>
          <a:prstGeom prst="rect">
            <a:avLst/>
          </a:prstGeom>
        </p:spPr>
        <p:txBody>
          <a:bodyPr spcFirstLastPara="1" lIns="91425" tIns="45700" rIns="91425" bIns="45700" anchorCtr="0">
            <a:normAutofit/>
          </a:bodyPr>
          <a:lstStyle/>
          <a:p>
            <a:pPr marL="0" lvl="0" indent="0" rtl="0">
              <a:spcBef>
                <a:spcPts val="0"/>
              </a:spcBef>
              <a:spcAft>
                <a:spcPts val="0"/>
              </a:spcAft>
              <a:buClr>
                <a:schemeClr val="dk1"/>
              </a:buClr>
              <a:buSzPts val="4400"/>
              <a:buFont typeface="Source Sans Pro"/>
              <a:buNone/>
            </a:pPr>
            <a:r>
              <a:rPr lang="fi-FI">
                <a:solidFill>
                  <a:srgbClr val="FFFFFF"/>
                </a:solidFill>
              </a:rPr>
              <a:t>Sisältö:</a:t>
            </a:r>
          </a:p>
        </p:txBody>
      </p:sp>
      <p:graphicFrame>
        <p:nvGraphicFramePr>
          <p:cNvPr id="162" name="Google Shape;160;p31">
            <a:extLst>
              <a:ext uri="{FF2B5EF4-FFF2-40B4-BE49-F238E27FC236}">
                <a16:creationId xmlns:a16="http://schemas.microsoft.com/office/drawing/2014/main" id="{BFD70B34-9C99-4D41-BDEF-6DC6AD6C6F94}"/>
              </a:ext>
            </a:extLst>
          </p:cNvPr>
          <p:cNvGraphicFramePr/>
          <p:nvPr>
            <p:extLst>
              <p:ext uri="{D42A27DB-BD31-4B8C-83A1-F6EECF244321}">
                <p14:modId xmlns:p14="http://schemas.microsoft.com/office/powerpoint/2010/main" val="2884028695"/>
              </p:ext>
            </p:extLst>
          </p:nvPr>
        </p:nvGraphicFramePr>
        <p:xfrm>
          <a:off x="5244038" y="486287"/>
          <a:ext cx="6513604" cy="58854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83"/>
        <p:cNvGrpSpPr/>
        <p:nvPr/>
      </p:nvGrpSpPr>
      <p:grpSpPr>
        <a:xfrm>
          <a:off x="0" y="0"/>
          <a:ext cx="0" cy="0"/>
          <a:chOff x="0" y="0"/>
          <a:chExt cx="0" cy="0"/>
        </a:xfrm>
      </p:grpSpPr>
      <p:sp>
        <p:nvSpPr>
          <p:cNvPr id="127" name="Rectangle 126">
            <a:extLst>
              <a:ext uri="{FF2B5EF4-FFF2-40B4-BE49-F238E27FC236}">
                <a16:creationId xmlns:a16="http://schemas.microsoft.com/office/drawing/2014/main" id="{4C608BEB-860E-4094-8511-78603564A7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050" cy="6858000"/>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4" name="Google Shape;184;p35"/>
          <p:cNvSpPr txBox="1">
            <a:spLocks noGrp="1"/>
          </p:cNvSpPr>
          <p:nvPr>
            <p:ph type="title"/>
          </p:nvPr>
        </p:nvSpPr>
        <p:spPr>
          <a:xfrm>
            <a:off x="838200" y="1412488"/>
            <a:ext cx="2899189" cy="4363844"/>
          </a:xfrm>
          <a:prstGeom prst="rect">
            <a:avLst/>
          </a:prstGeom>
        </p:spPr>
        <p:txBody>
          <a:bodyPr spcFirstLastPara="1" lIns="91425" tIns="45700" rIns="91425" bIns="45700" anchor="t" anchorCtr="0">
            <a:normAutofit/>
          </a:bodyPr>
          <a:lstStyle/>
          <a:p>
            <a:pPr marL="0" lvl="0" indent="0" rtl="0">
              <a:spcBef>
                <a:spcPts val="0"/>
              </a:spcBef>
              <a:spcAft>
                <a:spcPts val="0"/>
              </a:spcAft>
              <a:buClr>
                <a:schemeClr val="dk1"/>
              </a:buClr>
              <a:buSzPts val="4400"/>
              <a:buFont typeface="Source Sans Pro"/>
              <a:buNone/>
            </a:pPr>
            <a:r>
              <a:rPr lang="fi-FI" sz="4000">
                <a:solidFill>
                  <a:srgbClr val="FFFFFF"/>
                </a:solidFill>
              </a:rPr>
              <a:t>Mikä määrittää hoitotyötä?</a:t>
            </a:r>
          </a:p>
        </p:txBody>
      </p:sp>
      <p:sp>
        <p:nvSpPr>
          <p:cNvPr id="185" name="Google Shape;185;p35"/>
          <p:cNvSpPr txBox="1">
            <a:spLocks noGrp="1"/>
          </p:cNvSpPr>
          <p:nvPr>
            <p:ph type="body" idx="1"/>
          </p:nvPr>
        </p:nvSpPr>
        <p:spPr>
          <a:xfrm>
            <a:off x="4380855" y="1412489"/>
            <a:ext cx="3427283" cy="4363844"/>
          </a:xfrm>
          <a:prstGeom prst="rect">
            <a:avLst/>
          </a:prstGeom>
        </p:spPr>
        <p:txBody>
          <a:bodyPr spcFirstLastPara="1" lIns="91425" tIns="45700" rIns="91425" bIns="45700" anchorCtr="0">
            <a:normAutofit/>
          </a:bodyPr>
          <a:lstStyle/>
          <a:p>
            <a:pPr marL="228600" lvl="0" indent="-50800" rtl="0">
              <a:spcBef>
                <a:spcPts val="0"/>
              </a:spcBef>
              <a:spcAft>
                <a:spcPts val="600"/>
              </a:spcAft>
              <a:buClr>
                <a:schemeClr val="dk1"/>
              </a:buClr>
              <a:buSzPts val="2800"/>
              <a:buNone/>
            </a:pPr>
            <a:r>
              <a:rPr lang="fi-FI" sz="2000"/>
              <a:t>Pohditaan, mikä Suomessa määrittää hoitotyötä ja kuinka se toteutuu?</a:t>
            </a:r>
          </a:p>
          <a:p>
            <a:pPr marL="635000" lvl="0" indent="-457200" rtl="0">
              <a:spcBef>
                <a:spcPts val="0"/>
              </a:spcBef>
              <a:spcAft>
                <a:spcPts val="600"/>
              </a:spcAft>
              <a:buClr>
                <a:schemeClr val="dk1"/>
              </a:buClr>
              <a:buSzPts val="2800"/>
              <a:buFontTx/>
              <a:buChar char="-"/>
            </a:pPr>
            <a:r>
              <a:rPr lang="fi-FI" sz="2000"/>
              <a:t>Laatu?</a:t>
            </a:r>
          </a:p>
          <a:p>
            <a:pPr marL="635000" lvl="0" indent="-457200" rtl="0">
              <a:spcBef>
                <a:spcPts val="0"/>
              </a:spcBef>
              <a:spcAft>
                <a:spcPts val="600"/>
              </a:spcAft>
              <a:buClr>
                <a:schemeClr val="dk1"/>
              </a:buClr>
              <a:buSzPts val="2800"/>
              <a:buFontTx/>
              <a:buChar char="-"/>
            </a:pPr>
            <a:r>
              <a:rPr lang="fi-FI" sz="2000"/>
              <a:t>Saavutettavuus?</a:t>
            </a:r>
          </a:p>
          <a:p>
            <a:pPr marL="635000" lvl="0" indent="-457200" rtl="0">
              <a:spcBef>
                <a:spcPts val="0"/>
              </a:spcBef>
              <a:spcAft>
                <a:spcPts val="600"/>
              </a:spcAft>
              <a:buClr>
                <a:schemeClr val="dk1"/>
              </a:buClr>
              <a:buSzPts val="2800"/>
              <a:buFontTx/>
              <a:buChar char="-"/>
            </a:pPr>
            <a:r>
              <a:rPr lang="fi-FI" sz="2000"/>
              <a:t>Tasapuolisuus?</a:t>
            </a:r>
          </a:p>
          <a:p>
            <a:pPr marL="635000" lvl="0" indent="-457200" rtl="0">
              <a:spcBef>
                <a:spcPts val="0"/>
              </a:spcBef>
              <a:spcAft>
                <a:spcPts val="600"/>
              </a:spcAft>
              <a:buClr>
                <a:schemeClr val="dk1"/>
              </a:buClr>
              <a:buSzPts val="2800"/>
              <a:buFontTx/>
              <a:buChar char="-"/>
            </a:pPr>
            <a:r>
              <a:rPr lang="fi-FI" sz="2000"/>
              <a:t>Hinta?</a:t>
            </a:r>
          </a:p>
          <a:p>
            <a:pPr marL="635000" lvl="0" indent="-457200" rtl="0">
              <a:spcBef>
                <a:spcPts val="0"/>
              </a:spcBef>
              <a:spcAft>
                <a:spcPts val="600"/>
              </a:spcAft>
              <a:buClr>
                <a:schemeClr val="dk1"/>
              </a:buClr>
              <a:buSzPts val="2800"/>
              <a:buFontTx/>
              <a:buChar char="-"/>
            </a:pPr>
            <a:endParaRPr lang="fi-FI" sz="2000"/>
          </a:p>
        </p:txBody>
      </p:sp>
      <p:cxnSp>
        <p:nvCxnSpPr>
          <p:cNvPr id="192" name="Straight Connector 191">
            <a:extLst>
              <a:ext uri="{FF2B5EF4-FFF2-40B4-BE49-F238E27FC236}">
                <a16:creationId xmlns:a16="http://schemas.microsoft.com/office/drawing/2014/main" id="{1F16A8D4-FE87-4604-88B2-394B5D1EB43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9871" y="1412488"/>
            <a:ext cx="0" cy="3657600"/>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86" name="Google Shape;186;p35"/>
          <p:cNvSpPr txBox="1">
            <a:spLocks noGrp="1"/>
          </p:cNvSpPr>
          <p:nvPr>
            <p:ph type="body" idx="2"/>
          </p:nvPr>
        </p:nvSpPr>
        <p:spPr>
          <a:xfrm>
            <a:off x="8451604" y="1412489"/>
            <a:ext cx="3197701" cy="4363844"/>
          </a:xfrm>
          <a:prstGeom prst="rect">
            <a:avLst/>
          </a:prstGeom>
        </p:spPr>
        <p:txBody>
          <a:bodyPr spcFirstLastPara="1" lIns="91425" tIns="45700" rIns="91425" bIns="45700" anchorCtr="0">
            <a:normAutofit/>
          </a:bodyPr>
          <a:lstStyle/>
          <a:p>
            <a:pPr marL="228600" lvl="0" indent="-50800" rtl="0">
              <a:spcBef>
                <a:spcPts val="0"/>
              </a:spcBef>
              <a:spcAft>
                <a:spcPts val="600"/>
              </a:spcAft>
              <a:buClr>
                <a:schemeClr val="dk1"/>
              </a:buClr>
              <a:buSzPts val="2800"/>
              <a:buNone/>
            </a:pPr>
            <a:r>
              <a:rPr lang="fi-FI" sz="2000">
                <a:hlinkClick r:id="rId3"/>
              </a:rPr>
              <a:t>Laki potilaan asemasta ja oikeuksista</a:t>
            </a:r>
            <a:endParaRPr lang="fi-FI" sz="2000"/>
          </a:p>
          <a:p>
            <a:pPr marL="228600" lvl="0" indent="-50800" rtl="0">
              <a:spcBef>
                <a:spcPts val="0"/>
              </a:spcBef>
              <a:spcAft>
                <a:spcPts val="600"/>
              </a:spcAft>
              <a:buClr>
                <a:schemeClr val="dk1"/>
              </a:buClr>
              <a:buSzPts val="2800"/>
              <a:buNone/>
            </a:pPr>
            <a:endParaRPr lang="fi-FI" sz="2000"/>
          </a:p>
          <a:p>
            <a:pPr marL="228600" indent="-50800">
              <a:spcBef>
                <a:spcPts val="0"/>
              </a:spcBef>
              <a:spcAft>
                <a:spcPts val="600"/>
              </a:spcAft>
              <a:buSzPts val="2800"/>
              <a:buNone/>
            </a:pPr>
            <a:r>
              <a:rPr lang="fi-FI" sz="2000" b="1"/>
              <a:t>”Oikeus hyvään terveyden- ja sairaanhoitoon ja hyvään kohteluun”</a:t>
            </a:r>
          </a:p>
          <a:p>
            <a:pPr marL="228600" indent="-50800">
              <a:spcBef>
                <a:spcPts val="0"/>
              </a:spcBef>
              <a:spcAft>
                <a:spcPts val="600"/>
              </a:spcAft>
              <a:buSzPts val="2800"/>
              <a:buNone/>
            </a:pPr>
            <a:endParaRPr lang="fi-FI" sz="2000" b="1"/>
          </a:p>
          <a:p>
            <a:pPr marL="228600" indent="-50800">
              <a:spcBef>
                <a:spcPts val="0"/>
              </a:spcBef>
              <a:spcAft>
                <a:spcPts val="600"/>
              </a:spcAft>
              <a:buSzPts val="2800"/>
              <a:buNone/>
            </a:pPr>
            <a:r>
              <a:rPr lang="fi-FI" sz="2000" b="1"/>
              <a:t>”Potilaalla on oikeus saada itseään koskevia tietoja”</a:t>
            </a:r>
          </a:p>
          <a:p>
            <a:pPr marL="228600" indent="-50800">
              <a:spcBef>
                <a:spcPts val="0"/>
              </a:spcBef>
              <a:spcAft>
                <a:spcPts val="600"/>
              </a:spcAft>
              <a:buSzPts val="2800"/>
              <a:buNone/>
            </a:pPr>
            <a:endParaRPr lang="fi-FI" sz="2000" b="1"/>
          </a:p>
          <a:p>
            <a:pPr marL="228600" lvl="0" indent="-50800" rtl="0">
              <a:spcBef>
                <a:spcPts val="0"/>
              </a:spcBef>
              <a:spcAft>
                <a:spcPts val="600"/>
              </a:spcAft>
              <a:buClr>
                <a:schemeClr val="dk1"/>
              </a:buClr>
              <a:buSzPts val="2800"/>
              <a:buNone/>
            </a:pPr>
            <a:endParaRPr lang="fi-FI"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C8CEE26C-5138-47F9-B2C1-AAE452D473AC}"/>
              </a:ext>
            </a:extLst>
          </p:cNvPr>
          <p:cNvSpPr>
            <a:spLocks noGrp="1"/>
          </p:cNvSpPr>
          <p:nvPr>
            <p:ph type="ctrTitle"/>
          </p:nvPr>
        </p:nvSpPr>
        <p:spPr/>
        <p:txBody>
          <a:bodyPr/>
          <a:lstStyle/>
          <a:p>
            <a:r>
              <a:rPr lang="fi-FI" dirty="0"/>
              <a:t>Asiakastietojärjestelmät</a:t>
            </a:r>
          </a:p>
        </p:txBody>
      </p:sp>
      <p:sp>
        <p:nvSpPr>
          <p:cNvPr id="3" name="Alaotsikko 2">
            <a:extLst>
              <a:ext uri="{FF2B5EF4-FFF2-40B4-BE49-F238E27FC236}">
                <a16:creationId xmlns:a16="http://schemas.microsoft.com/office/drawing/2014/main" id="{A3925B9C-7EBD-4519-8D1E-F0333A485C49}"/>
              </a:ext>
            </a:extLst>
          </p:cNvPr>
          <p:cNvSpPr>
            <a:spLocks noGrp="1"/>
          </p:cNvSpPr>
          <p:nvPr>
            <p:ph type="subTitle" idx="1"/>
          </p:nvPr>
        </p:nvSpPr>
        <p:spPr/>
        <p:txBody>
          <a:bodyPr/>
          <a:lstStyle/>
          <a:p>
            <a:r>
              <a:rPr lang="fi-FI"/>
              <a:t>Hoitotyön prosessin vaiheet ja yksilötehtävä, case 1</a:t>
            </a:r>
          </a:p>
          <a:p>
            <a:r>
              <a:rPr lang="fi-FI"/>
              <a:t>Milja Forsman, </a:t>
            </a:r>
            <a:fld id="{F0A9671E-D080-41AD-B347-9F116A64BC22}" type="datetime1">
              <a:rPr lang="fi-FI" smtClean="0"/>
              <a:t>17.8.2021</a:t>
            </a:fld>
            <a:endParaRPr lang="fi-FI"/>
          </a:p>
        </p:txBody>
      </p:sp>
    </p:spTree>
    <p:extLst>
      <p:ext uri="{BB962C8B-B14F-4D97-AF65-F5344CB8AC3E}">
        <p14:creationId xmlns:p14="http://schemas.microsoft.com/office/powerpoint/2010/main" val="21143581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A2AF2DE-55D7-43EF-835D-B5E676F8176E}"/>
              </a:ext>
            </a:extLst>
          </p:cNvPr>
          <p:cNvSpPr>
            <a:spLocks noGrp="1"/>
          </p:cNvSpPr>
          <p:nvPr>
            <p:ph type="title"/>
          </p:nvPr>
        </p:nvSpPr>
        <p:spPr/>
        <p:txBody>
          <a:bodyPr/>
          <a:lstStyle/>
          <a:p>
            <a:r>
              <a:rPr lang="fi-FI" dirty="0"/>
              <a:t>Asiakastietojärjestelmät</a:t>
            </a:r>
          </a:p>
        </p:txBody>
      </p:sp>
      <p:sp>
        <p:nvSpPr>
          <p:cNvPr id="3" name="Tekstin paikkamerkki 2">
            <a:extLst>
              <a:ext uri="{FF2B5EF4-FFF2-40B4-BE49-F238E27FC236}">
                <a16:creationId xmlns:a16="http://schemas.microsoft.com/office/drawing/2014/main" id="{6D034543-F5FF-4630-8FFF-4A1F85A378FC}"/>
              </a:ext>
            </a:extLst>
          </p:cNvPr>
          <p:cNvSpPr>
            <a:spLocks noGrp="1"/>
          </p:cNvSpPr>
          <p:nvPr>
            <p:ph type="body" idx="1"/>
          </p:nvPr>
        </p:nvSpPr>
        <p:spPr>
          <a:xfrm>
            <a:off x="838200" y="1825625"/>
            <a:ext cx="8410575" cy="4065036"/>
          </a:xfrm>
        </p:spPr>
        <p:txBody>
          <a:bodyPr/>
          <a:lstStyle/>
          <a:p>
            <a:r>
              <a:rPr lang="fi-FI" dirty="0"/>
              <a:t>Valvira hallinnoi sallittuja asiakastietojärjestelmiä.</a:t>
            </a:r>
          </a:p>
          <a:p>
            <a:r>
              <a:rPr lang="fi-FI" dirty="0"/>
              <a:t>Järjestelmien tarkoituksena on tarjota tietoa, jota voidaan hyödyntää kansalaisten hoidon ja palveluiden suunnittelussa ja toteutuksessa.</a:t>
            </a:r>
          </a:p>
          <a:p>
            <a:r>
              <a:rPr lang="fi-FI" dirty="0"/>
              <a:t>Ammattilaisten työtä ja toimintaprosesseja tukevia tietojärjestelmiä</a:t>
            </a:r>
          </a:p>
          <a:p>
            <a:r>
              <a:rPr lang="fi-FI" dirty="0"/>
              <a:t>Eri järjestelmä tukevat asiakastietojärjestelmien toimintaa: esim. kaikilla julkisilla sektoreilla on käytössään lääkkeiden yhteisvaikutuksista varoittava tukijärjestelmä.</a:t>
            </a:r>
          </a:p>
          <a:p>
            <a:endParaRPr lang="fi-FI" dirty="0"/>
          </a:p>
        </p:txBody>
      </p:sp>
      <p:pic>
        <p:nvPicPr>
          <p:cNvPr id="4" name="Kuva 4" descr="Kuva, joka sisältää kohteen teksti, henkilö, nainen&#10;&#10;Kuvaus luotu automaattisesti">
            <a:extLst>
              <a:ext uri="{FF2B5EF4-FFF2-40B4-BE49-F238E27FC236}">
                <a16:creationId xmlns:a16="http://schemas.microsoft.com/office/drawing/2014/main" id="{C6948368-95D7-4189-B21B-6148DA87590D}"/>
              </a:ext>
            </a:extLst>
          </p:cNvPr>
          <p:cNvPicPr>
            <a:picLocks noChangeAspect="1"/>
          </p:cNvPicPr>
          <p:nvPr/>
        </p:nvPicPr>
        <p:blipFill>
          <a:blip r:embed="rId2"/>
          <a:stretch>
            <a:fillRect/>
          </a:stretch>
        </p:blipFill>
        <p:spPr>
          <a:xfrm>
            <a:off x="9039225" y="457200"/>
            <a:ext cx="2743200" cy="1943100"/>
          </a:xfrm>
          <a:prstGeom prst="rect">
            <a:avLst/>
          </a:prstGeom>
        </p:spPr>
      </p:pic>
    </p:spTree>
    <p:extLst>
      <p:ext uri="{BB962C8B-B14F-4D97-AF65-F5344CB8AC3E}">
        <p14:creationId xmlns:p14="http://schemas.microsoft.com/office/powerpoint/2010/main" val="1704566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C3AAD41-D1B5-4DDD-B446-10589B067370}"/>
              </a:ext>
            </a:extLst>
          </p:cNvPr>
          <p:cNvSpPr>
            <a:spLocks noGrp="1"/>
          </p:cNvSpPr>
          <p:nvPr>
            <p:ph type="title"/>
          </p:nvPr>
        </p:nvSpPr>
        <p:spPr/>
        <p:txBody>
          <a:bodyPr/>
          <a:lstStyle/>
          <a:p>
            <a:r>
              <a:rPr lang="fi-FI" dirty="0"/>
              <a:t>Asiakastietojärjestelmät</a:t>
            </a:r>
          </a:p>
        </p:txBody>
      </p:sp>
      <p:sp>
        <p:nvSpPr>
          <p:cNvPr id="3" name="Tekstin paikkamerkki 2">
            <a:extLst>
              <a:ext uri="{FF2B5EF4-FFF2-40B4-BE49-F238E27FC236}">
                <a16:creationId xmlns:a16="http://schemas.microsoft.com/office/drawing/2014/main" id="{E9E28CC4-B0B9-407E-BB60-CC6EC138B995}"/>
              </a:ext>
            </a:extLst>
          </p:cNvPr>
          <p:cNvSpPr>
            <a:spLocks noGrp="1"/>
          </p:cNvSpPr>
          <p:nvPr>
            <p:ph type="body" idx="1"/>
          </p:nvPr>
        </p:nvSpPr>
        <p:spPr/>
        <p:txBody>
          <a:bodyPr/>
          <a:lstStyle/>
          <a:p>
            <a:r>
              <a:rPr lang="fi-FI" dirty="0"/>
              <a:t>Toimiva asiakastietojärjestelmä sisältää jokaisesta potilaasta aikajärjestyksessä etenevää, moniammatillista asiakaskertomusta.</a:t>
            </a:r>
          </a:p>
          <a:p>
            <a:r>
              <a:rPr lang="fi-FI" dirty="0"/>
              <a:t>Järjestelmät sisältävät kunkin potilaan hoitosuunnitelman, sekä päivittäisiä merkintöjä hoitotyön toiminnoista. </a:t>
            </a:r>
          </a:p>
          <a:p>
            <a:r>
              <a:rPr lang="fi-FI" dirty="0"/>
              <a:t>Ammattilaisen kirjatessa hoito- ja palvelusuunnitelma perustana kirjaamiselle. </a:t>
            </a:r>
          </a:p>
          <a:p>
            <a:endParaRPr lang="fi-FI" dirty="0"/>
          </a:p>
        </p:txBody>
      </p:sp>
    </p:spTree>
    <p:extLst>
      <p:ext uri="{BB962C8B-B14F-4D97-AF65-F5344CB8AC3E}">
        <p14:creationId xmlns:p14="http://schemas.microsoft.com/office/powerpoint/2010/main" val="36768603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78AFD7A0-52D3-4547-A805-4BA2DE5AF2B5}"/>
              </a:ext>
            </a:extLst>
          </p:cNvPr>
          <p:cNvSpPr>
            <a:spLocks noGrp="1"/>
          </p:cNvSpPr>
          <p:nvPr>
            <p:ph type="title"/>
          </p:nvPr>
        </p:nvSpPr>
        <p:spPr/>
        <p:txBody>
          <a:bodyPr/>
          <a:lstStyle/>
          <a:p>
            <a:r>
              <a:rPr lang="fi-FI" dirty="0"/>
              <a:t>Kirjaaminen</a:t>
            </a:r>
          </a:p>
        </p:txBody>
      </p:sp>
      <p:sp>
        <p:nvSpPr>
          <p:cNvPr id="3" name="Tekstin paikkamerkki 2">
            <a:extLst>
              <a:ext uri="{FF2B5EF4-FFF2-40B4-BE49-F238E27FC236}">
                <a16:creationId xmlns:a16="http://schemas.microsoft.com/office/drawing/2014/main" id="{7BDA1548-E5B4-4728-B516-4C722CB0A902}"/>
              </a:ext>
            </a:extLst>
          </p:cNvPr>
          <p:cNvSpPr>
            <a:spLocks noGrp="1"/>
          </p:cNvSpPr>
          <p:nvPr>
            <p:ph type="body" idx="1"/>
          </p:nvPr>
        </p:nvSpPr>
        <p:spPr/>
        <p:txBody>
          <a:bodyPr/>
          <a:lstStyle/>
          <a:p>
            <a:r>
              <a:rPr lang="fi-FI" sz="3200" dirty="0"/>
              <a:t>Mitä kirjataan?</a:t>
            </a:r>
          </a:p>
          <a:p>
            <a:r>
              <a:rPr lang="fi-FI" sz="2400" dirty="0"/>
              <a:t>Aina toimintakyvyn ja voinnin muutokset, sekä  toimenpiteet/yhteenveto hoitokäynnistä tai tapaamisesta.</a:t>
            </a:r>
          </a:p>
          <a:p>
            <a:r>
              <a:rPr lang="fi-FI" sz="2400" dirty="0"/>
              <a:t>Kirjaus aina mahdollisimman kuvailevasti ja selkeästi!</a:t>
            </a:r>
          </a:p>
          <a:p>
            <a:endParaRPr lang="fi-FI" dirty="0"/>
          </a:p>
        </p:txBody>
      </p:sp>
      <p:sp>
        <p:nvSpPr>
          <p:cNvPr id="4" name="Tekstin paikkamerkki 3">
            <a:extLst>
              <a:ext uri="{FF2B5EF4-FFF2-40B4-BE49-F238E27FC236}">
                <a16:creationId xmlns:a16="http://schemas.microsoft.com/office/drawing/2014/main" id="{6B194870-9804-4508-94A8-9A84AC82D30E}"/>
              </a:ext>
            </a:extLst>
          </p:cNvPr>
          <p:cNvSpPr>
            <a:spLocks noGrp="1"/>
          </p:cNvSpPr>
          <p:nvPr>
            <p:ph type="body" idx="2"/>
          </p:nvPr>
        </p:nvSpPr>
        <p:spPr/>
        <p:txBody>
          <a:bodyPr/>
          <a:lstStyle/>
          <a:p>
            <a:r>
              <a:rPr lang="fi-FI" sz="3200" dirty="0"/>
              <a:t>Milloin kirjataan?</a:t>
            </a:r>
          </a:p>
          <a:p>
            <a:r>
              <a:rPr lang="fi-FI" sz="2400" dirty="0"/>
              <a:t>Viipymättä tai vähintään saman vuoron aikana/muuten potilaskontaktin säännöllisyyden mukaan.</a:t>
            </a:r>
          </a:p>
          <a:p>
            <a:r>
              <a:rPr lang="fi-FI" sz="2400" dirty="0"/>
              <a:t>”Se mitä ei ole kirjattu, ei ole tapahtunut”</a:t>
            </a:r>
          </a:p>
          <a:p>
            <a:endParaRPr lang="fi-FI" dirty="0"/>
          </a:p>
        </p:txBody>
      </p:sp>
    </p:spTree>
    <p:extLst>
      <p:ext uri="{BB962C8B-B14F-4D97-AF65-F5344CB8AC3E}">
        <p14:creationId xmlns:p14="http://schemas.microsoft.com/office/powerpoint/2010/main" val="2925242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05B1B91-AE1C-4BCF-BE5B-E06402DC2A57}"/>
              </a:ext>
            </a:extLst>
          </p:cNvPr>
          <p:cNvSpPr>
            <a:spLocks noGrp="1"/>
          </p:cNvSpPr>
          <p:nvPr>
            <p:ph type="title"/>
          </p:nvPr>
        </p:nvSpPr>
        <p:spPr/>
        <p:txBody>
          <a:bodyPr/>
          <a:lstStyle/>
          <a:p>
            <a:r>
              <a:rPr lang="fi-FI" dirty="0"/>
              <a:t>Haasteita</a:t>
            </a:r>
          </a:p>
        </p:txBody>
      </p:sp>
      <p:graphicFrame>
        <p:nvGraphicFramePr>
          <p:cNvPr id="6" name="Sisällön paikkamerkki 2">
            <a:extLst>
              <a:ext uri="{FF2B5EF4-FFF2-40B4-BE49-F238E27FC236}">
                <a16:creationId xmlns:a16="http://schemas.microsoft.com/office/drawing/2014/main" id="{64007739-D822-430A-8CA7-623BDC873DD2}"/>
              </a:ext>
            </a:extLst>
          </p:cNvPr>
          <p:cNvGraphicFramePr>
            <a:graphicFrameLocks noGrp="1"/>
          </p:cNvGraphicFramePr>
          <p:nvPr>
            <p:ph sz="quarter" idx="13"/>
            <p:extLst>
              <p:ext uri="{D42A27DB-BD31-4B8C-83A1-F6EECF244321}">
                <p14:modId xmlns:p14="http://schemas.microsoft.com/office/powerpoint/2010/main" val="221230369"/>
              </p:ext>
            </p:extLst>
          </p:nvPr>
        </p:nvGraphicFramePr>
        <p:xfrm>
          <a:off x="3688703" y="1125537"/>
          <a:ext cx="6683375" cy="46069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71026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A16388D-1F65-463A-A9E4-9813A37C7434}"/>
              </a:ext>
            </a:extLst>
          </p:cNvPr>
          <p:cNvSpPr>
            <a:spLocks noGrp="1"/>
          </p:cNvSpPr>
          <p:nvPr>
            <p:ph type="title"/>
          </p:nvPr>
        </p:nvSpPr>
        <p:spPr/>
        <p:txBody>
          <a:bodyPr/>
          <a:lstStyle/>
          <a:p>
            <a:r>
              <a:rPr lang="fi-FI" dirty="0"/>
              <a:t>Tietoturva</a:t>
            </a:r>
          </a:p>
        </p:txBody>
      </p:sp>
      <p:sp>
        <p:nvSpPr>
          <p:cNvPr id="3" name="Tekstin paikkamerkki 2">
            <a:extLst>
              <a:ext uri="{FF2B5EF4-FFF2-40B4-BE49-F238E27FC236}">
                <a16:creationId xmlns:a16="http://schemas.microsoft.com/office/drawing/2014/main" id="{131979BB-D07B-4E4D-9F8F-06751BE00E8A}"/>
              </a:ext>
            </a:extLst>
          </p:cNvPr>
          <p:cNvSpPr>
            <a:spLocks noGrp="1"/>
          </p:cNvSpPr>
          <p:nvPr>
            <p:ph type="body" idx="1"/>
          </p:nvPr>
        </p:nvSpPr>
        <p:spPr/>
        <p:txBody>
          <a:bodyPr/>
          <a:lstStyle/>
          <a:p>
            <a:r>
              <a:rPr lang="fi-FI" sz="2400" dirty="0"/>
              <a:t>Tietoturva on kansainvälistä ja yksilön perusoikeus</a:t>
            </a:r>
          </a:p>
          <a:p>
            <a:r>
              <a:rPr lang="fi-FI" sz="2400" dirty="0"/>
              <a:t>Luottamuksellista asiakassuhdetta tukeva kokonaisuus</a:t>
            </a:r>
          </a:p>
          <a:p>
            <a:r>
              <a:rPr lang="fi-FI" sz="2400" dirty="0"/>
              <a:t>Oikeusturvaa sekä asiakkaalle että työntekijälle</a:t>
            </a:r>
          </a:p>
          <a:p>
            <a:r>
              <a:rPr lang="fi-FI" sz="2400" dirty="0"/>
              <a:t>Sähköisissä järjestelmissä vahingon torjunta on halvempaa kuin vahingon korjaaminen</a:t>
            </a:r>
          </a:p>
          <a:p>
            <a:endParaRPr lang="fi-FI" dirty="0"/>
          </a:p>
        </p:txBody>
      </p:sp>
      <p:sp>
        <p:nvSpPr>
          <p:cNvPr id="4" name="Tekstin paikkamerkki 3">
            <a:extLst>
              <a:ext uri="{FF2B5EF4-FFF2-40B4-BE49-F238E27FC236}">
                <a16:creationId xmlns:a16="http://schemas.microsoft.com/office/drawing/2014/main" id="{892CC38F-73B5-4297-80BD-357F9E2800E9}"/>
              </a:ext>
            </a:extLst>
          </p:cNvPr>
          <p:cNvSpPr>
            <a:spLocks noGrp="1"/>
          </p:cNvSpPr>
          <p:nvPr>
            <p:ph type="body" idx="2"/>
          </p:nvPr>
        </p:nvSpPr>
        <p:spPr/>
        <p:txBody>
          <a:bodyPr/>
          <a:lstStyle/>
          <a:p>
            <a:r>
              <a:rPr lang="fi-FI" sz="2400" dirty="0"/>
              <a:t>Laki: ”Potilaan hoitoon tai siihen liittyviin tehtäviin osallistuvat saavat käsitellä potilasasiakirjoja vain siinä laajuudessa kuin heidän työtehtävänsä ja vastuunsa sitä edellyttävät. Terveydenhuollon toimintayksikössä työskentelevien käyttöoikeudet potilasasiakirjoihin sisältyviin tietoihin tulee määritellä yksityiskohtaisesti.” 298/2009 4§</a:t>
            </a:r>
          </a:p>
          <a:p>
            <a:endParaRPr lang="fi-FI" sz="1800" dirty="0"/>
          </a:p>
        </p:txBody>
      </p:sp>
    </p:spTree>
    <p:extLst>
      <p:ext uri="{BB962C8B-B14F-4D97-AF65-F5344CB8AC3E}">
        <p14:creationId xmlns:p14="http://schemas.microsoft.com/office/powerpoint/2010/main" val="769875907"/>
      </p:ext>
    </p:extLst>
  </p:cSld>
  <p:clrMapOvr>
    <a:masterClrMapping/>
  </p:clrMapOvr>
</p:sld>
</file>

<file path=ppt/theme/theme1.xml><?xml version="1.0" encoding="utf-8"?>
<a:theme xmlns:a="http://schemas.openxmlformats.org/drawingml/2006/main" name="Office Theme">
  <a:themeElements>
    <a:clrScheme name="Poke">
      <a:dk1>
        <a:srgbClr val="000000"/>
      </a:dk1>
      <a:lt1>
        <a:srgbClr val="FFFFFF"/>
      </a:lt1>
      <a:dk2>
        <a:srgbClr val="44546A"/>
      </a:dk2>
      <a:lt2>
        <a:srgbClr val="E7E6E6"/>
      </a:lt2>
      <a:accent1>
        <a:srgbClr val="00577B"/>
      </a:accent1>
      <a:accent2>
        <a:srgbClr val="00A3DF"/>
      </a:accent2>
      <a:accent3>
        <a:srgbClr val="CB5F15"/>
      </a:accent3>
      <a:accent4>
        <a:srgbClr val="FFD000"/>
      </a:accent4>
      <a:accent5>
        <a:srgbClr val="6D702E"/>
      </a:accent5>
      <a:accent6>
        <a:srgbClr val="658D1A"/>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Version xmlns="aa161736-09df-4eb8-8883-906c1c4683aa" xsi:nil="true"/>
    <LMS_Mappings xmlns="aa161736-09df-4eb8-8883-906c1c4683aa" xsi:nil="true"/>
    <Invited_Students xmlns="aa161736-09df-4eb8-8883-906c1c4683aa" xsi:nil="true"/>
    <FolderType xmlns="aa161736-09df-4eb8-8883-906c1c4683aa" xsi:nil="true"/>
    <CultureName xmlns="aa161736-09df-4eb8-8883-906c1c4683aa" xsi:nil="true"/>
    <Student_Groups xmlns="aa161736-09df-4eb8-8883-906c1c4683aa">
      <UserInfo>
        <DisplayName/>
        <AccountId xsi:nil="true"/>
        <AccountType/>
      </UserInfo>
    </Student_Groups>
    <Templates xmlns="aa161736-09df-4eb8-8883-906c1c4683aa" xsi:nil="true"/>
    <Self_Registration_Enabled xmlns="aa161736-09df-4eb8-8883-906c1c4683aa" xsi:nil="true"/>
    <Invited_Teachers xmlns="aa161736-09df-4eb8-8883-906c1c4683aa" xsi:nil="true"/>
    <NotebookType xmlns="aa161736-09df-4eb8-8883-906c1c4683aa" xsi:nil="true"/>
    <Teachers xmlns="aa161736-09df-4eb8-8883-906c1c4683aa">
      <UserInfo>
        <DisplayName/>
        <AccountId xsi:nil="true"/>
        <AccountType/>
      </UserInfo>
    </Teachers>
    <Students xmlns="aa161736-09df-4eb8-8883-906c1c4683aa">
      <UserInfo>
        <DisplayName/>
        <AccountId xsi:nil="true"/>
        <AccountType/>
      </UserInfo>
    </Students>
    <DefaultSectionNames xmlns="aa161736-09df-4eb8-8883-906c1c4683aa" xsi:nil="true"/>
    <TeamsChannelId xmlns="aa161736-09df-4eb8-8883-906c1c4683aa" xsi:nil="true"/>
    <Owner xmlns="aa161736-09df-4eb8-8883-906c1c4683aa">
      <UserInfo>
        <DisplayName/>
        <AccountId xsi:nil="true"/>
        <AccountType/>
      </UserInfo>
    </Owner>
    <Distribution_Groups xmlns="aa161736-09df-4eb8-8883-906c1c4683aa" xsi:nil="true"/>
    <Math_Settings xmlns="aa161736-09df-4eb8-8883-906c1c4683aa" xsi:nil="true"/>
    <Has_Teacher_Only_SectionGroup xmlns="aa161736-09df-4eb8-8883-906c1c4683aa" xsi:nil="true"/>
    <Is_Collaboration_Space_Locked xmlns="aa161736-09df-4eb8-8883-906c1c4683aa" xsi:nil="true"/>
    <IsNotebookLocked xmlns="aa161736-09df-4eb8-8883-906c1c4683a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Asiakirja" ma:contentTypeID="0x010100108123CE37018548987FF968E1949259" ma:contentTypeVersion="33" ma:contentTypeDescription="Luo uusi asiakirja." ma:contentTypeScope="" ma:versionID="1ccc7ce6daac739b557b870253ddb422">
  <xsd:schema xmlns:xsd="http://www.w3.org/2001/XMLSchema" xmlns:xs="http://www.w3.org/2001/XMLSchema" xmlns:p="http://schemas.microsoft.com/office/2006/metadata/properties" xmlns:ns3="aa161736-09df-4eb8-8883-906c1c4683aa" xmlns:ns4="ff0c7fe8-7b61-414a-bfbe-c9185c54c3a2" targetNamespace="http://schemas.microsoft.com/office/2006/metadata/properties" ma:root="true" ma:fieldsID="a87ffebb3fe9abb8a8c3a233ad50418a" ns3:_="" ns4:_="">
    <xsd:import namespace="aa161736-09df-4eb8-8883-906c1c4683aa"/>
    <xsd:import namespace="ff0c7fe8-7b61-414a-bfbe-c9185c54c3a2"/>
    <xsd:element name="properties">
      <xsd:complexType>
        <xsd:sequence>
          <xsd:element name="documentManagement">
            <xsd:complexType>
              <xsd:all>
                <xsd:element ref="ns3:MediaServiceMetadata" minOccurs="0"/>
                <xsd:element ref="ns3:MediaServiceFastMetadata" minOccurs="0"/>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161736-09df-4eb8-8883-906c1c4683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NotebookType" ma:index="10" nillable="true" ma:displayName="Notebook Type" ma:internalName="NotebookType">
      <xsd:simpleType>
        <xsd:restriction base="dms:Text"/>
      </xsd:simpleType>
    </xsd:element>
    <xsd:element name="FolderType" ma:index="11" nillable="true" ma:displayName="Folder Type" ma:internalName="FolderType">
      <xsd:simpleType>
        <xsd:restriction base="dms:Text"/>
      </xsd:simpleType>
    </xsd:element>
    <xsd:element name="CultureName" ma:index="12" nillable="true" ma:displayName="Culture Name" ma:internalName="CultureName">
      <xsd:simpleType>
        <xsd:restriction base="dms:Text"/>
      </xsd:simpleType>
    </xsd:element>
    <xsd:element name="AppVersion" ma:index="13" nillable="true" ma:displayName="App Version" ma:internalName="AppVersion">
      <xsd:simpleType>
        <xsd:restriction base="dms:Text"/>
      </xsd:simpleType>
    </xsd:element>
    <xsd:element name="TeamsChannelId" ma:index="14" nillable="true" ma:displayName="Teams Channel Id" ma:internalName="TeamsChannelId">
      <xsd:simpleType>
        <xsd:restriction base="dms:Text"/>
      </xsd:simpleType>
    </xsd:element>
    <xsd:element name="Owner" ma:index="15"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6" nillable="true" ma:displayName="Math Settings" ma:internalName="Math_Settings">
      <xsd:simpleType>
        <xsd:restriction base="dms:Text"/>
      </xsd:simpleType>
    </xsd:element>
    <xsd:element name="DefaultSectionNames" ma:index="17" nillable="true" ma:displayName="Default Section Names" ma:internalName="DefaultSectionNames">
      <xsd:simpleType>
        <xsd:restriction base="dms:Note">
          <xsd:maxLength value="255"/>
        </xsd:restriction>
      </xsd:simpleType>
    </xsd:element>
    <xsd:element name="Templates" ma:index="18" nillable="true" ma:displayName="Templates" ma:internalName="Templates">
      <xsd:simpleType>
        <xsd:restriction base="dms:Note">
          <xsd:maxLength value="255"/>
        </xsd:restriction>
      </xsd:simpleType>
    </xsd:element>
    <xsd:element name="Teachers" ma:index="19"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20"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21"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2" nillable="true" ma:displayName="Distribution Groups" ma:internalName="Distribution_Groups">
      <xsd:simpleType>
        <xsd:restriction base="dms:Note">
          <xsd:maxLength value="255"/>
        </xsd:restriction>
      </xsd:simpleType>
    </xsd:element>
    <xsd:element name="LMS_Mappings" ma:index="23" nillable="true" ma:displayName="LMS Mappings" ma:internalName="LMS_Mappings">
      <xsd:simpleType>
        <xsd:restriction base="dms:Note">
          <xsd:maxLength value="255"/>
        </xsd:restriction>
      </xsd:simpleType>
    </xsd:element>
    <xsd:element name="Invited_Teachers" ma:index="24" nillable="true" ma:displayName="Invited Teachers" ma:internalName="Invited_Teachers">
      <xsd:simpleType>
        <xsd:restriction base="dms:Note">
          <xsd:maxLength value="255"/>
        </xsd:restriction>
      </xsd:simpleType>
    </xsd:element>
    <xsd:element name="Invited_Students" ma:index="25" nillable="true" ma:displayName="Invited Students" ma:internalName="Invited_Students">
      <xsd:simpleType>
        <xsd:restriction base="dms:Note">
          <xsd:maxLength value="255"/>
        </xsd:restriction>
      </xsd:simpleType>
    </xsd:element>
    <xsd:element name="Self_Registration_Enabled" ma:index="26" nillable="true" ma:displayName="Self Registration Enabled" ma:internalName="Self_Registration_Enabled">
      <xsd:simpleType>
        <xsd:restriction base="dms:Boolean"/>
      </xsd:simpleType>
    </xsd:element>
    <xsd:element name="Has_Teacher_Only_SectionGroup" ma:index="27" nillable="true" ma:displayName="Has Teacher Only SectionGroup" ma:internalName="Has_Teacher_Only_SectionGroup">
      <xsd:simpleType>
        <xsd:restriction base="dms:Boolean"/>
      </xsd:simpleType>
    </xsd:element>
    <xsd:element name="Is_Collaboration_Space_Locked" ma:index="28" nillable="true" ma:displayName="Is Collaboration Space Locked" ma:internalName="Is_Collaboration_Space_Locked">
      <xsd:simpleType>
        <xsd:restriction base="dms:Boolean"/>
      </xsd:simpleType>
    </xsd:element>
    <xsd:element name="IsNotebookLocked" ma:index="29" nillable="true" ma:displayName="Is Notebook Locked" ma:internalName="IsNotebookLocked">
      <xsd:simpleType>
        <xsd:restriction base="dms:Boolean"/>
      </xsd:simpleType>
    </xsd:element>
    <xsd:element name="MediaServiceDateTaken" ma:index="33" nillable="true" ma:displayName="MediaServiceDateTaken" ma:hidden="true" ma:internalName="MediaServiceDateTaken" ma:readOnly="true">
      <xsd:simpleType>
        <xsd:restriction base="dms:Text"/>
      </xsd:simpleType>
    </xsd:element>
    <xsd:element name="MediaServiceAutoTags" ma:index="34" nillable="true" ma:displayName="Tags" ma:internalName="MediaServiceAutoTags" ma:readOnly="true">
      <xsd:simpleType>
        <xsd:restriction base="dms:Text"/>
      </xsd:simpleType>
    </xsd:element>
    <xsd:element name="MediaServiceGenerationTime" ma:index="35" nillable="true" ma:displayName="MediaServiceGenerationTime" ma:hidden="true" ma:internalName="MediaServiceGenerationTime" ma:readOnly="true">
      <xsd:simpleType>
        <xsd:restriction base="dms:Text"/>
      </xsd:simpleType>
    </xsd:element>
    <xsd:element name="MediaServiceEventHashCode" ma:index="36" nillable="true" ma:displayName="MediaServiceEventHashCode" ma:hidden="true" ma:internalName="MediaServiceEventHashCode" ma:readOnly="true">
      <xsd:simpleType>
        <xsd:restriction base="dms:Text"/>
      </xsd:simpleType>
    </xsd:element>
    <xsd:element name="MediaServiceOCR" ma:index="37" nillable="true" ma:displayName="Extracted Text" ma:internalName="MediaServiceOCR" ma:readOnly="true">
      <xsd:simpleType>
        <xsd:restriction base="dms:Note">
          <xsd:maxLength value="255"/>
        </xsd:restriction>
      </xsd:simpleType>
    </xsd:element>
    <xsd:element name="MediaServiceAutoKeyPoints" ma:index="38" nillable="true" ma:displayName="MediaServiceAutoKeyPoints" ma:hidden="true" ma:internalName="MediaServiceAutoKeyPoints" ma:readOnly="true">
      <xsd:simpleType>
        <xsd:restriction base="dms:Note"/>
      </xsd:simpleType>
    </xsd:element>
    <xsd:element name="MediaServiceKeyPoints" ma:index="39" nillable="true" ma:displayName="KeyPoints" ma:internalName="MediaServiceKeyPoints" ma:readOnly="true">
      <xsd:simpleType>
        <xsd:restriction base="dms:Note">
          <xsd:maxLength value="255"/>
        </xsd:restriction>
      </xsd:simpleType>
    </xsd:element>
    <xsd:element name="MediaServiceLocation" ma:index="4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f0c7fe8-7b61-414a-bfbe-c9185c54c3a2" elementFormDefault="qualified">
    <xsd:import namespace="http://schemas.microsoft.com/office/2006/documentManagement/types"/>
    <xsd:import namespace="http://schemas.microsoft.com/office/infopath/2007/PartnerControls"/>
    <xsd:element name="SharedWithUsers" ma:index="3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1" nillable="true" ma:displayName="Jakamisen tiedot" ma:internalName="SharedWithDetails" ma:readOnly="true">
      <xsd:simpleType>
        <xsd:restriction base="dms:Note">
          <xsd:maxLength value="255"/>
        </xsd:restriction>
      </xsd:simpleType>
    </xsd:element>
    <xsd:element name="SharingHintHash" ma:index="32" nillable="true" ma:displayName="Jakamisvihjeen hajautus"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904C16C-9B19-48AA-9FE9-895DF5B29489}">
  <ds:schemaRefs>
    <ds:schemaRef ds:uri="http://schemas.microsoft.com/office/infopath/2007/PartnerControls"/>
    <ds:schemaRef ds:uri="http://schemas.openxmlformats.org/package/2006/metadata/core-properties"/>
    <ds:schemaRef ds:uri="http://purl.org/dc/elements/1.1/"/>
    <ds:schemaRef ds:uri="http://purl.org/dc/dcmitype/"/>
    <ds:schemaRef ds:uri="ff0c7fe8-7b61-414a-bfbe-c9185c54c3a2"/>
    <ds:schemaRef ds:uri="http://schemas.microsoft.com/office/2006/documentManagement/types"/>
    <ds:schemaRef ds:uri="aa161736-09df-4eb8-8883-906c1c4683aa"/>
    <ds:schemaRef ds:uri="http://schemas.microsoft.com/office/2006/metadata/properties"/>
    <ds:schemaRef ds:uri="http://www.w3.org/XML/1998/namespace"/>
    <ds:schemaRef ds:uri="http://purl.org/dc/terms/"/>
  </ds:schemaRefs>
</ds:datastoreItem>
</file>

<file path=customXml/itemProps2.xml><?xml version="1.0" encoding="utf-8"?>
<ds:datastoreItem xmlns:ds="http://schemas.openxmlformats.org/officeDocument/2006/customXml" ds:itemID="{9B6FEF7C-32F4-4C06-9D51-3D1D7A1B7AAC}">
  <ds:schemaRefs>
    <ds:schemaRef ds:uri="http://schemas.microsoft.com/sharepoint/v3/contenttype/forms"/>
  </ds:schemaRefs>
</ds:datastoreItem>
</file>

<file path=customXml/itemProps3.xml><?xml version="1.0" encoding="utf-8"?>
<ds:datastoreItem xmlns:ds="http://schemas.openxmlformats.org/officeDocument/2006/customXml" ds:itemID="{1C14D510-99BA-4B3B-88FD-6DB4DC6B9B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161736-09df-4eb8-8883-906c1c4683aa"/>
    <ds:schemaRef ds:uri="ff0c7fe8-7b61-414a-bfbe-c9185c54c3a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50</TotalTime>
  <Words>899</Words>
  <Application>Microsoft Office PowerPoint</Application>
  <PresentationFormat>Laajakuva</PresentationFormat>
  <Paragraphs>107</Paragraphs>
  <Slides>19</Slides>
  <Notes>3</Notes>
  <HiddenSlides>0</HiddenSlides>
  <MMClips>0</MMClips>
  <ScaleCrop>false</ScaleCrop>
  <HeadingPairs>
    <vt:vector size="6" baseType="variant">
      <vt:variant>
        <vt:lpstr>Käytetyt fontit</vt:lpstr>
      </vt:variant>
      <vt:variant>
        <vt:i4>3</vt:i4>
      </vt:variant>
      <vt:variant>
        <vt:lpstr>Teema</vt:lpstr>
      </vt:variant>
      <vt:variant>
        <vt:i4>1</vt:i4>
      </vt:variant>
      <vt:variant>
        <vt:lpstr>Dian otsikot</vt:lpstr>
      </vt:variant>
      <vt:variant>
        <vt:i4>19</vt:i4>
      </vt:variant>
    </vt:vector>
  </HeadingPairs>
  <TitlesOfParts>
    <vt:vector size="23" baseType="lpstr">
      <vt:lpstr>Source Sans Pro</vt:lpstr>
      <vt:lpstr>Arial</vt:lpstr>
      <vt:lpstr>Calibri</vt:lpstr>
      <vt:lpstr>Office Theme</vt:lpstr>
      <vt:lpstr>Ammatillinen kohtaaminen 2 osp</vt:lpstr>
      <vt:lpstr>Sisältö:</vt:lpstr>
      <vt:lpstr>Mikä määrittää hoitotyötä?</vt:lpstr>
      <vt:lpstr>Asiakastietojärjestelmät</vt:lpstr>
      <vt:lpstr>Asiakastietojärjestelmät</vt:lpstr>
      <vt:lpstr>Asiakastietojärjestelmät</vt:lpstr>
      <vt:lpstr>Kirjaaminen</vt:lpstr>
      <vt:lpstr>Haasteita</vt:lpstr>
      <vt:lpstr>Tietoturva</vt:lpstr>
      <vt:lpstr>Salassapito</vt:lpstr>
      <vt:lpstr>Salassapito</vt:lpstr>
      <vt:lpstr>Salassapito</vt:lpstr>
      <vt:lpstr>Salassapito</vt:lpstr>
      <vt:lpstr>Vinkit työelämään</vt:lpstr>
      <vt:lpstr>Sähköisissä palveluissa ohjaaminen</vt:lpstr>
      <vt:lpstr>Sähköisissä palveluissa ohjaaminen</vt:lpstr>
      <vt:lpstr>Sähköiset palvelut</vt:lpstr>
      <vt:lpstr>Kanta.fi (omakanta)</vt:lpstr>
      <vt:lpstr>Sähköisissä palveluissa avustamisen esimerkkejä. Mihin sähköisiin (omahoito-)palveluihin sinä hoitajana seuraavat asiakkaat ohjaisit? Voit käyttää tässä tehtävässä puhelinta/nettiä.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Powerpoint-pohja 2019</dc:title>
  <dc:creator>Milja Forsman</dc:creator>
  <cp:lastModifiedBy>Milja Forsman</cp:lastModifiedBy>
  <cp:revision>46</cp:revision>
  <dcterms:modified xsi:type="dcterms:W3CDTF">2021-08-16T21:16:48Z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0x010100108123CE37018548987FF968E1949259</vt:lpwstr>
  </property>
  <property fmtid="{D5CDD505-2E9C-101B-9397-08002B2CF9AE}" pid="3" name="Asiakirjan tyyppi">
    <vt:lpwstr>16;#Asiakirjapohja|97e70e64-b73e-4a6f-8859-ae5459d45cdd</vt:lpwstr>
  </property>
  <property fmtid="{D5CDD505-2E9C-101B-9397-08002B2CF9AE}" pid="4" name="Asiakirjan avainsana">
    <vt:lpwstr>25;#Viestintä ja markkinointi|5a0c1204-b3bb-48bf-b50c-54d1f0cb6d44</vt:lpwstr>
  </property>
  <property fmtid="{D5CDD505-2E9C-101B-9397-08002B2CF9AE}" pid="5" name="MSIP_Label_1da9c32a-bfae-405a-8b24-7b98e9ab8c95_Enabled">
    <vt:lpwstr>true</vt:lpwstr>
  </property>
  <property fmtid="{D5CDD505-2E9C-101B-9397-08002B2CF9AE}" pid="6" name="MSIP_Label_1da9c32a-bfae-405a-8b24-7b98e9ab8c95_SetDate">
    <vt:lpwstr>2021-08-16T21:16:37Z</vt:lpwstr>
  </property>
  <property fmtid="{D5CDD505-2E9C-101B-9397-08002B2CF9AE}" pid="7" name="MSIP_Label_1da9c32a-bfae-405a-8b24-7b98e9ab8c95_Method">
    <vt:lpwstr>Standard</vt:lpwstr>
  </property>
  <property fmtid="{D5CDD505-2E9C-101B-9397-08002B2CF9AE}" pid="8" name="MSIP_Label_1da9c32a-bfae-405a-8b24-7b98e9ab8c95_Name">
    <vt:lpwstr>Poke oletus</vt:lpwstr>
  </property>
  <property fmtid="{D5CDD505-2E9C-101B-9397-08002B2CF9AE}" pid="9" name="MSIP_Label_1da9c32a-bfae-405a-8b24-7b98e9ab8c95_SiteId">
    <vt:lpwstr>d9b5edb3-7859-4978-89c3-cadf9e5176b7</vt:lpwstr>
  </property>
  <property fmtid="{D5CDD505-2E9C-101B-9397-08002B2CF9AE}" pid="10" name="MSIP_Label_1da9c32a-bfae-405a-8b24-7b98e9ab8c95_ActionId">
    <vt:lpwstr>e3fbf7f9-0404-45f2-ac33-b404c47c5096</vt:lpwstr>
  </property>
  <property fmtid="{D5CDD505-2E9C-101B-9397-08002B2CF9AE}" pid="11" name="MSIP_Label_1da9c32a-bfae-405a-8b24-7b98e9ab8c95_ContentBits">
    <vt:lpwstr>0</vt:lpwstr>
  </property>
</Properties>
</file>