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3" r:id="rId4"/>
  </p:sldMasterIdLst>
  <p:sldIdLst>
    <p:sldId id="256" r:id="rId5"/>
    <p:sldId id="268" r:id="rId6"/>
    <p:sldId id="257" r:id="rId7"/>
    <p:sldId id="286" r:id="rId8"/>
    <p:sldId id="287" r:id="rId9"/>
    <p:sldId id="259" r:id="rId10"/>
    <p:sldId id="277" r:id="rId11"/>
    <p:sldId id="278" r:id="rId12"/>
    <p:sldId id="279" r:id="rId13"/>
    <p:sldId id="276" r:id="rId14"/>
    <p:sldId id="289" r:id="rId15"/>
    <p:sldId id="269" r:id="rId16"/>
    <p:sldId id="290" r:id="rId17"/>
    <p:sldId id="272" r:id="rId18"/>
    <p:sldId id="280" r:id="rId19"/>
    <p:sldId id="258" r:id="rId20"/>
    <p:sldId id="281" r:id="rId21"/>
    <p:sldId id="266" r:id="rId22"/>
    <p:sldId id="264" r:id="rId23"/>
    <p:sldId id="270" r:id="rId24"/>
    <p:sldId id="271" r:id="rId25"/>
    <p:sldId id="273" r:id="rId26"/>
    <p:sldId id="282" r:id="rId27"/>
    <p:sldId id="262" r:id="rId28"/>
    <p:sldId id="263" r:id="rId29"/>
    <p:sldId id="283" r:id="rId30"/>
    <p:sldId id="265" r:id="rId31"/>
    <p:sldId id="284" r:id="rId32"/>
    <p:sldId id="291"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3792" autoAdjust="0"/>
  </p:normalViewPr>
  <p:slideViewPr>
    <p:cSldViewPr snapToGrid="0">
      <p:cViewPr varScale="1">
        <p:scale>
          <a:sx n="81" d="100"/>
          <a:sy n="81" d="100"/>
        </p:scale>
        <p:origin x="6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0010CE-4B68-4D58-B1DF-348E74825480}" type="doc">
      <dgm:prSet loTypeId="urn:microsoft.com/office/officeart/2005/8/layout/vList2" loCatId="list" qsTypeId="urn:microsoft.com/office/officeart/2005/8/quickstyle/simple2" qsCatId="simple" csTypeId="urn:microsoft.com/office/officeart/2005/8/colors/accent3_2" csCatId="accent3" phldr="1"/>
      <dgm:spPr/>
      <dgm:t>
        <a:bodyPr/>
        <a:lstStyle/>
        <a:p>
          <a:endParaRPr lang="en-US"/>
        </a:p>
      </dgm:t>
    </dgm:pt>
    <dgm:pt modelId="{F944D225-29CB-4F20-8B4B-C43906C29271}">
      <dgm:prSet/>
      <dgm:spPr/>
      <dgm:t>
        <a:bodyPr/>
        <a:lstStyle/>
        <a:p>
          <a:r>
            <a:rPr lang="fi-FI" dirty="0">
              <a:solidFill>
                <a:schemeClr val="tx1"/>
              </a:solidFill>
            </a:rPr>
            <a:t>Luotko iloisen, lämpimän, tiukan vai välinpitämättömän ilmapiirin?</a:t>
          </a:r>
          <a:endParaRPr lang="en-US" dirty="0">
            <a:solidFill>
              <a:schemeClr val="tx1"/>
            </a:solidFill>
          </a:endParaRPr>
        </a:p>
      </dgm:t>
    </dgm:pt>
    <dgm:pt modelId="{913D2F96-0D23-411C-AF59-39BE33EE5341}" type="parTrans" cxnId="{081D6CD3-3DAF-47AE-9962-C6F07655C208}">
      <dgm:prSet/>
      <dgm:spPr/>
      <dgm:t>
        <a:bodyPr/>
        <a:lstStyle/>
        <a:p>
          <a:endParaRPr lang="en-US"/>
        </a:p>
      </dgm:t>
    </dgm:pt>
    <dgm:pt modelId="{0EECD08E-B8B6-4CEB-8FAD-F01C868A12D6}" type="sibTrans" cxnId="{081D6CD3-3DAF-47AE-9962-C6F07655C208}">
      <dgm:prSet/>
      <dgm:spPr/>
      <dgm:t>
        <a:bodyPr/>
        <a:lstStyle/>
        <a:p>
          <a:endParaRPr lang="en-US"/>
        </a:p>
      </dgm:t>
    </dgm:pt>
    <dgm:pt modelId="{14C6E346-BA28-425F-A345-A6214D9795F7}">
      <dgm:prSet/>
      <dgm:spPr/>
      <dgm:t>
        <a:bodyPr/>
        <a:lstStyle/>
        <a:p>
          <a:r>
            <a:rPr lang="fi-FI" dirty="0">
              <a:solidFill>
                <a:schemeClr val="tx1"/>
              </a:solidFill>
            </a:rPr>
            <a:t>Miten työntekijät kommunikoivat keskenään?</a:t>
          </a:r>
          <a:endParaRPr lang="en-US" dirty="0">
            <a:solidFill>
              <a:schemeClr val="tx1"/>
            </a:solidFill>
          </a:endParaRPr>
        </a:p>
      </dgm:t>
    </dgm:pt>
    <dgm:pt modelId="{7E2E1068-07B1-446D-9B2E-0C62E1329789}" type="parTrans" cxnId="{22365265-2184-42C7-B36B-86E3FDC80CE7}">
      <dgm:prSet/>
      <dgm:spPr/>
      <dgm:t>
        <a:bodyPr/>
        <a:lstStyle/>
        <a:p>
          <a:endParaRPr lang="en-US"/>
        </a:p>
      </dgm:t>
    </dgm:pt>
    <dgm:pt modelId="{425B3184-B38B-46FB-ADC2-B1BD0418FB93}" type="sibTrans" cxnId="{22365265-2184-42C7-B36B-86E3FDC80CE7}">
      <dgm:prSet/>
      <dgm:spPr/>
      <dgm:t>
        <a:bodyPr/>
        <a:lstStyle/>
        <a:p>
          <a:endParaRPr lang="en-US"/>
        </a:p>
      </dgm:t>
    </dgm:pt>
    <dgm:pt modelId="{473FFE42-F7AF-404E-8BC5-3C496394987A}">
      <dgm:prSet/>
      <dgm:spPr/>
      <dgm:t>
        <a:bodyPr/>
        <a:lstStyle/>
        <a:p>
          <a:r>
            <a:rPr lang="fi-FI" b="1" dirty="0">
              <a:solidFill>
                <a:schemeClr val="tx1"/>
              </a:solidFill>
            </a:rPr>
            <a:t>Hoitajalla / ohjaajalla tulisi olla:</a:t>
          </a:r>
          <a:endParaRPr lang="en-US" b="1" dirty="0">
            <a:solidFill>
              <a:schemeClr val="tx1"/>
            </a:solidFill>
          </a:endParaRPr>
        </a:p>
      </dgm:t>
    </dgm:pt>
    <dgm:pt modelId="{BFFA03F7-BEE6-4EBE-8C88-1258B9661E8E}" type="parTrans" cxnId="{ACAB3C9B-F1E5-40EA-BE8A-23B9C1AA5E22}">
      <dgm:prSet/>
      <dgm:spPr/>
      <dgm:t>
        <a:bodyPr/>
        <a:lstStyle/>
        <a:p>
          <a:endParaRPr lang="en-US"/>
        </a:p>
      </dgm:t>
    </dgm:pt>
    <dgm:pt modelId="{72258428-46E5-4BCC-B514-EF7EF5E773F3}" type="sibTrans" cxnId="{ACAB3C9B-F1E5-40EA-BE8A-23B9C1AA5E22}">
      <dgm:prSet/>
      <dgm:spPr/>
      <dgm:t>
        <a:bodyPr/>
        <a:lstStyle/>
        <a:p>
          <a:endParaRPr lang="en-US"/>
        </a:p>
      </dgm:t>
    </dgm:pt>
    <dgm:pt modelId="{A769E969-D274-451F-B84F-E1C77744CF65}">
      <dgm:prSet/>
      <dgm:spPr/>
      <dgm:t>
        <a:bodyPr/>
        <a:lstStyle/>
        <a:p>
          <a:r>
            <a:rPr lang="fi-FI" b="1" dirty="0">
              <a:solidFill>
                <a:schemeClr val="tx1"/>
              </a:solidFill>
            </a:rPr>
            <a:t>-Kyky kuunnella</a:t>
          </a:r>
          <a:endParaRPr lang="en-US" b="1" dirty="0">
            <a:solidFill>
              <a:schemeClr val="tx1"/>
            </a:solidFill>
          </a:endParaRPr>
        </a:p>
      </dgm:t>
    </dgm:pt>
    <dgm:pt modelId="{36AD3E13-C49D-4EF6-8C24-C135E0D6D32F}" type="parTrans" cxnId="{B6EB980D-6E2C-4049-95E7-AE0FA4765768}">
      <dgm:prSet/>
      <dgm:spPr/>
      <dgm:t>
        <a:bodyPr/>
        <a:lstStyle/>
        <a:p>
          <a:endParaRPr lang="en-US"/>
        </a:p>
      </dgm:t>
    </dgm:pt>
    <dgm:pt modelId="{EF1C4090-8D04-40C4-BCF4-63D1D907B26A}" type="sibTrans" cxnId="{B6EB980D-6E2C-4049-95E7-AE0FA4765768}">
      <dgm:prSet/>
      <dgm:spPr/>
      <dgm:t>
        <a:bodyPr/>
        <a:lstStyle/>
        <a:p>
          <a:endParaRPr lang="en-US"/>
        </a:p>
      </dgm:t>
    </dgm:pt>
    <dgm:pt modelId="{01A2ABAF-1D35-4184-9D03-A3BFDE3F27D2}">
      <dgm:prSet/>
      <dgm:spPr/>
      <dgm:t>
        <a:bodyPr/>
        <a:lstStyle/>
        <a:p>
          <a:r>
            <a:rPr lang="fi-FI" b="1" dirty="0">
              <a:solidFill>
                <a:schemeClr val="tx1"/>
              </a:solidFill>
            </a:rPr>
            <a:t>-Kyky dialogiin</a:t>
          </a:r>
          <a:endParaRPr lang="en-US" b="1" dirty="0">
            <a:solidFill>
              <a:schemeClr val="tx1"/>
            </a:solidFill>
          </a:endParaRPr>
        </a:p>
      </dgm:t>
    </dgm:pt>
    <dgm:pt modelId="{C76F3F7F-1E9B-4C4B-BD46-DC6D758FA2BE}" type="parTrans" cxnId="{726CE7FE-831D-4D65-98B5-518A6B09C6B2}">
      <dgm:prSet/>
      <dgm:spPr/>
      <dgm:t>
        <a:bodyPr/>
        <a:lstStyle/>
        <a:p>
          <a:endParaRPr lang="en-US"/>
        </a:p>
      </dgm:t>
    </dgm:pt>
    <dgm:pt modelId="{28239FD6-37B3-4006-976F-5BDC6D428BBE}" type="sibTrans" cxnId="{726CE7FE-831D-4D65-98B5-518A6B09C6B2}">
      <dgm:prSet/>
      <dgm:spPr/>
      <dgm:t>
        <a:bodyPr/>
        <a:lstStyle/>
        <a:p>
          <a:endParaRPr lang="en-US"/>
        </a:p>
      </dgm:t>
    </dgm:pt>
    <dgm:pt modelId="{93D69695-100C-4AE3-9061-9903DA460CC9}">
      <dgm:prSet/>
      <dgm:spPr/>
      <dgm:t>
        <a:bodyPr/>
        <a:lstStyle/>
        <a:p>
          <a:r>
            <a:rPr lang="fi-FI" b="1" dirty="0">
              <a:solidFill>
                <a:schemeClr val="tx1"/>
              </a:solidFill>
            </a:rPr>
            <a:t>- Kyky luottamukselliseen vuorovaikutukseen</a:t>
          </a:r>
          <a:endParaRPr lang="en-US" b="1" dirty="0">
            <a:solidFill>
              <a:schemeClr val="tx1"/>
            </a:solidFill>
          </a:endParaRPr>
        </a:p>
      </dgm:t>
    </dgm:pt>
    <dgm:pt modelId="{C9B2F2D6-8446-4AC4-9E31-5DB61FB2AAE8}" type="parTrans" cxnId="{3F9C56FD-E81A-40C8-AE07-4C292FABA496}">
      <dgm:prSet/>
      <dgm:spPr/>
      <dgm:t>
        <a:bodyPr/>
        <a:lstStyle/>
        <a:p>
          <a:endParaRPr lang="en-US"/>
        </a:p>
      </dgm:t>
    </dgm:pt>
    <dgm:pt modelId="{F0314A41-7EEB-4C52-9197-C8CF11A0CB51}" type="sibTrans" cxnId="{3F9C56FD-E81A-40C8-AE07-4C292FABA496}">
      <dgm:prSet/>
      <dgm:spPr/>
      <dgm:t>
        <a:bodyPr/>
        <a:lstStyle/>
        <a:p>
          <a:endParaRPr lang="en-US"/>
        </a:p>
      </dgm:t>
    </dgm:pt>
    <dgm:pt modelId="{6DB96EAA-D2B7-4FAC-BC59-489405A6D319}">
      <dgm:prSet/>
      <dgm:spPr/>
      <dgm:t>
        <a:bodyPr/>
        <a:lstStyle/>
        <a:p>
          <a:r>
            <a:rPr lang="fi-FI" b="1" dirty="0">
              <a:solidFill>
                <a:schemeClr val="tx1"/>
              </a:solidFill>
            </a:rPr>
            <a:t>- Kyky kommunikointiin</a:t>
          </a:r>
          <a:endParaRPr lang="en-US" b="1" dirty="0">
            <a:solidFill>
              <a:schemeClr val="tx1"/>
            </a:solidFill>
          </a:endParaRPr>
        </a:p>
      </dgm:t>
    </dgm:pt>
    <dgm:pt modelId="{4F109DE2-5F90-43E5-B4B9-6BF73892137A}" type="parTrans" cxnId="{20F128B8-58DA-49BD-B44E-463299492EBC}">
      <dgm:prSet/>
      <dgm:spPr/>
      <dgm:t>
        <a:bodyPr/>
        <a:lstStyle/>
        <a:p>
          <a:endParaRPr lang="en-US"/>
        </a:p>
      </dgm:t>
    </dgm:pt>
    <dgm:pt modelId="{9A87C669-FCCF-42A5-AE65-A7AB1C654EF6}" type="sibTrans" cxnId="{20F128B8-58DA-49BD-B44E-463299492EBC}">
      <dgm:prSet/>
      <dgm:spPr/>
      <dgm:t>
        <a:bodyPr/>
        <a:lstStyle/>
        <a:p>
          <a:endParaRPr lang="en-US"/>
        </a:p>
      </dgm:t>
    </dgm:pt>
    <dgm:pt modelId="{EC865F2F-3243-47B5-AB28-0A19BD99619C}">
      <dgm:prSet/>
      <dgm:spPr/>
      <dgm:t>
        <a:bodyPr/>
        <a:lstStyle/>
        <a:p>
          <a:r>
            <a:rPr lang="fi-FI" b="1" dirty="0">
              <a:solidFill>
                <a:schemeClr val="tx1"/>
              </a:solidFill>
            </a:rPr>
            <a:t>- Sosiaalinen kyvykkyys</a:t>
          </a:r>
          <a:endParaRPr lang="en-US" b="1" dirty="0">
            <a:solidFill>
              <a:schemeClr val="tx1"/>
            </a:solidFill>
          </a:endParaRPr>
        </a:p>
      </dgm:t>
    </dgm:pt>
    <dgm:pt modelId="{6746BE63-E891-445C-AE34-5A7CA88518E1}" type="parTrans" cxnId="{65C5F41E-FDF5-40B4-97D5-8393B8E620A3}">
      <dgm:prSet/>
      <dgm:spPr/>
      <dgm:t>
        <a:bodyPr/>
        <a:lstStyle/>
        <a:p>
          <a:endParaRPr lang="en-US"/>
        </a:p>
      </dgm:t>
    </dgm:pt>
    <dgm:pt modelId="{1899520A-F4CA-4E83-BE45-B83C7B53AA4B}" type="sibTrans" cxnId="{65C5F41E-FDF5-40B4-97D5-8393B8E620A3}">
      <dgm:prSet/>
      <dgm:spPr/>
      <dgm:t>
        <a:bodyPr/>
        <a:lstStyle/>
        <a:p>
          <a:endParaRPr lang="en-US"/>
        </a:p>
      </dgm:t>
    </dgm:pt>
    <dgm:pt modelId="{73A9ADD5-A025-497C-9A25-C17D6AF851F7}">
      <dgm:prSet/>
      <dgm:spPr/>
      <dgm:t>
        <a:bodyPr/>
        <a:lstStyle/>
        <a:p>
          <a:r>
            <a:rPr lang="fi-FI" b="1" dirty="0">
              <a:solidFill>
                <a:schemeClr val="tx1"/>
              </a:solidFill>
            </a:rPr>
            <a:t>- Empatiakyky</a:t>
          </a:r>
          <a:endParaRPr lang="en-US" b="1" dirty="0">
            <a:solidFill>
              <a:schemeClr val="tx1"/>
            </a:solidFill>
          </a:endParaRPr>
        </a:p>
      </dgm:t>
    </dgm:pt>
    <dgm:pt modelId="{80206AE9-2A29-42A8-A0A7-7108C825950C}" type="parTrans" cxnId="{E76C4AD2-2366-43F0-BA03-700024738643}">
      <dgm:prSet/>
      <dgm:spPr/>
      <dgm:t>
        <a:bodyPr/>
        <a:lstStyle/>
        <a:p>
          <a:endParaRPr lang="en-US"/>
        </a:p>
      </dgm:t>
    </dgm:pt>
    <dgm:pt modelId="{9FD82323-5352-4027-85DF-7DA515D2B4A4}" type="sibTrans" cxnId="{E76C4AD2-2366-43F0-BA03-700024738643}">
      <dgm:prSet/>
      <dgm:spPr/>
      <dgm:t>
        <a:bodyPr/>
        <a:lstStyle/>
        <a:p>
          <a:endParaRPr lang="en-US"/>
        </a:p>
      </dgm:t>
    </dgm:pt>
    <dgm:pt modelId="{5DFA6D4D-8DFB-4F1E-A1B8-DE4B676F21E4}">
      <dgm:prSet/>
      <dgm:spPr/>
      <dgm:t>
        <a:bodyPr/>
        <a:lstStyle/>
        <a:p>
          <a:r>
            <a:rPr lang="fi-FI" b="1" dirty="0">
              <a:solidFill>
                <a:schemeClr val="tx1"/>
              </a:solidFill>
            </a:rPr>
            <a:t>- Tunnekyvykkyys</a:t>
          </a:r>
          <a:endParaRPr lang="en-US" b="1" dirty="0">
            <a:solidFill>
              <a:schemeClr val="tx1"/>
            </a:solidFill>
          </a:endParaRPr>
        </a:p>
      </dgm:t>
    </dgm:pt>
    <dgm:pt modelId="{8A6B2975-3AA7-4A59-891E-E920926BD9E0}" type="parTrans" cxnId="{118921FA-17ED-4B79-8A29-51A84CD5A216}">
      <dgm:prSet/>
      <dgm:spPr/>
      <dgm:t>
        <a:bodyPr/>
        <a:lstStyle/>
        <a:p>
          <a:endParaRPr lang="en-US"/>
        </a:p>
      </dgm:t>
    </dgm:pt>
    <dgm:pt modelId="{096D3B8B-9F53-4FCE-94DB-2AC715453E4E}" type="sibTrans" cxnId="{118921FA-17ED-4B79-8A29-51A84CD5A216}">
      <dgm:prSet/>
      <dgm:spPr/>
      <dgm:t>
        <a:bodyPr/>
        <a:lstStyle/>
        <a:p>
          <a:endParaRPr lang="en-US"/>
        </a:p>
      </dgm:t>
    </dgm:pt>
    <dgm:pt modelId="{96535D05-2E7B-4A17-BD7F-81D1D23AC56F}">
      <dgm:prSet phldr="0"/>
      <dgm:spPr/>
      <dgm:t>
        <a:bodyPr/>
        <a:lstStyle/>
        <a:p>
          <a:endParaRPr lang="fi-FI" b="0" dirty="0">
            <a:latin typeface="Rockwell Condensed" panose="02060603050405020104"/>
          </a:endParaRPr>
        </a:p>
      </dgm:t>
    </dgm:pt>
    <dgm:pt modelId="{B57F21DC-787F-4170-A787-416579E8D751}" type="parTrans" cxnId="{92553DD0-DD3B-4231-97E9-C51752D31AAC}">
      <dgm:prSet/>
      <dgm:spPr/>
      <dgm:t>
        <a:bodyPr/>
        <a:lstStyle/>
        <a:p>
          <a:endParaRPr lang="fi-FI"/>
        </a:p>
      </dgm:t>
    </dgm:pt>
    <dgm:pt modelId="{7D5E3AE0-738B-4C13-B1E1-F306767866B5}" type="sibTrans" cxnId="{92553DD0-DD3B-4231-97E9-C51752D31AAC}">
      <dgm:prSet/>
      <dgm:spPr/>
      <dgm:t>
        <a:bodyPr/>
        <a:lstStyle/>
        <a:p>
          <a:endParaRPr lang="fi-FI"/>
        </a:p>
      </dgm:t>
    </dgm:pt>
    <dgm:pt modelId="{79B0D042-AFF3-40E7-AABC-24538A45609A}" type="pres">
      <dgm:prSet presAssocID="{C50010CE-4B68-4D58-B1DF-348E74825480}" presName="linear" presStyleCnt="0">
        <dgm:presLayoutVars>
          <dgm:animLvl val="lvl"/>
          <dgm:resizeHandles val="exact"/>
        </dgm:presLayoutVars>
      </dgm:prSet>
      <dgm:spPr/>
    </dgm:pt>
    <dgm:pt modelId="{19756EE0-A265-4B70-8CE8-0F260E975AD6}" type="pres">
      <dgm:prSet presAssocID="{F944D225-29CB-4F20-8B4B-C43906C29271}" presName="parentText" presStyleLbl="node1" presStyleIdx="0" presStyleCnt="11">
        <dgm:presLayoutVars>
          <dgm:chMax val="0"/>
          <dgm:bulletEnabled val="1"/>
        </dgm:presLayoutVars>
      </dgm:prSet>
      <dgm:spPr/>
    </dgm:pt>
    <dgm:pt modelId="{0F40519B-AF08-4950-A721-ADEE54F015B7}" type="pres">
      <dgm:prSet presAssocID="{0EECD08E-B8B6-4CEB-8FAD-F01C868A12D6}" presName="spacer" presStyleCnt="0"/>
      <dgm:spPr/>
    </dgm:pt>
    <dgm:pt modelId="{A04528A5-2B2A-432C-B45E-F0DCB43E8A26}" type="pres">
      <dgm:prSet presAssocID="{14C6E346-BA28-425F-A345-A6214D9795F7}" presName="parentText" presStyleLbl="node1" presStyleIdx="1" presStyleCnt="11">
        <dgm:presLayoutVars>
          <dgm:chMax val="0"/>
          <dgm:bulletEnabled val="1"/>
        </dgm:presLayoutVars>
      </dgm:prSet>
      <dgm:spPr/>
    </dgm:pt>
    <dgm:pt modelId="{16D5A9A8-BA09-467F-AA1C-8AC1C1A7ECB4}" type="pres">
      <dgm:prSet presAssocID="{425B3184-B38B-46FB-ADC2-B1BD0418FB93}" presName="spacer" presStyleCnt="0"/>
      <dgm:spPr/>
    </dgm:pt>
    <dgm:pt modelId="{14F0013B-F95A-400E-8421-3EDE7512D644}" type="pres">
      <dgm:prSet presAssocID="{96535D05-2E7B-4A17-BD7F-81D1D23AC56F}" presName="parentText" presStyleLbl="node1" presStyleIdx="2" presStyleCnt="11">
        <dgm:presLayoutVars>
          <dgm:chMax val="0"/>
          <dgm:bulletEnabled val="1"/>
        </dgm:presLayoutVars>
      </dgm:prSet>
      <dgm:spPr/>
    </dgm:pt>
    <dgm:pt modelId="{7430D12F-02AC-4BCA-911A-BD7B9BCAC055}" type="pres">
      <dgm:prSet presAssocID="{7D5E3AE0-738B-4C13-B1E1-F306767866B5}" presName="spacer" presStyleCnt="0"/>
      <dgm:spPr/>
    </dgm:pt>
    <dgm:pt modelId="{935E2A0E-0ED5-4FCE-84ED-F1F27338160F}" type="pres">
      <dgm:prSet presAssocID="{473FFE42-F7AF-404E-8BC5-3C496394987A}" presName="parentText" presStyleLbl="node1" presStyleIdx="3" presStyleCnt="11">
        <dgm:presLayoutVars>
          <dgm:chMax val="0"/>
          <dgm:bulletEnabled val="1"/>
        </dgm:presLayoutVars>
      </dgm:prSet>
      <dgm:spPr/>
    </dgm:pt>
    <dgm:pt modelId="{65865F38-5A3B-48B3-B082-E6318E32CE4E}" type="pres">
      <dgm:prSet presAssocID="{72258428-46E5-4BCC-B514-EF7EF5E773F3}" presName="spacer" presStyleCnt="0"/>
      <dgm:spPr/>
    </dgm:pt>
    <dgm:pt modelId="{40826062-D117-4746-83C6-11C88CDFD4FB}" type="pres">
      <dgm:prSet presAssocID="{A769E969-D274-451F-B84F-E1C77744CF65}" presName="parentText" presStyleLbl="node1" presStyleIdx="4" presStyleCnt="11">
        <dgm:presLayoutVars>
          <dgm:chMax val="0"/>
          <dgm:bulletEnabled val="1"/>
        </dgm:presLayoutVars>
      </dgm:prSet>
      <dgm:spPr/>
    </dgm:pt>
    <dgm:pt modelId="{45C9B926-F964-4A30-8480-91391933BE9F}" type="pres">
      <dgm:prSet presAssocID="{EF1C4090-8D04-40C4-BCF4-63D1D907B26A}" presName="spacer" presStyleCnt="0"/>
      <dgm:spPr/>
    </dgm:pt>
    <dgm:pt modelId="{0D91FB2A-7734-4598-BC61-AC05829E4982}" type="pres">
      <dgm:prSet presAssocID="{01A2ABAF-1D35-4184-9D03-A3BFDE3F27D2}" presName="parentText" presStyleLbl="node1" presStyleIdx="5" presStyleCnt="11">
        <dgm:presLayoutVars>
          <dgm:chMax val="0"/>
          <dgm:bulletEnabled val="1"/>
        </dgm:presLayoutVars>
      </dgm:prSet>
      <dgm:spPr/>
    </dgm:pt>
    <dgm:pt modelId="{6F41C577-3F1E-4EBA-8942-B39F141A9FB4}" type="pres">
      <dgm:prSet presAssocID="{28239FD6-37B3-4006-976F-5BDC6D428BBE}" presName="spacer" presStyleCnt="0"/>
      <dgm:spPr/>
    </dgm:pt>
    <dgm:pt modelId="{88F56CBF-6316-4BD1-9F8A-B76788A2B43A}" type="pres">
      <dgm:prSet presAssocID="{93D69695-100C-4AE3-9061-9903DA460CC9}" presName="parentText" presStyleLbl="node1" presStyleIdx="6" presStyleCnt="11">
        <dgm:presLayoutVars>
          <dgm:chMax val="0"/>
          <dgm:bulletEnabled val="1"/>
        </dgm:presLayoutVars>
      </dgm:prSet>
      <dgm:spPr/>
    </dgm:pt>
    <dgm:pt modelId="{6E9543DB-32C0-43DA-B9A6-5D2DEEE69E9B}" type="pres">
      <dgm:prSet presAssocID="{F0314A41-7EEB-4C52-9197-C8CF11A0CB51}" presName="spacer" presStyleCnt="0"/>
      <dgm:spPr/>
    </dgm:pt>
    <dgm:pt modelId="{F86C65FD-C6A6-48E5-BA05-A08A581835D3}" type="pres">
      <dgm:prSet presAssocID="{6DB96EAA-D2B7-4FAC-BC59-489405A6D319}" presName="parentText" presStyleLbl="node1" presStyleIdx="7" presStyleCnt="11">
        <dgm:presLayoutVars>
          <dgm:chMax val="0"/>
          <dgm:bulletEnabled val="1"/>
        </dgm:presLayoutVars>
      </dgm:prSet>
      <dgm:spPr/>
    </dgm:pt>
    <dgm:pt modelId="{1165D45D-A28A-4614-BD01-2AE05CA4E6E0}" type="pres">
      <dgm:prSet presAssocID="{9A87C669-FCCF-42A5-AE65-A7AB1C654EF6}" presName="spacer" presStyleCnt="0"/>
      <dgm:spPr/>
    </dgm:pt>
    <dgm:pt modelId="{30E5A3D8-46FD-478C-A21E-62625FE69C51}" type="pres">
      <dgm:prSet presAssocID="{EC865F2F-3243-47B5-AB28-0A19BD99619C}" presName="parentText" presStyleLbl="node1" presStyleIdx="8" presStyleCnt="11">
        <dgm:presLayoutVars>
          <dgm:chMax val="0"/>
          <dgm:bulletEnabled val="1"/>
        </dgm:presLayoutVars>
      </dgm:prSet>
      <dgm:spPr/>
    </dgm:pt>
    <dgm:pt modelId="{1E4E97B2-A571-4E08-B961-98D02B16D5CC}" type="pres">
      <dgm:prSet presAssocID="{1899520A-F4CA-4E83-BE45-B83C7B53AA4B}" presName="spacer" presStyleCnt="0"/>
      <dgm:spPr/>
    </dgm:pt>
    <dgm:pt modelId="{96D2F165-82A2-4194-BBFC-D9C08F799015}" type="pres">
      <dgm:prSet presAssocID="{73A9ADD5-A025-497C-9A25-C17D6AF851F7}" presName="parentText" presStyleLbl="node1" presStyleIdx="9" presStyleCnt="11">
        <dgm:presLayoutVars>
          <dgm:chMax val="0"/>
          <dgm:bulletEnabled val="1"/>
        </dgm:presLayoutVars>
      </dgm:prSet>
      <dgm:spPr/>
    </dgm:pt>
    <dgm:pt modelId="{25E98FD9-E381-444A-BD66-66B2936B12F3}" type="pres">
      <dgm:prSet presAssocID="{9FD82323-5352-4027-85DF-7DA515D2B4A4}" presName="spacer" presStyleCnt="0"/>
      <dgm:spPr/>
    </dgm:pt>
    <dgm:pt modelId="{18F4312A-A774-489F-9D34-D1D1E1175A91}" type="pres">
      <dgm:prSet presAssocID="{5DFA6D4D-8DFB-4F1E-A1B8-DE4B676F21E4}" presName="parentText" presStyleLbl="node1" presStyleIdx="10" presStyleCnt="11">
        <dgm:presLayoutVars>
          <dgm:chMax val="0"/>
          <dgm:bulletEnabled val="1"/>
        </dgm:presLayoutVars>
      </dgm:prSet>
      <dgm:spPr/>
    </dgm:pt>
  </dgm:ptLst>
  <dgm:cxnLst>
    <dgm:cxn modelId="{B6EB980D-6E2C-4049-95E7-AE0FA4765768}" srcId="{C50010CE-4B68-4D58-B1DF-348E74825480}" destId="{A769E969-D274-451F-B84F-E1C77744CF65}" srcOrd="4" destOrd="0" parTransId="{36AD3E13-C49D-4EF6-8C24-C135E0D6D32F}" sibTransId="{EF1C4090-8D04-40C4-BCF4-63D1D907B26A}"/>
    <dgm:cxn modelId="{65C5F41E-FDF5-40B4-97D5-8393B8E620A3}" srcId="{C50010CE-4B68-4D58-B1DF-348E74825480}" destId="{EC865F2F-3243-47B5-AB28-0A19BD99619C}" srcOrd="8" destOrd="0" parTransId="{6746BE63-E891-445C-AE34-5A7CA88518E1}" sibTransId="{1899520A-F4CA-4E83-BE45-B83C7B53AA4B}"/>
    <dgm:cxn modelId="{FD22A52D-8BFD-43AF-B16C-52AF469E7467}" type="presOf" srcId="{473FFE42-F7AF-404E-8BC5-3C496394987A}" destId="{935E2A0E-0ED5-4FCE-84ED-F1F27338160F}" srcOrd="0" destOrd="0" presId="urn:microsoft.com/office/officeart/2005/8/layout/vList2"/>
    <dgm:cxn modelId="{BDAAD141-1D48-4DF5-9F11-20E947546F7B}" type="presOf" srcId="{14C6E346-BA28-425F-A345-A6214D9795F7}" destId="{A04528A5-2B2A-432C-B45E-F0DCB43E8A26}" srcOrd="0" destOrd="0" presId="urn:microsoft.com/office/officeart/2005/8/layout/vList2"/>
    <dgm:cxn modelId="{22365265-2184-42C7-B36B-86E3FDC80CE7}" srcId="{C50010CE-4B68-4D58-B1DF-348E74825480}" destId="{14C6E346-BA28-425F-A345-A6214D9795F7}" srcOrd="1" destOrd="0" parTransId="{7E2E1068-07B1-446D-9B2E-0C62E1329789}" sibTransId="{425B3184-B38B-46FB-ADC2-B1BD0418FB93}"/>
    <dgm:cxn modelId="{FCE2BF67-20B9-456F-B881-E96E1BFC1CCD}" type="presOf" srcId="{A769E969-D274-451F-B84F-E1C77744CF65}" destId="{40826062-D117-4746-83C6-11C88CDFD4FB}" srcOrd="0" destOrd="0" presId="urn:microsoft.com/office/officeart/2005/8/layout/vList2"/>
    <dgm:cxn modelId="{79D24258-A91B-492E-A8DD-2BA25D55E602}" type="presOf" srcId="{EC865F2F-3243-47B5-AB28-0A19BD99619C}" destId="{30E5A3D8-46FD-478C-A21E-62625FE69C51}" srcOrd="0" destOrd="0" presId="urn:microsoft.com/office/officeart/2005/8/layout/vList2"/>
    <dgm:cxn modelId="{ACAB3C9B-F1E5-40EA-BE8A-23B9C1AA5E22}" srcId="{C50010CE-4B68-4D58-B1DF-348E74825480}" destId="{473FFE42-F7AF-404E-8BC5-3C496394987A}" srcOrd="3" destOrd="0" parTransId="{BFFA03F7-BEE6-4EBE-8C88-1258B9661E8E}" sibTransId="{72258428-46E5-4BCC-B514-EF7EF5E773F3}"/>
    <dgm:cxn modelId="{1B596AA3-89A9-4F73-820A-F54FCBDBADF5}" type="presOf" srcId="{5DFA6D4D-8DFB-4F1E-A1B8-DE4B676F21E4}" destId="{18F4312A-A774-489F-9D34-D1D1E1175A91}" srcOrd="0" destOrd="0" presId="urn:microsoft.com/office/officeart/2005/8/layout/vList2"/>
    <dgm:cxn modelId="{E3C808B1-93FF-4232-9C4E-6FD96A6485B3}" type="presOf" srcId="{F944D225-29CB-4F20-8B4B-C43906C29271}" destId="{19756EE0-A265-4B70-8CE8-0F260E975AD6}" srcOrd="0" destOrd="0" presId="urn:microsoft.com/office/officeart/2005/8/layout/vList2"/>
    <dgm:cxn modelId="{FB5802B6-41C3-4034-90A4-5798A593A469}" type="presOf" srcId="{73A9ADD5-A025-497C-9A25-C17D6AF851F7}" destId="{96D2F165-82A2-4194-BBFC-D9C08F799015}" srcOrd="0" destOrd="0" presId="urn:microsoft.com/office/officeart/2005/8/layout/vList2"/>
    <dgm:cxn modelId="{20F128B8-58DA-49BD-B44E-463299492EBC}" srcId="{C50010CE-4B68-4D58-B1DF-348E74825480}" destId="{6DB96EAA-D2B7-4FAC-BC59-489405A6D319}" srcOrd="7" destOrd="0" parTransId="{4F109DE2-5F90-43E5-B4B9-6BF73892137A}" sibTransId="{9A87C669-FCCF-42A5-AE65-A7AB1C654EF6}"/>
    <dgm:cxn modelId="{11F249BD-F234-4E24-9E69-D3856CBAC33B}" type="presOf" srcId="{C50010CE-4B68-4D58-B1DF-348E74825480}" destId="{79B0D042-AFF3-40E7-AABC-24538A45609A}" srcOrd="0" destOrd="0" presId="urn:microsoft.com/office/officeart/2005/8/layout/vList2"/>
    <dgm:cxn modelId="{93BED5C7-4BEA-49DC-ABD2-BD0D265CCA7E}" type="presOf" srcId="{96535D05-2E7B-4A17-BD7F-81D1D23AC56F}" destId="{14F0013B-F95A-400E-8421-3EDE7512D644}" srcOrd="0" destOrd="0" presId="urn:microsoft.com/office/officeart/2005/8/layout/vList2"/>
    <dgm:cxn modelId="{518CF0C9-2F22-46B9-9AD7-E29C34FC050A}" type="presOf" srcId="{01A2ABAF-1D35-4184-9D03-A3BFDE3F27D2}" destId="{0D91FB2A-7734-4598-BC61-AC05829E4982}" srcOrd="0" destOrd="0" presId="urn:microsoft.com/office/officeart/2005/8/layout/vList2"/>
    <dgm:cxn modelId="{92553DD0-DD3B-4231-97E9-C51752D31AAC}" srcId="{C50010CE-4B68-4D58-B1DF-348E74825480}" destId="{96535D05-2E7B-4A17-BD7F-81D1D23AC56F}" srcOrd="2" destOrd="0" parTransId="{B57F21DC-787F-4170-A787-416579E8D751}" sibTransId="{7D5E3AE0-738B-4C13-B1E1-F306767866B5}"/>
    <dgm:cxn modelId="{E76C4AD2-2366-43F0-BA03-700024738643}" srcId="{C50010CE-4B68-4D58-B1DF-348E74825480}" destId="{73A9ADD5-A025-497C-9A25-C17D6AF851F7}" srcOrd="9" destOrd="0" parTransId="{80206AE9-2A29-42A8-A0A7-7108C825950C}" sibTransId="{9FD82323-5352-4027-85DF-7DA515D2B4A4}"/>
    <dgm:cxn modelId="{081D6CD3-3DAF-47AE-9962-C6F07655C208}" srcId="{C50010CE-4B68-4D58-B1DF-348E74825480}" destId="{F944D225-29CB-4F20-8B4B-C43906C29271}" srcOrd="0" destOrd="0" parTransId="{913D2F96-0D23-411C-AF59-39BE33EE5341}" sibTransId="{0EECD08E-B8B6-4CEB-8FAD-F01C868A12D6}"/>
    <dgm:cxn modelId="{BFD323D8-3BD9-432A-BBE4-32CF24D46B7A}" type="presOf" srcId="{6DB96EAA-D2B7-4FAC-BC59-489405A6D319}" destId="{F86C65FD-C6A6-48E5-BA05-A08A581835D3}" srcOrd="0" destOrd="0" presId="urn:microsoft.com/office/officeart/2005/8/layout/vList2"/>
    <dgm:cxn modelId="{118921FA-17ED-4B79-8A29-51A84CD5A216}" srcId="{C50010CE-4B68-4D58-B1DF-348E74825480}" destId="{5DFA6D4D-8DFB-4F1E-A1B8-DE4B676F21E4}" srcOrd="10" destOrd="0" parTransId="{8A6B2975-3AA7-4A59-891E-E920926BD9E0}" sibTransId="{096D3B8B-9F53-4FCE-94DB-2AC715453E4E}"/>
    <dgm:cxn modelId="{3F9C56FD-E81A-40C8-AE07-4C292FABA496}" srcId="{C50010CE-4B68-4D58-B1DF-348E74825480}" destId="{93D69695-100C-4AE3-9061-9903DA460CC9}" srcOrd="6" destOrd="0" parTransId="{C9B2F2D6-8446-4AC4-9E31-5DB61FB2AAE8}" sibTransId="{F0314A41-7EEB-4C52-9197-C8CF11A0CB51}"/>
    <dgm:cxn modelId="{EC0B94FD-F1D3-4AFB-9B47-FA071779726B}" type="presOf" srcId="{93D69695-100C-4AE3-9061-9903DA460CC9}" destId="{88F56CBF-6316-4BD1-9F8A-B76788A2B43A}" srcOrd="0" destOrd="0" presId="urn:microsoft.com/office/officeart/2005/8/layout/vList2"/>
    <dgm:cxn modelId="{726CE7FE-831D-4D65-98B5-518A6B09C6B2}" srcId="{C50010CE-4B68-4D58-B1DF-348E74825480}" destId="{01A2ABAF-1D35-4184-9D03-A3BFDE3F27D2}" srcOrd="5" destOrd="0" parTransId="{C76F3F7F-1E9B-4C4B-BD46-DC6D758FA2BE}" sibTransId="{28239FD6-37B3-4006-976F-5BDC6D428BBE}"/>
    <dgm:cxn modelId="{9189516D-D159-405D-8933-4ADFD7DD5452}" type="presParOf" srcId="{79B0D042-AFF3-40E7-AABC-24538A45609A}" destId="{19756EE0-A265-4B70-8CE8-0F260E975AD6}" srcOrd="0" destOrd="0" presId="urn:microsoft.com/office/officeart/2005/8/layout/vList2"/>
    <dgm:cxn modelId="{E03896E0-8F6D-41CA-8969-C083F2C6CB0C}" type="presParOf" srcId="{79B0D042-AFF3-40E7-AABC-24538A45609A}" destId="{0F40519B-AF08-4950-A721-ADEE54F015B7}" srcOrd="1" destOrd="0" presId="urn:microsoft.com/office/officeart/2005/8/layout/vList2"/>
    <dgm:cxn modelId="{D61DDDBC-9288-40CB-84E0-A389EEB698AF}" type="presParOf" srcId="{79B0D042-AFF3-40E7-AABC-24538A45609A}" destId="{A04528A5-2B2A-432C-B45E-F0DCB43E8A26}" srcOrd="2" destOrd="0" presId="urn:microsoft.com/office/officeart/2005/8/layout/vList2"/>
    <dgm:cxn modelId="{CC4EA534-9B59-4B48-94EA-8C3FB374B575}" type="presParOf" srcId="{79B0D042-AFF3-40E7-AABC-24538A45609A}" destId="{16D5A9A8-BA09-467F-AA1C-8AC1C1A7ECB4}" srcOrd="3" destOrd="0" presId="urn:microsoft.com/office/officeart/2005/8/layout/vList2"/>
    <dgm:cxn modelId="{3E8ED0EE-B99B-47FB-87A2-D12A864A40E6}" type="presParOf" srcId="{79B0D042-AFF3-40E7-AABC-24538A45609A}" destId="{14F0013B-F95A-400E-8421-3EDE7512D644}" srcOrd="4" destOrd="0" presId="urn:microsoft.com/office/officeart/2005/8/layout/vList2"/>
    <dgm:cxn modelId="{93FCF3B8-978A-42B3-B401-E2FC4370A2B7}" type="presParOf" srcId="{79B0D042-AFF3-40E7-AABC-24538A45609A}" destId="{7430D12F-02AC-4BCA-911A-BD7B9BCAC055}" srcOrd="5" destOrd="0" presId="urn:microsoft.com/office/officeart/2005/8/layout/vList2"/>
    <dgm:cxn modelId="{63D7A2A8-F82B-4C36-B883-D37BBC3D6D75}" type="presParOf" srcId="{79B0D042-AFF3-40E7-AABC-24538A45609A}" destId="{935E2A0E-0ED5-4FCE-84ED-F1F27338160F}" srcOrd="6" destOrd="0" presId="urn:microsoft.com/office/officeart/2005/8/layout/vList2"/>
    <dgm:cxn modelId="{636DF66D-05B8-4A7A-957E-4135FBE243AF}" type="presParOf" srcId="{79B0D042-AFF3-40E7-AABC-24538A45609A}" destId="{65865F38-5A3B-48B3-B082-E6318E32CE4E}" srcOrd="7" destOrd="0" presId="urn:microsoft.com/office/officeart/2005/8/layout/vList2"/>
    <dgm:cxn modelId="{E2A351FC-B75F-4FF0-B70E-B387348D4EA9}" type="presParOf" srcId="{79B0D042-AFF3-40E7-AABC-24538A45609A}" destId="{40826062-D117-4746-83C6-11C88CDFD4FB}" srcOrd="8" destOrd="0" presId="urn:microsoft.com/office/officeart/2005/8/layout/vList2"/>
    <dgm:cxn modelId="{59328F42-1C26-461A-B0BF-821E234D674F}" type="presParOf" srcId="{79B0D042-AFF3-40E7-AABC-24538A45609A}" destId="{45C9B926-F964-4A30-8480-91391933BE9F}" srcOrd="9" destOrd="0" presId="urn:microsoft.com/office/officeart/2005/8/layout/vList2"/>
    <dgm:cxn modelId="{5F373733-5DE3-4B50-B1F5-FBF471723158}" type="presParOf" srcId="{79B0D042-AFF3-40E7-AABC-24538A45609A}" destId="{0D91FB2A-7734-4598-BC61-AC05829E4982}" srcOrd="10" destOrd="0" presId="urn:microsoft.com/office/officeart/2005/8/layout/vList2"/>
    <dgm:cxn modelId="{36DCB648-C560-433A-87A2-673396A62ADD}" type="presParOf" srcId="{79B0D042-AFF3-40E7-AABC-24538A45609A}" destId="{6F41C577-3F1E-4EBA-8942-B39F141A9FB4}" srcOrd="11" destOrd="0" presId="urn:microsoft.com/office/officeart/2005/8/layout/vList2"/>
    <dgm:cxn modelId="{76A9881A-DCA5-4A3E-AD7E-3ADFFD7EFC57}" type="presParOf" srcId="{79B0D042-AFF3-40E7-AABC-24538A45609A}" destId="{88F56CBF-6316-4BD1-9F8A-B76788A2B43A}" srcOrd="12" destOrd="0" presId="urn:microsoft.com/office/officeart/2005/8/layout/vList2"/>
    <dgm:cxn modelId="{C34F95BE-46F8-4945-ACC0-1421D1B15FDC}" type="presParOf" srcId="{79B0D042-AFF3-40E7-AABC-24538A45609A}" destId="{6E9543DB-32C0-43DA-B9A6-5D2DEEE69E9B}" srcOrd="13" destOrd="0" presId="urn:microsoft.com/office/officeart/2005/8/layout/vList2"/>
    <dgm:cxn modelId="{C118DFB0-0FD0-4398-B8F2-A7C1A4AA158F}" type="presParOf" srcId="{79B0D042-AFF3-40E7-AABC-24538A45609A}" destId="{F86C65FD-C6A6-48E5-BA05-A08A581835D3}" srcOrd="14" destOrd="0" presId="urn:microsoft.com/office/officeart/2005/8/layout/vList2"/>
    <dgm:cxn modelId="{6A0023D5-33F4-4E16-89DC-0BA3B2265B31}" type="presParOf" srcId="{79B0D042-AFF3-40E7-AABC-24538A45609A}" destId="{1165D45D-A28A-4614-BD01-2AE05CA4E6E0}" srcOrd="15" destOrd="0" presId="urn:microsoft.com/office/officeart/2005/8/layout/vList2"/>
    <dgm:cxn modelId="{C956DAAB-7C56-4CD0-97C9-0E7997C68755}" type="presParOf" srcId="{79B0D042-AFF3-40E7-AABC-24538A45609A}" destId="{30E5A3D8-46FD-478C-A21E-62625FE69C51}" srcOrd="16" destOrd="0" presId="urn:microsoft.com/office/officeart/2005/8/layout/vList2"/>
    <dgm:cxn modelId="{C19584C5-1576-4637-B02C-5E780E79CE40}" type="presParOf" srcId="{79B0D042-AFF3-40E7-AABC-24538A45609A}" destId="{1E4E97B2-A571-4E08-B961-98D02B16D5CC}" srcOrd="17" destOrd="0" presId="urn:microsoft.com/office/officeart/2005/8/layout/vList2"/>
    <dgm:cxn modelId="{2A9773D2-8865-4ABF-8FF3-186BA256BE03}" type="presParOf" srcId="{79B0D042-AFF3-40E7-AABC-24538A45609A}" destId="{96D2F165-82A2-4194-BBFC-D9C08F799015}" srcOrd="18" destOrd="0" presId="urn:microsoft.com/office/officeart/2005/8/layout/vList2"/>
    <dgm:cxn modelId="{99AB2036-2D3E-45A1-B56F-6983BB2FE73E}" type="presParOf" srcId="{79B0D042-AFF3-40E7-AABC-24538A45609A}" destId="{25E98FD9-E381-444A-BD66-66B2936B12F3}" srcOrd="19" destOrd="0" presId="urn:microsoft.com/office/officeart/2005/8/layout/vList2"/>
    <dgm:cxn modelId="{BAB628C2-5B20-408C-A127-CB48A9143750}" type="presParOf" srcId="{79B0D042-AFF3-40E7-AABC-24538A45609A}" destId="{18F4312A-A774-489F-9D34-D1D1E1175A91}" srcOrd="2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C9475F-3728-456E-AFE5-407EA55CCDB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5909C59-8CA2-4C96-9D6C-24CFE9EB8DDC}">
      <dgm:prSet/>
      <dgm:spPr/>
      <dgm:t>
        <a:bodyPr/>
        <a:lstStyle/>
        <a:p>
          <a:r>
            <a:rPr lang="en-GB" b="1"/>
            <a:t>Kuuntelemisen tehtävät:</a:t>
          </a:r>
          <a:r>
            <a:rPr lang="en-US" b="1"/>
            <a:t>​</a:t>
          </a:r>
          <a:endParaRPr lang="en-US"/>
        </a:p>
      </dgm:t>
    </dgm:pt>
    <dgm:pt modelId="{724D15BF-68E7-4F19-A638-5854C9234C1A}" type="parTrans" cxnId="{4CB7CB13-0989-45F7-9A80-05886FA44EA1}">
      <dgm:prSet/>
      <dgm:spPr/>
      <dgm:t>
        <a:bodyPr/>
        <a:lstStyle/>
        <a:p>
          <a:endParaRPr lang="en-US"/>
        </a:p>
      </dgm:t>
    </dgm:pt>
    <dgm:pt modelId="{C599A88E-EC46-4976-9D04-02A6F0FC876C}" type="sibTrans" cxnId="{4CB7CB13-0989-45F7-9A80-05886FA44EA1}">
      <dgm:prSet/>
      <dgm:spPr/>
      <dgm:t>
        <a:bodyPr/>
        <a:lstStyle/>
        <a:p>
          <a:endParaRPr lang="en-US"/>
        </a:p>
      </dgm:t>
    </dgm:pt>
    <dgm:pt modelId="{B6EE75D1-D6FB-426B-BFE8-1E5EFFC11FD3}">
      <dgm:prSet custT="1"/>
      <dgm:spPr/>
      <dgm:t>
        <a:bodyPr/>
        <a:lstStyle/>
        <a:p>
          <a:r>
            <a:rPr lang="en-GB" sz="3600" dirty="0" err="1"/>
            <a:t>Ymmärtää</a:t>
          </a:r>
          <a:r>
            <a:rPr lang="en-GB" sz="3600" dirty="0"/>
            <a:t> </a:t>
          </a:r>
          <a:r>
            <a:rPr lang="en-GB" sz="3600" dirty="0" err="1"/>
            <a:t>mahdollisimman</a:t>
          </a:r>
          <a:r>
            <a:rPr lang="en-GB" sz="3600" dirty="0"/>
            <a:t> </a:t>
          </a:r>
          <a:r>
            <a:rPr lang="en-GB" sz="3600" dirty="0" err="1"/>
            <a:t>tarkasti</a:t>
          </a:r>
          <a:r>
            <a:rPr lang="en-GB" sz="3600" dirty="0"/>
            <a:t> </a:t>
          </a:r>
          <a:r>
            <a:rPr lang="en-GB" sz="3600" dirty="0" err="1"/>
            <a:t>toisen</a:t>
          </a:r>
          <a:r>
            <a:rPr lang="en-GB" sz="3600" dirty="0"/>
            <a:t> </a:t>
          </a:r>
          <a:r>
            <a:rPr lang="en-GB" sz="3600" dirty="0" err="1"/>
            <a:t>viestijän</a:t>
          </a:r>
          <a:r>
            <a:rPr lang="en-GB" sz="3600" dirty="0"/>
            <a:t> </a:t>
          </a:r>
          <a:r>
            <a:rPr lang="en-GB" sz="3600" dirty="0" err="1"/>
            <a:t>sanoma</a:t>
          </a:r>
          <a:r>
            <a:rPr lang="en-US" sz="3600" dirty="0"/>
            <a:t>​</a:t>
          </a:r>
        </a:p>
      </dgm:t>
    </dgm:pt>
    <dgm:pt modelId="{B8C9920C-C9D4-48A9-8203-04E452EE570A}" type="parTrans" cxnId="{CCDDDA74-49DA-4949-B3FB-44E9E339CB09}">
      <dgm:prSet/>
      <dgm:spPr/>
      <dgm:t>
        <a:bodyPr/>
        <a:lstStyle/>
        <a:p>
          <a:endParaRPr lang="en-US"/>
        </a:p>
      </dgm:t>
    </dgm:pt>
    <dgm:pt modelId="{CF5CB68A-2497-4BAB-8747-0B67F249CB5C}" type="sibTrans" cxnId="{CCDDDA74-49DA-4949-B3FB-44E9E339CB09}">
      <dgm:prSet/>
      <dgm:spPr/>
      <dgm:t>
        <a:bodyPr/>
        <a:lstStyle/>
        <a:p>
          <a:endParaRPr lang="en-US"/>
        </a:p>
      </dgm:t>
    </dgm:pt>
    <dgm:pt modelId="{444A4CF4-1596-4A30-8766-17371948692C}">
      <dgm:prSet custT="1"/>
      <dgm:spPr/>
      <dgm:t>
        <a:bodyPr/>
        <a:lstStyle/>
        <a:p>
          <a:r>
            <a:rPr lang="en-GB" sz="3600" dirty="0" err="1"/>
            <a:t>Keskittyminen</a:t>
          </a:r>
          <a:r>
            <a:rPr lang="en-GB" sz="3600" dirty="0"/>
            <a:t> </a:t>
          </a:r>
          <a:r>
            <a:rPr lang="en-GB" sz="3600" dirty="0" err="1"/>
            <a:t>toisen</a:t>
          </a:r>
          <a:r>
            <a:rPr lang="en-GB" sz="3600" dirty="0"/>
            <a:t> </a:t>
          </a:r>
          <a:r>
            <a:rPr lang="en-GB" sz="3600" dirty="0" err="1"/>
            <a:t>viestintään</a:t>
          </a:r>
          <a:r>
            <a:rPr lang="en-US" sz="3600" dirty="0"/>
            <a:t>​</a:t>
          </a:r>
        </a:p>
      </dgm:t>
    </dgm:pt>
    <dgm:pt modelId="{E554BD56-8A16-484B-B64B-FC954C660C98}" type="parTrans" cxnId="{42F92FA5-A2C0-4B40-B5B3-23BAAD04FC35}">
      <dgm:prSet/>
      <dgm:spPr/>
      <dgm:t>
        <a:bodyPr/>
        <a:lstStyle/>
        <a:p>
          <a:endParaRPr lang="en-US"/>
        </a:p>
      </dgm:t>
    </dgm:pt>
    <dgm:pt modelId="{5C343CBD-5373-4304-91F2-9818E82B6A5B}" type="sibTrans" cxnId="{42F92FA5-A2C0-4B40-B5B3-23BAAD04FC35}">
      <dgm:prSet/>
      <dgm:spPr/>
      <dgm:t>
        <a:bodyPr/>
        <a:lstStyle/>
        <a:p>
          <a:endParaRPr lang="en-US"/>
        </a:p>
      </dgm:t>
    </dgm:pt>
    <dgm:pt modelId="{9D603F34-BF43-453B-A8F8-4B640DAC8F59}">
      <dgm:prSet custT="1"/>
      <dgm:spPr/>
      <dgm:t>
        <a:bodyPr/>
        <a:lstStyle/>
        <a:p>
          <a:r>
            <a:rPr lang="en-GB" sz="3600" dirty="0" err="1"/>
            <a:t>Kiinnostuneisuuden</a:t>
          </a:r>
          <a:r>
            <a:rPr lang="en-GB" sz="3600" dirty="0"/>
            <a:t> </a:t>
          </a:r>
          <a:r>
            <a:rPr lang="en-GB" sz="3600" dirty="0" err="1"/>
            <a:t>välittäminen</a:t>
          </a:r>
          <a:r>
            <a:rPr lang="en-US" sz="3600" dirty="0"/>
            <a:t>​</a:t>
          </a:r>
        </a:p>
      </dgm:t>
    </dgm:pt>
    <dgm:pt modelId="{62C89CCC-9F31-40CE-B079-5681EB81D8E3}" type="parTrans" cxnId="{9D021099-B815-4DD9-8A9E-FB882B5F45CA}">
      <dgm:prSet/>
      <dgm:spPr/>
      <dgm:t>
        <a:bodyPr/>
        <a:lstStyle/>
        <a:p>
          <a:endParaRPr lang="en-US"/>
        </a:p>
      </dgm:t>
    </dgm:pt>
    <dgm:pt modelId="{EB0E120B-B78E-4C9D-A606-FE16FE0CF1FF}" type="sibTrans" cxnId="{9D021099-B815-4DD9-8A9E-FB882B5F45CA}">
      <dgm:prSet/>
      <dgm:spPr/>
      <dgm:t>
        <a:bodyPr/>
        <a:lstStyle/>
        <a:p>
          <a:endParaRPr lang="en-US"/>
        </a:p>
      </dgm:t>
    </dgm:pt>
    <dgm:pt modelId="{4FF7908A-6E6C-49A3-9C4F-6599050F53DB}">
      <dgm:prSet custT="1"/>
      <dgm:spPr/>
      <dgm:t>
        <a:bodyPr/>
        <a:lstStyle/>
        <a:p>
          <a:r>
            <a:rPr lang="en-GB" sz="3600" dirty="0" err="1"/>
            <a:t>Toisen</a:t>
          </a:r>
          <a:r>
            <a:rPr lang="en-GB" sz="3600" dirty="0"/>
            <a:t> </a:t>
          </a:r>
          <a:r>
            <a:rPr lang="en-GB" sz="3600" dirty="0" err="1"/>
            <a:t>ilmaisun</a:t>
          </a:r>
          <a:r>
            <a:rPr lang="en-GB" sz="3600" dirty="0"/>
            <a:t> </a:t>
          </a:r>
          <a:r>
            <a:rPr lang="en-GB" sz="3600" dirty="0" err="1"/>
            <a:t>rohkaisu</a:t>
          </a:r>
          <a:r>
            <a:rPr lang="en-US" sz="3600" dirty="0"/>
            <a:t>​</a:t>
          </a:r>
        </a:p>
      </dgm:t>
    </dgm:pt>
    <dgm:pt modelId="{97A4364C-991F-455D-B48B-272D8CDE71C6}" type="parTrans" cxnId="{1DEA990D-2E63-4AEF-A927-97FBF4483610}">
      <dgm:prSet/>
      <dgm:spPr/>
      <dgm:t>
        <a:bodyPr/>
        <a:lstStyle/>
        <a:p>
          <a:endParaRPr lang="en-US"/>
        </a:p>
      </dgm:t>
    </dgm:pt>
    <dgm:pt modelId="{AEC8DE82-05CE-4DB0-ADE1-6822D65E4903}" type="sibTrans" cxnId="{1DEA990D-2E63-4AEF-A927-97FBF4483610}">
      <dgm:prSet/>
      <dgm:spPr/>
      <dgm:t>
        <a:bodyPr/>
        <a:lstStyle/>
        <a:p>
          <a:endParaRPr lang="en-US"/>
        </a:p>
      </dgm:t>
    </dgm:pt>
    <dgm:pt modelId="{C4D4097B-F808-458E-8CB1-CBDED9861393}" type="pres">
      <dgm:prSet presAssocID="{D5C9475F-3728-456E-AFE5-407EA55CCDB3}" presName="linear" presStyleCnt="0">
        <dgm:presLayoutVars>
          <dgm:animLvl val="lvl"/>
          <dgm:resizeHandles val="exact"/>
        </dgm:presLayoutVars>
      </dgm:prSet>
      <dgm:spPr/>
    </dgm:pt>
    <dgm:pt modelId="{78BA22A1-5473-4BED-BA89-25BC397EA5F6}" type="pres">
      <dgm:prSet presAssocID="{75909C59-8CA2-4C96-9D6C-24CFE9EB8DDC}" presName="parentText" presStyleLbl="node1" presStyleIdx="0" presStyleCnt="1" custLinFactNeighborY="-27998">
        <dgm:presLayoutVars>
          <dgm:chMax val="0"/>
          <dgm:bulletEnabled val="1"/>
        </dgm:presLayoutVars>
      </dgm:prSet>
      <dgm:spPr/>
    </dgm:pt>
    <dgm:pt modelId="{D79E8ACF-C99E-4543-8E87-F9885704AE67}" type="pres">
      <dgm:prSet presAssocID="{75909C59-8CA2-4C96-9D6C-24CFE9EB8DDC}" presName="childText" presStyleLbl="revTx" presStyleIdx="0" presStyleCnt="1">
        <dgm:presLayoutVars>
          <dgm:bulletEnabled val="1"/>
        </dgm:presLayoutVars>
      </dgm:prSet>
      <dgm:spPr/>
    </dgm:pt>
  </dgm:ptLst>
  <dgm:cxnLst>
    <dgm:cxn modelId="{1E8D6008-2A6B-4D62-9E49-33A86CBC57BE}" type="presOf" srcId="{4FF7908A-6E6C-49A3-9C4F-6599050F53DB}" destId="{D79E8ACF-C99E-4543-8E87-F9885704AE67}" srcOrd="0" destOrd="3" presId="urn:microsoft.com/office/officeart/2005/8/layout/vList2"/>
    <dgm:cxn modelId="{1DEA990D-2E63-4AEF-A927-97FBF4483610}" srcId="{75909C59-8CA2-4C96-9D6C-24CFE9EB8DDC}" destId="{4FF7908A-6E6C-49A3-9C4F-6599050F53DB}" srcOrd="3" destOrd="0" parTransId="{97A4364C-991F-455D-B48B-272D8CDE71C6}" sibTransId="{AEC8DE82-05CE-4DB0-ADE1-6822D65E4903}"/>
    <dgm:cxn modelId="{1FD46212-1B00-44B0-B8DD-3430DCD37930}" type="presOf" srcId="{B6EE75D1-D6FB-426B-BFE8-1E5EFFC11FD3}" destId="{D79E8ACF-C99E-4543-8E87-F9885704AE67}" srcOrd="0" destOrd="0" presId="urn:microsoft.com/office/officeart/2005/8/layout/vList2"/>
    <dgm:cxn modelId="{4CB7CB13-0989-45F7-9A80-05886FA44EA1}" srcId="{D5C9475F-3728-456E-AFE5-407EA55CCDB3}" destId="{75909C59-8CA2-4C96-9D6C-24CFE9EB8DDC}" srcOrd="0" destOrd="0" parTransId="{724D15BF-68E7-4F19-A638-5854C9234C1A}" sibTransId="{C599A88E-EC46-4976-9D04-02A6F0FC876C}"/>
    <dgm:cxn modelId="{AADB3B1F-A64E-4C0E-8BE5-514C1203466E}" type="presOf" srcId="{75909C59-8CA2-4C96-9D6C-24CFE9EB8DDC}" destId="{78BA22A1-5473-4BED-BA89-25BC397EA5F6}" srcOrd="0" destOrd="0" presId="urn:microsoft.com/office/officeart/2005/8/layout/vList2"/>
    <dgm:cxn modelId="{CCDDDA74-49DA-4949-B3FB-44E9E339CB09}" srcId="{75909C59-8CA2-4C96-9D6C-24CFE9EB8DDC}" destId="{B6EE75D1-D6FB-426B-BFE8-1E5EFFC11FD3}" srcOrd="0" destOrd="0" parTransId="{B8C9920C-C9D4-48A9-8203-04E452EE570A}" sibTransId="{CF5CB68A-2497-4BAB-8747-0B67F249CB5C}"/>
    <dgm:cxn modelId="{19D8645A-75F5-4BFE-90F7-6891FB75C3C4}" type="presOf" srcId="{444A4CF4-1596-4A30-8766-17371948692C}" destId="{D79E8ACF-C99E-4543-8E87-F9885704AE67}" srcOrd="0" destOrd="1" presId="urn:microsoft.com/office/officeart/2005/8/layout/vList2"/>
    <dgm:cxn modelId="{83F70F93-962C-4DBE-94A7-058C951CEC15}" type="presOf" srcId="{D5C9475F-3728-456E-AFE5-407EA55CCDB3}" destId="{C4D4097B-F808-458E-8CB1-CBDED9861393}" srcOrd="0" destOrd="0" presId="urn:microsoft.com/office/officeart/2005/8/layout/vList2"/>
    <dgm:cxn modelId="{9D021099-B815-4DD9-8A9E-FB882B5F45CA}" srcId="{75909C59-8CA2-4C96-9D6C-24CFE9EB8DDC}" destId="{9D603F34-BF43-453B-A8F8-4B640DAC8F59}" srcOrd="2" destOrd="0" parTransId="{62C89CCC-9F31-40CE-B079-5681EB81D8E3}" sibTransId="{EB0E120B-B78E-4C9D-A606-FE16FE0CF1FF}"/>
    <dgm:cxn modelId="{42F92FA5-A2C0-4B40-B5B3-23BAAD04FC35}" srcId="{75909C59-8CA2-4C96-9D6C-24CFE9EB8DDC}" destId="{444A4CF4-1596-4A30-8766-17371948692C}" srcOrd="1" destOrd="0" parTransId="{E554BD56-8A16-484B-B64B-FC954C660C98}" sibTransId="{5C343CBD-5373-4304-91F2-9818E82B6A5B}"/>
    <dgm:cxn modelId="{0C612CC9-3301-4937-9292-FC394637185E}" type="presOf" srcId="{9D603F34-BF43-453B-A8F8-4B640DAC8F59}" destId="{D79E8ACF-C99E-4543-8E87-F9885704AE67}" srcOrd="0" destOrd="2" presId="urn:microsoft.com/office/officeart/2005/8/layout/vList2"/>
    <dgm:cxn modelId="{E87CD299-E2F4-49C2-B469-1AF98276526C}" type="presParOf" srcId="{C4D4097B-F808-458E-8CB1-CBDED9861393}" destId="{78BA22A1-5473-4BED-BA89-25BC397EA5F6}" srcOrd="0" destOrd="0" presId="urn:microsoft.com/office/officeart/2005/8/layout/vList2"/>
    <dgm:cxn modelId="{06E793E9-9D01-48D9-9FC1-7A0841194B20}" type="presParOf" srcId="{C4D4097B-F808-458E-8CB1-CBDED9861393}" destId="{D79E8ACF-C99E-4543-8E87-F9885704AE6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7C7235-05AE-4862-A00C-6354A4EB8BCF}"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4197D8EB-5527-4566-855F-53F4C7B69F57}">
      <dgm:prSet/>
      <dgm:spPr/>
      <dgm:t>
        <a:bodyPr/>
        <a:lstStyle/>
        <a:p>
          <a:r>
            <a:rPr lang="fi-FI" b="1"/>
            <a:t>Innostus tarttuu!!</a:t>
          </a:r>
          <a:endParaRPr lang="en-US" b="1"/>
        </a:p>
      </dgm:t>
    </dgm:pt>
    <dgm:pt modelId="{7BD5FF95-CB0C-4E2E-A43F-D83ABB1F6F4E}" type="parTrans" cxnId="{68C817C5-F516-4583-9B55-92C8583C0A22}">
      <dgm:prSet/>
      <dgm:spPr/>
      <dgm:t>
        <a:bodyPr/>
        <a:lstStyle/>
        <a:p>
          <a:endParaRPr lang="en-US"/>
        </a:p>
      </dgm:t>
    </dgm:pt>
    <dgm:pt modelId="{6AE7D3E0-8D33-48A2-AADD-DBA11E60A1D6}" type="sibTrans" cxnId="{68C817C5-F516-4583-9B55-92C8583C0A22}">
      <dgm:prSet/>
      <dgm:spPr/>
      <dgm:t>
        <a:bodyPr/>
        <a:lstStyle/>
        <a:p>
          <a:endParaRPr lang="en-US"/>
        </a:p>
      </dgm:t>
    </dgm:pt>
    <dgm:pt modelId="{E325BC6F-E261-4935-B80A-F5FB71C92D83}">
      <dgm:prSet/>
      <dgm:spPr/>
      <dgm:t>
        <a:bodyPr/>
        <a:lstStyle/>
        <a:p>
          <a:r>
            <a:rPr lang="fi-FI" b="1"/>
            <a:t>Kielteisyys tarttuu!!</a:t>
          </a:r>
          <a:endParaRPr lang="en-US" b="1"/>
        </a:p>
      </dgm:t>
    </dgm:pt>
    <dgm:pt modelId="{FD2B16A6-C2E4-4463-BC95-4D67C1FB7F46}" type="parTrans" cxnId="{286AE1E8-B3CC-490E-B7EA-8437E7A857B2}">
      <dgm:prSet/>
      <dgm:spPr/>
      <dgm:t>
        <a:bodyPr/>
        <a:lstStyle/>
        <a:p>
          <a:endParaRPr lang="en-US"/>
        </a:p>
      </dgm:t>
    </dgm:pt>
    <dgm:pt modelId="{6C47F1EF-A4C5-4357-B796-33068BB90BAF}" type="sibTrans" cxnId="{286AE1E8-B3CC-490E-B7EA-8437E7A857B2}">
      <dgm:prSet/>
      <dgm:spPr/>
      <dgm:t>
        <a:bodyPr/>
        <a:lstStyle/>
        <a:p>
          <a:endParaRPr lang="en-US"/>
        </a:p>
      </dgm:t>
    </dgm:pt>
    <dgm:pt modelId="{B7F48B27-0CF2-4CE1-BC79-F700C027B995}">
      <dgm:prSet/>
      <dgm:spPr/>
      <dgm:t>
        <a:bodyPr/>
        <a:lstStyle/>
        <a:p>
          <a:r>
            <a:rPr lang="fi-FI" b="1"/>
            <a:t>Ilmapiirin luomisessa tärkeitä ovat rehellisyys, tasa-arvoisuus, kannustaminen, rohkaiseminen, välittäminen ja myönteisyys</a:t>
          </a:r>
          <a:endParaRPr lang="en-US" b="1"/>
        </a:p>
      </dgm:t>
    </dgm:pt>
    <dgm:pt modelId="{3DE83112-6FA3-444C-8AE5-C8ADEA832C5D}" type="parTrans" cxnId="{87D785EE-515A-4BD6-84A5-2454D64B06FF}">
      <dgm:prSet/>
      <dgm:spPr/>
      <dgm:t>
        <a:bodyPr/>
        <a:lstStyle/>
        <a:p>
          <a:endParaRPr lang="en-US"/>
        </a:p>
      </dgm:t>
    </dgm:pt>
    <dgm:pt modelId="{33AFA970-D16C-4784-8E4A-3DBFB7E88FFA}" type="sibTrans" cxnId="{87D785EE-515A-4BD6-84A5-2454D64B06FF}">
      <dgm:prSet/>
      <dgm:spPr/>
      <dgm:t>
        <a:bodyPr/>
        <a:lstStyle/>
        <a:p>
          <a:endParaRPr lang="en-US"/>
        </a:p>
      </dgm:t>
    </dgm:pt>
    <dgm:pt modelId="{866FAC37-9028-4A03-97EC-F31F50DBF3D4}">
      <dgm:prSet/>
      <dgm:spPr/>
      <dgm:t>
        <a:bodyPr/>
        <a:lstStyle/>
        <a:p>
          <a:r>
            <a:rPr lang="fi-FI" b="1" dirty="0"/>
            <a:t>Turvallisessa ilmapiirissä myös epäonnistuminen voidaan kääntää haasteeksi</a:t>
          </a:r>
          <a:endParaRPr lang="en-US" b="1" dirty="0"/>
        </a:p>
      </dgm:t>
    </dgm:pt>
    <dgm:pt modelId="{AFBB7DE0-D89B-4CAC-8D2F-4E8AA636E11D}" type="parTrans" cxnId="{7C5D68EA-4086-4E57-90C4-072E961C32EE}">
      <dgm:prSet/>
      <dgm:spPr/>
      <dgm:t>
        <a:bodyPr/>
        <a:lstStyle/>
        <a:p>
          <a:endParaRPr lang="en-US"/>
        </a:p>
      </dgm:t>
    </dgm:pt>
    <dgm:pt modelId="{8AAF3E9B-5CA4-4736-B9AE-FA822B442242}" type="sibTrans" cxnId="{7C5D68EA-4086-4E57-90C4-072E961C32EE}">
      <dgm:prSet/>
      <dgm:spPr/>
      <dgm:t>
        <a:bodyPr/>
        <a:lstStyle/>
        <a:p>
          <a:endParaRPr lang="en-US"/>
        </a:p>
      </dgm:t>
    </dgm:pt>
    <dgm:pt modelId="{5B803251-2FE2-494B-AE7D-47E98EA2B432}" type="pres">
      <dgm:prSet presAssocID="{907C7235-05AE-4862-A00C-6354A4EB8BCF}" presName="outerComposite" presStyleCnt="0">
        <dgm:presLayoutVars>
          <dgm:chMax val="5"/>
          <dgm:dir/>
          <dgm:resizeHandles val="exact"/>
        </dgm:presLayoutVars>
      </dgm:prSet>
      <dgm:spPr/>
    </dgm:pt>
    <dgm:pt modelId="{95B6FDE2-B2FB-41BD-9E92-3D6E89FB8015}" type="pres">
      <dgm:prSet presAssocID="{907C7235-05AE-4862-A00C-6354A4EB8BCF}" presName="dummyMaxCanvas" presStyleCnt="0">
        <dgm:presLayoutVars/>
      </dgm:prSet>
      <dgm:spPr/>
    </dgm:pt>
    <dgm:pt modelId="{DB33AADD-FC44-4477-8179-EA085D7C1F1F}" type="pres">
      <dgm:prSet presAssocID="{907C7235-05AE-4862-A00C-6354A4EB8BCF}" presName="FourNodes_1" presStyleLbl="node1" presStyleIdx="0" presStyleCnt="4" custScaleY="99309" custLinFactNeighborX="-77" custLinFactNeighborY="-31330">
        <dgm:presLayoutVars>
          <dgm:bulletEnabled val="1"/>
        </dgm:presLayoutVars>
      </dgm:prSet>
      <dgm:spPr/>
    </dgm:pt>
    <dgm:pt modelId="{4C590250-1CA2-457A-9F7A-F5DAC471FFCF}" type="pres">
      <dgm:prSet presAssocID="{907C7235-05AE-4862-A00C-6354A4EB8BCF}" presName="FourNodes_2" presStyleLbl="node1" presStyleIdx="1" presStyleCnt="4">
        <dgm:presLayoutVars>
          <dgm:bulletEnabled val="1"/>
        </dgm:presLayoutVars>
      </dgm:prSet>
      <dgm:spPr/>
    </dgm:pt>
    <dgm:pt modelId="{346F7A9F-C983-4051-B949-172B49618606}" type="pres">
      <dgm:prSet presAssocID="{907C7235-05AE-4862-A00C-6354A4EB8BCF}" presName="FourNodes_3" presStyleLbl="node1" presStyleIdx="2" presStyleCnt="4">
        <dgm:presLayoutVars>
          <dgm:bulletEnabled val="1"/>
        </dgm:presLayoutVars>
      </dgm:prSet>
      <dgm:spPr/>
    </dgm:pt>
    <dgm:pt modelId="{D74BC3BB-1110-4A5B-B60E-AAA8FB99BF66}" type="pres">
      <dgm:prSet presAssocID="{907C7235-05AE-4862-A00C-6354A4EB8BCF}" presName="FourNodes_4" presStyleLbl="node1" presStyleIdx="3" presStyleCnt="4">
        <dgm:presLayoutVars>
          <dgm:bulletEnabled val="1"/>
        </dgm:presLayoutVars>
      </dgm:prSet>
      <dgm:spPr/>
    </dgm:pt>
    <dgm:pt modelId="{5EFD74FE-3514-453F-9AED-EB9511F18B73}" type="pres">
      <dgm:prSet presAssocID="{907C7235-05AE-4862-A00C-6354A4EB8BCF}" presName="FourConn_1-2" presStyleLbl="fgAccFollowNode1" presStyleIdx="0" presStyleCnt="3">
        <dgm:presLayoutVars>
          <dgm:bulletEnabled val="1"/>
        </dgm:presLayoutVars>
      </dgm:prSet>
      <dgm:spPr/>
    </dgm:pt>
    <dgm:pt modelId="{7E3FB0C1-797F-4CDA-88AE-C490214B03BD}" type="pres">
      <dgm:prSet presAssocID="{907C7235-05AE-4862-A00C-6354A4EB8BCF}" presName="FourConn_2-3" presStyleLbl="fgAccFollowNode1" presStyleIdx="1" presStyleCnt="3">
        <dgm:presLayoutVars>
          <dgm:bulletEnabled val="1"/>
        </dgm:presLayoutVars>
      </dgm:prSet>
      <dgm:spPr/>
    </dgm:pt>
    <dgm:pt modelId="{53708058-3A29-410F-8239-1B3AC7D2D7D4}" type="pres">
      <dgm:prSet presAssocID="{907C7235-05AE-4862-A00C-6354A4EB8BCF}" presName="FourConn_3-4" presStyleLbl="fgAccFollowNode1" presStyleIdx="2" presStyleCnt="3">
        <dgm:presLayoutVars>
          <dgm:bulletEnabled val="1"/>
        </dgm:presLayoutVars>
      </dgm:prSet>
      <dgm:spPr/>
    </dgm:pt>
    <dgm:pt modelId="{82B75A04-A186-4E56-844F-B6E23A13033B}" type="pres">
      <dgm:prSet presAssocID="{907C7235-05AE-4862-A00C-6354A4EB8BCF}" presName="FourNodes_1_text" presStyleLbl="node1" presStyleIdx="3" presStyleCnt="4">
        <dgm:presLayoutVars>
          <dgm:bulletEnabled val="1"/>
        </dgm:presLayoutVars>
      </dgm:prSet>
      <dgm:spPr/>
    </dgm:pt>
    <dgm:pt modelId="{9A737F4D-F91F-40C2-9E4B-6D109A1C55D8}" type="pres">
      <dgm:prSet presAssocID="{907C7235-05AE-4862-A00C-6354A4EB8BCF}" presName="FourNodes_2_text" presStyleLbl="node1" presStyleIdx="3" presStyleCnt="4">
        <dgm:presLayoutVars>
          <dgm:bulletEnabled val="1"/>
        </dgm:presLayoutVars>
      </dgm:prSet>
      <dgm:spPr/>
    </dgm:pt>
    <dgm:pt modelId="{4C76E90E-F3DC-434E-B85C-19843319AD0B}" type="pres">
      <dgm:prSet presAssocID="{907C7235-05AE-4862-A00C-6354A4EB8BCF}" presName="FourNodes_3_text" presStyleLbl="node1" presStyleIdx="3" presStyleCnt="4">
        <dgm:presLayoutVars>
          <dgm:bulletEnabled val="1"/>
        </dgm:presLayoutVars>
      </dgm:prSet>
      <dgm:spPr/>
    </dgm:pt>
    <dgm:pt modelId="{2B8366DE-4F4F-4E56-8239-EBA6D27F81E5}" type="pres">
      <dgm:prSet presAssocID="{907C7235-05AE-4862-A00C-6354A4EB8BCF}" presName="FourNodes_4_text" presStyleLbl="node1" presStyleIdx="3" presStyleCnt="4">
        <dgm:presLayoutVars>
          <dgm:bulletEnabled val="1"/>
        </dgm:presLayoutVars>
      </dgm:prSet>
      <dgm:spPr/>
    </dgm:pt>
  </dgm:ptLst>
  <dgm:cxnLst>
    <dgm:cxn modelId="{EDDC0B01-C978-4FE2-AFFD-A74DE719C365}" type="presOf" srcId="{866FAC37-9028-4A03-97EC-F31F50DBF3D4}" destId="{2B8366DE-4F4F-4E56-8239-EBA6D27F81E5}" srcOrd="1" destOrd="0" presId="urn:microsoft.com/office/officeart/2005/8/layout/vProcess5"/>
    <dgm:cxn modelId="{51372E04-5EC5-4D52-9376-571255545C61}" type="presOf" srcId="{4197D8EB-5527-4566-855F-53F4C7B69F57}" destId="{DB33AADD-FC44-4477-8179-EA085D7C1F1F}" srcOrd="0" destOrd="0" presId="urn:microsoft.com/office/officeart/2005/8/layout/vProcess5"/>
    <dgm:cxn modelId="{D2858E1A-0D7A-496C-AE57-1ACAA533E1D5}" type="presOf" srcId="{33AFA970-D16C-4784-8E4A-3DBFB7E88FFA}" destId="{53708058-3A29-410F-8239-1B3AC7D2D7D4}" srcOrd="0" destOrd="0" presId="urn:microsoft.com/office/officeart/2005/8/layout/vProcess5"/>
    <dgm:cxn modelId="{509D5170-059A-484A-AB55-5E366EF93CEF}" type="presOf" srcId="{6AE7D3E0-8D33-48A2-AADD-DBA11E60A1D6}" destId="{5EFD74FE-3514-453F-9AED-EB9511F18B73}" srcOrd="0" destOrd="0" presId="urn:microsoft.com/office/officeart/2005/8/layout/vProcess5"/>
    <dgm:cxn modelId="{3C901D8A-C0D5-47FC-A62C-A6F53A4673C9}" type="presOf" srcId="{E325BC6F-E261-4935-B80A-F5FB71C92D83}" destId="{9A737F4D-F91F-40C2-9E4B-6D109A1C55D8}" srcOrd="1" destOrd="0" presId="urn:microsoft.com/office/officeart/2005/8/layout/vProcess5"/>
    <dgm:cxn modelId="{C55A749A-6DF1-465E-AA87-255591EB30B9}" type="presOf" srcId="{4197D8EB-5527-4566-855F-53F4C7B69F57}" destId="{82B75A04-A186-4E56-844F-B6E23A13033B}" srcOrd="1" destOrd="0" presId="urn:microsoft.com/office/officeart/2005/8/layout/vProcess5"/>
    <dgm:cxn modelId="{0C2757A8-0FF9-4A05-AF02-F8A4FAFBD378}" type="presOf" srcId="{E325BC6F-E261-4935-B80A-F5FB71C92D83}" destId="{4C590250-1CA2-457A-9F7A-F5DAC471FFCF}" srcOrd="0" destOrd="0" presId="urn:microsoft.com/office/officeart/2005/8/layout/vProcess5"/>
    <dgm:cxn modelId="{1E9DF4BB-915A-43AC-9AFB-58936C6BF62B}" type="presOf" srcId="{B7F48B27-0CF2-4CE1-BC79-F700C027B995}" destId="{4C76E90E-F3DC-434E-B85C-19843319AD0B}" srcOrd="1" destOrd="0" presId="urn:microsoft.com/office/officeart/2005/8/layout/vProcess5"/>
    <dgm:cxn modelId="{68C817C5-F516-4583-9B55-92C8583C0A22}" srcId="{907C7235-05AE-4862-A00C-6354A4EB8BCF}" destId="{4197D8EB-5527-4566-855F-53F4C7B69F57}" srcOrd="0" destOrd="0" parTransId="{7BD5FF95-CB0C-4E2E-A43F-D83ABB1F6F4E}" sibTransId="{6AE7D3E0-8D33-48A2-AADD-DBA11E60A1D6}"/>
    <dgm:cxn modelId="{130761C9-E901-4E4F-B4F8-FA6BEDCF01BF}" type="presOf" srcId="{B7F48B27-0CF2-4CE1-BC79-F700C027B995}" destId="{346F7A9F-C983-4051-B949-172B49618606}" srcOrd="0" destOrd="0" presId="urn:microsoft.com/office/officeart/2005/8/layout/vProcess5"/>
    <dgm:cxn modelId="{08ED8DDF-5E62-4A9D-A926-25E297F72E83}" type="presOf" srcId="{866FAC37-9028-4A03-97EC-F31F50DBF3D4}" destId="{D74BC3BB-1110-4A5B-B60E-AAA8FB99BF66}" srcOrd="0" destOrd="0" presId="urn:microsoft.com/office/officeart/2005/8/layout/vProcess5"/>
    <dgm:cxn modelId="{985B69E0-223A-4087-A0C0-30CC9AD8DED6}" type="presOf" srcId="{907C7235-05AE-4862-A00C-6354A4EB8BCF}" destId="{5B803251-2FE2-494B-AE7D-47E98EA2B432}" srcOrd="0" destOrd="0" presId="urn:microsoft.com/office/officeart/2005/8/layout/vProcess5"/>
    <dgm:cxn modelId="{286AE1E8-B3CC-490E-B7EA-8437E7A857B2}" srcId="{907C7235-05AE-4862-A00C-6354A4EB8BCF}" destId="{E325BC6F-E261-4935-B80A-F5FB71C92D83}" srcOrd="1" destOrd="0" parTransId="{FD2B16A6-C2E4-4463-BC95-4D67C1FB7F46}" sibTransId="{6C47F1EF-A4C5-4357-B796-33068BB90BAF}"/>
    <dgm:cxn modelId="{278616E9-D316-4233-81C4-040455B0A6C5}" type="presOf" srcId="{6C47F1EF-A4C5-4357-B796-33068BB90BAF}" destId="{7E3FB0C1-797F-4CDA-88AE-C490214B03BD}" srcOrd="0" destOrd="0" presId="urn:microsoft.com/office/officeart/2005/8/layout/vProcess5"/>
    <dgm:cxn modelId="{7C5D68EA-4086-4E57-90C4-072E961C32EE}" srcId="{907C7235-05AE-4862-A00C-6354A4EB8BCF}" destId="{866FAC37-9028-4A03-97EC-F31F50DBF3D4}" srcOrd="3" destOrd="0" parTransId="{AFBB7DE0-D89B-4CAC-8D2F-4E8AA636E11D}" sibTransId="{8AAF3E9B-5CA4-4736-B9AE-FA822B442242}"/>
    <dgm:cxn modelId="{87D785EE-515A-4BD6-84A5-2454D64B06FF}" srcId="{907C7235-05AE-4862-A00C-6354A4EB8BCF}" destId="{B7F48B27-0CF2-4CE1-BC79-F700C027B995}" srcOrd="2" destOrd="0" parTransId="{3DE83112-6FA3-444C-8AE5-C8ADEA832C5D}" sibTransId="{33AFA970-D16C-4784-8E4A-3DBFB7E88FFA}"/>
    <dgm:cxn modelId="{27D28A85-1221-4C78-9498-DF72ED03E92F}" type="presParOf" srcId="{5B803251-2FE2-494B-AE7D-47E98EA2B432}" destId="{95B6FDE2-B2FB-41BD-9E92-3D6E89FB8015}" srcOrd="0" destOrd="0" presId="urn:microsoft.com/office/officeart/2005/8/layout/vProcess5"/>
    <dgm:cxn modelId="{67B92D59-8848-4126-BBAC-27408CA4BB2E}" type="presParOf" srcId="{5B803251-2FE2-494B-AE7D-47E98EA2B432}" destId="{DB33AADD-FC44-4477-8179-EA085D7C1F1F}" srcOrd="1" destOrd="0" presId="urn:microsoft.com/office/officeart/2005/8/layout/vProcess5"/>
    <dgm:cxn modelId="{2ED6977B-0830-45BE-B714-BA2DD5679DFE}" type="presParOf" srcId="{5B803251-2FE2-494B-AE7D-47E98EA2B432}" destId="{4C590250-1CA2-457A-9F7A-F5DAC471FFCF}" srcOrd="2" destOrd="0" presId="urn:microsoft.com/office/officeart/2005/8/layout/vProcess5"/>
    <dgm:cxn modelId="{998B8128-02A8-4E90-B4F6-2EF2E3CE365A}" type="presParOf" srcId="{5B803251-2FE2-494B-AE7D-47E98EA2B432}" destId="{346F7A9F-C983-4051-B949-172B49618606}" srcOrd="3" destOrd="0" presId="urn:microsoft.com/office/officeart/2005/8/layout/vProcess5"/>
    <dgm:cxn modelId="{C636A487-5A83-43D2-9A59-ABCE0EA43822}" type="presParOf" srcId="{5B803251-2FE2-494B-AE7D-47E98EA2B432}" destId="{D74BC3BB-1110-4A5B-B60E-AAA8FB99BF66}" srcOrd="4" destOrd="0" presId="urn:microsoft.com/office/officeart/2005/8/layout/vProcess5"/>
    <dgm:cxn modelId="{57382B14-8371-46B9-B38C-D338484EE793}" type="presParOf" srcId="{5B803251-2FE2-494B-AE7D-47E98EA2B432}" destId="{5EFD74FE-3514-453F-9AED-EB9511F18B73}" srcOrd="5" destOrd="0" presId="urn:microsoft.com/office/officeart/2005/8/layout/vProcess5"/>
    <dgm:cxn modelId="{FF40C20E-2B9F-4743-9A33-240614145151}" type="presParOf" srcId="{5B803251-2FE2-494B-AE7D-47E98EA2B432}" destId="{7E3FB0C1-797F-4CDA-88AE-C490214B03BD}" srcOrd="6" destOrd="0" presId="urn:microsoft.com/office/officeart/2005/8/layout/vProcess5"/>
    <dgm:cxn modelId="{8C5F908F-CBAC-4EF2-9BEB-8ED3A676E91D}" type="presParOf" srcId="{5B803251-2FE2-494B-AE7D-47E98EA2B432}" destId="{53708058-3A29-410F-8239-1B3AC7D2D7D4}" srcOrd="7" destOrd="0" presId="urn:microsoft.com/office/officeart/2005/8/layout/vProcess5"/>
    <dgm:cxn modelId="{13706D41-C058-482C-8A7D-0ABD44DE18F9}" type="presParOf" srcId="{5B803251-2FE2-494B-AE7D-47E98EA2B432}" destId="{82B75A04-A186-4E56-844F-B6E23A13033B}" srcOrd="8" destOrd="0" presId="urn:microsoft.com/office/officeart/2005/8/layout/vProcess5"/>
    <dgm:cxn modelId="{CA89F64B-0040-49CD-B0C2-17B58AA738DB}" type="presParOf" srcId="{5B803251-2FE2-494B-AE7D-47E98EA2B432}" destId="{9A737F4D-F91F-40C2-9E4B-6D109A1C55D8}" srcOrd="9" destOrd="0" presId="urn:microsoft.com/office/officeart/2005/8/layout/vProcess5"/>
    <dgm:cxn modelId="{7F725360-0052-46E6-9566-51E71AB28423}" type="presParOf" srcId="{5B803251-2FE2-494B-AE7D-47E98EA2B432}" destId="{4C76E90E-F3DC-434E-B85C-19843319AD0B}" srcOrd="10" destOrd="0" presId="urn:microsoft.com/office/officeart/2005/8/layout/vProcess5"/>
    <dgm:cxn modelId="{4FB7D252-ED46-47EB-945A-F0C6C9BC1606}" type="presParOf" srcId="{5B803251-2FE2-494B-AE7D-47E98EA2B432}" destId="{2B8366DE-4F4F-4E56-8239-EBA6D27F81E5}"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56EE0-A265-4B70-8CE8-0F260E975AD6}">
      <dsp:nvSpPr>
        <dsp:cNvPr id="0" name=""/>
        <dsp:cNvSpPr/>
      </dsp:nvSpPr>
      <dsp:spPr>
        <a:xfrm>
          <a:off x="0" y="320194"/>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kern="1200" dirty="0">
              <a:solidFill>
                <a:schemeClr val="tx1"/>
              </a:solidFill>
            </a:rPr>
            <a:t>Luotko iloisen, lämpimän, tiukan vai välinpitämättömän ilmapiirin?</a:t>
          </a:r>
          <a:endParaRPr lang="en-US" sz="1900" kern="1200" dirty="0">
            <a:solidFill>
              <a:schemeClr val="tx1"/>
            </a:solidFill>
          </a:endParaRPr>
        </a:p>
      </dsp:txBody>
      <dsp:txXfrm>
        <a:off x="21161" y="341355"/>
        <a:ext cx="6701523" cy="391163"/>
      </dsp:txXfrm>
    </dsp:sp>
    <dsp:sp modelId="{A04528A5-2B2A-432C-B45E-F0DCB43E8A26}">
      <dsp:nvSpPr>
        <dsp:cNvPr id="0" name=""/>
        <dsp:cNvSpPr/>
      </dsp:nvSpPr>
      <dsp:spPr>
        <a:xfrm>
          <a:off x="0" y="808399"/>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kern="1200" dirty="0">
              <a:solidFill>
                <a:schemeClr val="tx1"/>
              </a:solidFill>
            </a:rPr>
            <a:t>Miten työntekijät kommunikoivat keskenään?</a:t>
          </a:r>
          <a:endParaRPr lang="en-US" sz="1900" kern="1200" dirty="0">
            <a:solidFill>
              <a:schemeClr val="tx1"/>
            </a:solidFill>
          </a:endParaRPr>
        </a:p>
      </dsp:txBody>
      <dsp:txXfrm>
        <a:off x="21161" y="829560"/>
        <a:ext cx="6701523" cy="391163"/>
      </dsp:txXfrm>
    </dsp:sp>
    <dsp:sp modelId="{14F0013B-F95A-400E-8421-3EDE7512D644}">
      <dsp:nvSpPr>
        <dsp:cNvPr id="0" name=""/>
        <dsp:cNvSpPr/>
      </dsp:nvSpPr>
      <dsp:spPr>
        <a:xfrm>
          <a:off x="0" y="1296604"/>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endParaRPr lang="fi-FI" sz="1900" b="0" kern="1200" dirty="0">
            <a:latin typeface="Rockwell Condensed" panose="02060603050405020104"/>
          </a:endParaRPr>
        </a:p>
      </dsp:txBody>
      <dsp:txXfrm>
        <a:off x="21161" y="1317765"/>
        <a:ext cx="6701523" cy="391163"/>
      </dsp:txXfrm>
    </dsp:sp>
    <dsp:sp modelId="{935E2A0E-0ED5-4FCE-84ED-F1F27338160F}">
      <dsp:nvSpPr>
        <dsp:cNvPr id="0" name=""/>
        <dsp:cNvSpPr/>
      </dsp:nvSpPr>
      <dsp:spPr>
        <a:xfrm>
          <a:off x="0" y="1784809"/>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b="1" kern="1200" dirty="0">
              <a:solidFill>
                <a:schemeClr val="tx1"/>
              </a:solidFill>
            </a:rPr>
            <a:t>Hoitajalla / ohjaajalla tulisi olla:</a:t>
          </a:r>
          <a:endParaRPr lang="en-US" sz="1900" b="1" kern="1200" dirty="0">
            <a:solidFill>
              <a:schemeClr val="tx1"/>
            </a:solidFill>
          </a:endParaRPr>
        </a:p>
      </dsp:txBody>
      <dsp:txXfrm>
        <a:off x="21161" y="1805970"/>
        <a:ext cx="6701523" cy="391163"/>
      </dsp:txXfrm>
    </dsp:sp>
    <dsp:sp modelId="{40826062-D117-4746-83C6-11C88CDFD4FB}">
      <dsp:nvSpPr>
        <dsp:cNvPr id="0" name=""/>
        <dsp:cNvSpPr/>
      </dsp:nvSpPr>
      <dsp:spPr>
        <a:xfrm>
          <a:off x="0" y="2273014"/>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b="1" kern="1200" dirty="0">
              <a:solidFill>
                <a:schemeClr val="tx1"/>
              </a:solidFill>
            </a:rPr>
            <a:t>-Kyky kuunnella</a:t>
          </a:r>
          <a:endParaRPr lang="en-US" sz="1900" b="1" kern="1200" dirty="0">
            <a:solidFill>
              <a:schemeClr val="tx1"/>
            </a:solidFill>
          </a:endParaRPr>
        </a:p>
      </dsp:txBody>
      <dsp:txXfrm>
        <a:off x="21161" y="2294175"/>
        <a:ext cx="6701523" cy="391163"/>
      </dsp:txXfrm>
    </dsp:sp>
    <dsp:sp modelId="{0D91FB2A-7734-4598-BC61-AC05829E4982}">
      <dsp:nvSpPr>
        <dsp:cNvPr id="0" name=""/>
        <dsp:cNvSpPr/>
      </dsp:nvSpPr>
      <dsp:spPr>
        <a:xfrm>
          <a:off x="0" y="2761219"/>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b="1" kern="1200" dirty="0">
              <a:solidFill>
                <a:schemeClr val="tx1"/>
              </a:solidFill>
            </a:rPr>
            <a:t>-Kyky dialogiin</a:t>
          </a:r>
          <a:endParaRPr lang="en-US" sz="1900" b="1" kern="1200" dirty="0">
            <a:solidFill>
              <a:schemeClr val="tx1"/>
            </a:solidFill>
          </a:endParaRPr>
        </a:p>
      </dsp:txBody>
      <dsp:txXfrm>
        <a:off x="21161" y="2782380"/>
        <a:ext cx="6701523" cy="391163"/>
      </dsp:txXfrm>
    </dsp:sp>
    <dsp:sp modelId="{88F56CBF-6316-4BD1-9F8A-B76788A2B43A}">
      <dsp:nvSpPr>
        <dsp:cNvPr id="0" name=""/>
        <dsp:cNvSpPr/>
      </dsp:nvSpPr>
      <dsp:spPr>
        <a:xfrm>
          <a:off x="0" y="3249424"/>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b="1" kern="1200" dirty="0">
              <a:solidFill>
                <a:schemeClr val="tx1"/>
              </a:solidFill>
            </a:rPr>
            <a:t>- Kyky luottamukselliseen vuorovaikutukseen</a:t>
          </a:r>
          <a:endParaRPr lang="en-US" sz="1900" b="1" kern="1200" dirty="0">
            <a:solidFill>
              <a:schemeClr val="tx1"/>
            </a:solidFill>
          </a:endParaRPr>
        </a:p>
      </dsp:txBody>
      <dsp:txXfrm>
        <a:off x="21161" y="3270585"/>
        <a:ext cx="6701523" cy="391163"/>
      </dsp:txXfrm>
    </dsp:sp>
    <dsp:sp modelId="{F86C65FD-C6A6-48E5-BA05-A08A581835D3}">
      <dsp:nvSpPr>
        <dsp:cNvPr id="0" name=""/>
        <dsp:cNvSpPr/>
      </dsp:nvSpPr>
      <dsp:spPr>
        <a:xfrm>
          <a:off x="0" y="3737629"/>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b="1" kern="1200" dirty="0">
              <a:solidFill>
                <a:schemeClr val="tx1"/>
              </a:solidFill>
            </a:rPr>
            <a:t>- Kyky kommunikointiin</a:t>
          </a:r>
          <a:endParaRPr lang="en-US" sz="1900" b="1" kern="1200" dirty="0">
            <a:solidFill>
              <a:schemeClr val="tx1"/>
            </a:solidFill>
          </a:endParaRPr>
        </a:p>
      </dsp:txBody>
      <dsp:txXfrm>
        <a:off x="21161" y="3758790"/>
        <a:ext cx="6701523" cy="391163"/>
      </dsp:txXfrm>
    </dsp:sp>
    <dsp:sp modelId="{30E5A3D8-46FD-478C-A21E-62625FE69C51}">
      <dsp:nvSpPr>
        <dsp:cNvPr id="0" name=""/>
        <dsp:cNvSpPr/>
      </dsp:nvSpPr>
      <dsp:spPr>
        <a:xfrm>
          <a:off x="0" y="4225834"/>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b="1" kern="1200" dirty="0">
              <a:solidFill>
                <a:schemeClr val="tx1"/>
              </a:solidFill>
            </a:rPr>
            <a:t>- Sosiaalinen kyvykkyys</a:t>
          </a:r>
          <a:endParaRPr lang="en-US" sz="1900" b="1" kern="1200" dirty="0">
            <a:solidFill>
              <a:schemeClr val="tx1"/>
            </a:solidFill>
          </a:endParaRPr>
        </a:p>
      </dsp:txBody>
      <dsp:txXfrm>
        <a:off x="21161" y="4246995"/>
        <a:ext cx="6701523" cy="391163"/>
      </dsp:txXfrm>
    </dsp:sp>
    <dsp:sp modelId="{96D2F165-82A2-4194-BBFC-D9C08F799015}">
      <dsp:nvSpPr>
        <dsp:cNvPr id="0" name=""/>
        <dsp:cNvSpPr/>
      </dsp:nvSpPr>
      <dsp:spPr>
        <a:xfrm>
          <a:off x="0" y="4714039"/>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b="1" kern="1200" dirty="0">
              <a:solidFill>
                <a:schemeClr val="tx1"/>
              </a:solidFill>
            </a:rPr>
            <a:t>- Empatiakyky</a:t>
          </a:r>
          <a:endParaRPr lang="en-US" sz="1900" b="1" kern="1200" dirty="0">
            <a:solidFill>
              <a:schemeClr val="tx1"/>
            </a:solidFill>
          </a:endParaRPr>
        </a:p>
      </dsp:txBody>
      <dsp:txXfrm>
        <a:off x="21161" y="4735200"/>
        <a:ext cx="6701523" cy="391163"/>
      </dsp:txXfrm>
    </dsp:sp>
    <dsp:sp modelId="{18F4312A-A774-489F-9D34-D1D1E1175A91}">
      <dsp:nvSpPr>
        <dsp:cNvPr id="0" name=""/>
        <dsp:cNvSpPr/>
      </dsp:nvSpPr>
      <dsp:spPr>
        <a:xfrm>
          <a:off x="0" y="5202244"/>
          <a:ext cx="6743845" cy="43348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fi-FI" sz="1900" b="1" kern="1200" dirty="0">
              <a:solidFill>
                <a:schemeClr val="tx1"/>
              </a:solidFill>
            </a:rPr>
            <a:t>- Tunnekyvykkyys</a:t>
          </a:r>
          <a:endParaRPr lang="en-US" sz="1900" b="1" kern="1200" dirty="0">
            <a:solidFill>
              <a:schemeClr val="tx1"/>
            </a:solidFill>
          </a:endParaRPr>
        </a:p>
      </dsp:txBody>
      <dsp:txXfrm>
        <a:off x="21161" y="5223405"/>
        <a:ext cx="6701523" cy="3911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BA22A1-5473-4BED-BA89-25BC397EA5F6}">
      <dsp:nvSpPr>
        <dsp:cNvPr id="0" name=""/>
        <dsp:cNvSpPr/>
      </dsp:nvSpPr>
      <dsp:spPr>
        <a:xfrm>
          <a:off x="0" y="0"/>
          <a:ext cx="10545531" cy="15210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GB" sz="6500" b="1" kern="1200"/>
            <a:t>Kuuntelemisen tehtävät:</a:t>
          </a:r>
          <a:r>
            <a:rPr lang="en-US" sz="6500" b="1" kern="1200"/>
            <a:t>​</a:t>
          </a:r>
          <a:endParaRPr lang="en-US" sz="6500" kern="1200"/>
        </a:p>
      </dsp:txBody>
      <dsp:txXfrm>
        <a:off x="74249" y="74249"/>
        <a:ext cx="10397033" cy="1372502"/>
      </dsp:txXfrm>
    </dsp:sp>
    <dsp:sp modelId="{D79E8ACF-C99E-4543-8E87-F9885704AE67}">
      <dsp:nvSpPr>
        <dsp:cNvPr id="0" name=""/>
        <dsp:cNvSpPr/>
      </dsp:nvSpPr>
      <dsp:spPr>
        <a:xfrm>
          <a:off x="0" y="2265586"/>
          <a:ext cx="10545531" cy="2825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4821"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en-GB" sz="3600" kern="1200" dirty="0" err="1"/>
            <a:t>Ymmärtää</a:t>
          </a:r>
          <a:r>
            <a:rPr lang="en-GB" sz="3600" kern="1200" dirty="0"/>
            <a:t> </a:t>
          </a:r>
          <a:r>
            <a:rPr lang="en-GB" sz="3600" kern="1200" dirty="0" err="1"/>
            <a:t>mahdollisimman</a:t>
          </a:r>
          <a:r>
            <a:rPr lang="en-GB" sz="3600" kern="1200" dirty="0"/>
            <a:t> </a:t>
          </a:r>
          <a:r>
            <a:rPr lang="en-GB" sz="3600" kern="1200" dirty="0" err="1"/>
            <a:t>tarkasti</a:t>
          </a:r>
          <a:r>
            <a:rPr lang="en-GB" sz="3600" kern="1200" dirty="0"/>
            <a:t> </a:t>
          </a:r>
          <a:r>
            <a:rPr lang="en-GB" sz="3600" kern="1200" dirty="0" err="1"/>
            <a:t>toisen</a:t>
          </a:r>
          <a:r>
            <a:rPr lang="en-GB" sz="3600" kern="1200" dirty="0"/>
            <a:t> </a:t>
          </a:r>
          <a:r>
            <a:rPr lang="en-GB" sz="3600" kern="1200" dirty="0" err="1"/>
            <a:t>viestijän</a:t>
          </a:r>
          <a:r>
            <a:rPr lang="en-GB" sz="3600" kern="1200" dirty="0"/>
            <a:t> </a:t>
          </a:r>
          <a:r>
            <a:rPr lang="en-GB" sz="3600" kern="1200" dirty="0" err="1"/>
            <a:t>sanoma</a:t>
          </a:r>
          <a:r>
            <a:rPr lang="en-US" sz="3600" kern="1200" dirty="0"/>
            <a:t>​</a:t>
          </a:r>
        </a:p>
        <a:p>
          <a:pPr marL="285750" lvl="1" indent="-285750" algn="l" defTabSz="1600200">
            <a:lnSpc>
              <a:spcPct val="90000"/>
            </a:lnSpc>
            <a:spcBef>
              <a:spcPct val="0"/>
            </a:spcBef>
            <a:spcAft>
              <a:spcPct val="20000"/>
            </a:spcAft>
            <a:buChar char="•"/>
          </a:pPr>
          <a:r>
            <a:rPr lang="en-GB" sz="3600" kern="1200" dirty="0" err="1"/>
            <a:t>Keskittyminen</a:t>
          </a:r>
          <a:r>
            <a:rPr lang="en-GB" sz="3600" kern="1200" dirty="0"/>
            <a:t> </a:t>
          </a:r>
          <a:r>
            <a:rPr lang="en-GB" sz="3600" kern="1200" dirty="0" err="1"/>
            <a:t>toisen</a:t>
          </a:r>
          <a:r>
            <a:rPr lang="en-GB" sz="3600" kern="1200" dirty="0"/>
            <a:t> </a:t>
          </a:r>
          <a:r>
            <a:rPr lang="en-GB" sz="3600" kern="1200" dirty="0" err="1"/>
            <a:t>viestintään</a:t>
          </a:r>
          <a:r>
            <a:rPr lang="en-US" sz="3600" kern="1200" dirty="0"/>
            <a:t>​</a:t>
          </a:r>
        </a:p>
        <a:p>
          <a:pPr marL="285750" lvl="1" indent="-285750" algn="l" defTabSz="1600200">
            <a:lnSpc>
              <a:spcPct val="90000"/>
            </a:lnSpc>
            <a:spcBef>
              <a:spcPct val="0"/>
            </a:spcBef>
            <a:spcAft>
              <a:spcPct val="20000"/>
            </a:spcAft>
            <a:buChar char="•"/>
          </a:pPr>
          <a:r>
            <a:rPr lang="en-GB" sz="3600" kern="1200" dirty="0" err="1"/>
            <a:t>Kiinnostuneisuuden</a:t>
          </a:r>
          <a:r>
            <a:rPr lang="en-GB" sz="3600" kern="1200" dirty="0"/>
            <a:t> </a:t>
          </a:r>
          <a:r>
            <a:rPr lang="en-GB" sz="3600" kern="1200" dirty="0" err="1"/>
            <a:t>välittäminen</a:t>
          </a:r>
          <a:r>
            <a:rPr lang="en-US" sz="3600" kern="1200" dirty="0"/>
            <a:t>​</a:t>
          </a:r>
        </a:p>
        <a:p>
          <a:pPr marL="285750" lvl="1" indent="-285750" algn="l" defTabSz="1600200">
            <a:lnSpc>
              <a:spcPct val="90000"/>
            </a:lnSpc>
            <a:spcBef>
              <a:spcPct val="0"/>
            </a:spcBef>
            <a:spcAft>
              <a:spcPct val="20000"/>
            </a:spcAft>
            <a:buChar char="•"/>
          </a:pPr>
          <a:r>
            <a:rPr lang="en-GB" sz="3600" kern="1200" dirty="0" err="1"/>
            <a:t>Toisen</a:t>
          </a:r>
          <a:r>
            <a:rPr lang="en-GB" sz="3600" kern="1200" dirty="0"/>
            <a:t> </a:t>
          </a:r>
          <a:r>
            <a:rPr lang="en-GB" sz="3600" kern="1200" dirty="0" err="1"/>
            <a:t>ilmaisun</a:t>
          </a:r>
          <a:r>
            <a:rPr lang="en-GB" sz="3600" kern="1200" dirty="0"/>
            <a:t> </a:t>
          </a:r>
          <a:r>
            <a:rPr lang="en-GB" sz="3600" kern="1200" dirty="0" err="1"/>
            <a:t>rohkaisu</a:t>
          </a:r>
          <a:r>
            <a:rPr lang="en-US" sz="3600" kern="1200" dirty="0"/>
            <a:t>​</a:t>
          </a:r>
        </a:p>
      </dsp:txBody>
      <dsp:txXfrm>
        <a:off x="0" y="2265586"/>
        <a:ext cx="10545531" cy="28255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3AADD-FC44-4477-8179-EA085D7C1F1F}">
      <dsp:nvSpPr>
        <dsp:cNvPr id="0" name=""/>
        <dsp:cNvSpPr/>
      </dsp:nvSpPr>
      <dsp:spPr>
        <a:xfrm>
          <a:off x="0" y="0"/>
          <a:ext cx="8046720" cy="1352891"/>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fi-FI" sz="2600" b="1" kern="1200"/>
            <a:t>Innostus tarttuu!!</a:t>
          </a:r>
          <a:endParaRPr lang="en-US" sz="2600" b="1" kern="1200"/>
        </a:p>
      </dsp:txBody>
      <dsp:txXfrm>
        <a:off x="39625" y="39625"/>
        <a:ext cx="6462122" cy="1273641"/>
      </dsp:txXfrm>
    </dsp:sp>
    <dsp:sp modelId="{4C590250-1CA2-457A-9F7A-F5DAC471FFCF}">
      <dsp:nvSpPr>
        <dsp:cNvPr id="0" name=""/>
        <dsp:cNvSpPr/>
      </dsp:nvSpPr>
      <dsp:spPr>
        <a:xfrm>
          <a:off x="673912" y="1609996"/>
          <a:ext cx="8046720" cy="1362305"/>
        </a:xfrm>
        <a:prstGeom prst="roundRect">
          <a:avLst>
            <a:gd name="adj" fmla="val 10000"/>
          </a:avLst>
        </a:prstGeom>
        <a:solidFill>
          <a:schemeClr val="accent2">
            <a:hueOff val="-856064"/>
            <a:satOff val="9836"/>
            <a:lumOff val="30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fi-FI" sz="2600" b="1" kern="1200"/>
            <a:t>Kielteisyys tarttuu!!</a:t>
          </a:r>
          <a:endParaRPr lang="en-US" sz="2600" b="1" kern="1200"/>
        </a:p>
      </dsp:txBody>
      <dsp:txXfrm>
        <a:off x="713813" y="1649897"/>
        <a:ext cx="6407506" cy="1282503"/>
      </dsp:txXfrm>
    </dsp:sp>
    <dsp:sp modelId="{346F7A9F-C983-4051-B949-172B49618606}">
      <dsp:nvSpPr>
        <dsp:cNvPr id="0" name=""/>
        <dsp:cNvSpPr/>
      </dsp:nvSpPr>
      <dsp:spPr>
        <a:xfrm>
          <a:off x="1337767" y="3219993"/>
          <a:ext cx="8046720" cy="1362305"/>
        </a:xfrm>
        <a:prstGeom prst="roundRect">
          <a:avLst>
            <a:gd name="adj" fmla="val 10000"/>
          </a:avLst>
        </a:prstGeom>
        <a:solidFill>
          <a:schemeClr val="accent2">
            <a:hueOff val="-1712127"/>
            <a:satOff val="19671"/>
            <a:lumOff val="601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fi-FI" sz="2600" b="1" kern="1200"/>
            <a:t>Ilmapiirin luomisessa tärkeitä ovat rehellisyys, tasa-arvoisuus, kannustaminen, rohkaiseminen, välittäminen ja myönteisyys</a:t>
          </a:r>
          <a:endParaRPr lang="en-US" sz="2600" b="1" kern="1200"/>
        </a:p>
      </dsp:txBody>
      <dsp:txXfrm>
        <a:off x="1377668" y="3259894"/>
        <a:ext cx="6417565" cy="1282503"/>
      </dsp:txXfrm>
    </dsp:sp>
    <dsp:sp modelId="{D74BC3BB-1110-4A5B-B60E-AAA8FB99BF66}">
      <dsp:nvSpPr>
        <dsp:cNvPr id="0" name=""/>
        <dsp:cNvSpPr/>
      </dsp:nvSpPr>
      <dsp:spPr>
        <a:xfrm>
          <a:off x="2011680" y="4829990"/>
          <a:ext cx="8046720" cy="1362305"/>
        </a:xfrm>
        <a:prstGeom prst="roundRect">
          <a:avLst>
            <a:gd name="adj" fmla="val 10000"/>
          </a:avLst>
        </a:prstGeom>
        <a:solidFill>
          <a:schemeClr val="accent2">
            <a:hueOff val="-2568191"/>
            <a:satOff val="29507"/>
            <a:lumOff val="901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fi-FI" sz="2600" b="1" kern="1200" dirty="0"/>
            <a:t>Turvallisessa ilmapiirissä myös epäonnistuminen voidaan kääntää haasteeksi</a:t>
          </a:r>
          <a:endParaRPr lang="en-US" sz="2600" b="1" kern="1200" dirty="0"/>
        </a:p>
      </dsp:txBody>
      <dsp:txXfrm>
        <a:off x="2051581" y="4869891"/>
        <a:ext cx="6407506" cy="1282503"/>
      </dsp:txXfrm>
    </dsp:sp>
    <dsp:sp modelId="{5EFD74FE-3514-453F-9AED-EB9511F18B73}">
      <dsp:nvSpPr>
        <dsp:cNvPr id="0" name=""/>
        <dsp:cNvSpPr/>
      </dsp:nvSpPr>
      <dsp:spPr>
        <a:xfrm>
          <a:off x="7161221" y="1043401"/>
          <a:ext cx="885498" cy="885498"/>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360458" y="1043401"/>
        <a:ext cx="487024" cy="666337"/>
      </dsp:txXfrm>
    </dsp:sp>
    <dsp:sp modelId="{7E3FB0C1-797F-4CDA-88AE-C490214B03BD}">
      <dsp:nvSpPr>
        <dsp:cNvPr id="0" name=""/>
        <dsp:cNvSpPr/>
      </dsp:nvSpPr>
      <dsp:spPr>
        <a:xfrm>
          <a:off x="7835134" y="2653398"/>
          <a:ext cx="885498" cy="885498"/>
        </a:xfrm>
        <a:prstGeom prst="downArrow">
          <a:avLst>
            <a:gd name="adj1" fmla="val 55000"/>
            <a:gd name="adj2" fmla="val 45000"/>
          </a:avLst>
        </a:prstGeom>
        <a:solidFill>
          <a:schemeClr val="accent2">
            <a:tint val="40000"/>
            <a:alpha val="90000"/>
            <a:hueOff val="-1658915"/>
            <a:satOff val="22126"/>
            <a:lumOff val="1912"/>
            <a:alphaOff val="0"/>
          </a:schemeClr>
        </a:solidFill>
        <a:ln w="15875" cap="flat" cmpd="sng" algn="ctr">
          <a:solidFill>
            <a:schemeClr val="accent2">
              <a:tint val="40000"/>
              <a:alpha val="90000"/>
              <a:hueOff val="-1658915"/>
              <a:satOff val="22126"/>
              <a:lumOff val="19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034371" y="2653398"/>
        <a:ext cx="487024" cy="666337"/>
      </dsp:txXfrm>
    </dsp:sp>
    <dsp:sp modelId="{53708058-3A29-410F-8239-1B3AC7D2D7D4}">
      <dsp:nvSpPr>
        <dsp:cNvPr id="0" name=""/>
        <dsp:cNvSpPr/>
      </dsp:nvSpPr>
      <dsp:spPr>
        <a:xfrm>
          <a:off x="8498988" y="4263395"/>
          <a:ext cx="885498" cy="885498"/>
        </a:xfrm>
        <a:prstGeom prst="downArrow">
          <a:avLst>
            <a:gd name="adj1" fmla="val 55000"/>
            <a:gd name="adj2" fmla="val 45000"/>
          </a:avLst>
        </a:prstGeom>
        <a:solidFill>
          <a:schemeClr val="accent2">
            <a:tint val="40000"/>
            <a:alpha val="90000"/>
            <a:hueOff val="-3317830"/>
            <a:satOff val="44252"/>
            <a:lumOff val="3824"/>
            <a:alphaOff val="0"/>
          </a:schemeClr>
        </a:solidFill>
        <a:ln w="15875" cap="flat" cmpd="sng" algn="ctr">
          <a:solidFill>
            <a:schemeClr val="accent2">
              <a:tint val="40000"/>
              <a:alpha val="90000"/>
              <a:hueOff val="-3317830"/>
              <a:satOff val="44252"/>
              <a:lumOff val="38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698225" y="4263395"/>
        <a:ext cx="487024" cy="66633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i-FI"/>
              <a:t>Muokkaa ots. perustyyl. napsautt.</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lvl1pPr algn="l">
              <a:defRPr/>
            </a:lvl1pPr>
          </a:lstStyle>
          <a:p>
            <a:fld id="{B61BEF0D-F0BB-DE4B-95CE-6DB70DBA9567}" type="datetimeFigureOut">
              <a:rPr lang="en-US" smtClean="0"/>
              <a:pPr/>
              <a:t>8/17/2021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90710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8/17/2021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946311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i-FI"/>
              <a:t>Muokkaa ots. perustyyl. napsautt.</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021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8/17/2021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237544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i-FI"/>
              <a:t>Muokkaa ots. perustyyl. napsautt.</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smtClean="0"/>
              <a:pPr/>
              <a:t>8/17/2021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258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i-FI"/>
              <a:t>Muokkaa ots. perustyyl. napsautt.</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045104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i-FI"/>
              <a:t>Muokkaa ots. perustyyl. napsautt.</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p:cNvSpPr>
            <a:spLocks noGrp="1"/>
          </p:cNvSpPr>
          <p:nvPr>
            <p:ph sz="half" idx="2"/>
          </p:nvPr>
        </p:nvSpPr>
        <p:spPr>
          <a:xfrm>
            <a:off x="1024128" y="2967788"/>
            <a:ext cx="4754880" cy="334157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i-FI"/>
              <a:t>Muokkaa tekstin perustyylejä</a:t>
            </a:r>
          </a:p>
        </p:txBody>
      </p:sp>
      <p:sp>
        <p:nvSpPr>
          <p:cNvPr id="6" name="Content Placeholder 5"/>
          <p:cNvSpPr>
            <a:spLocks noGrp="1"/>
          </p:cNvSpPr>
          <p:nvPr>
            <p:ph sz="quarter" idx="4"/>
          </p:nvPr>
        </p:nvSpPr>
        <p:spPr>
          <a:xfrm>
            <a:off x="5990888" y="2967788"/>
            <a:ext cx="4754880" cy="334157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744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1996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1025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i-FI"/>
              <a:t>Muokkaa ots. perustyyl. napsautt.</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p>
            <a:fld id="{42A54C80-263E-416B-A8E0-580EDEADCBDC}" type="datetimeFigureOut">
              <a:rPr lang="en-US" smtClean="0"/>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649055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i-FI"/>
              <a:t>Muokkaa ots. perustyyl. napsautt.</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smtClean="0"/>
              <a:pPr/>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2337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BEF0D-F0BB-DE4B-95CE-6DB70DBA9567}" type="datetimeFigureOut">
              <a:rPr lang="en-US" smtClean="0"/>
              <a:pPr/>
              <a:t>8/17/2021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7F1E4F-1CFF-5643-939E-217C01CDF565}" type="slidenum">
              <a:rPr lang="en-US" smtClean="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7680258"/>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hyperlink" Target="https://fi.wikipedia.org/wiki/Radio"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hallatar.blogspot.com/2019/11/pari-suhdetta-ja-kiltteytta.html" TargetMode="External"/><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5FC715-796E-4BAE-8806-553674C59C77}"/>
              </a:ext>
            </a:extLst>
          </p:cNvPr>
          <p:cNvSpPr>
            <a:spLocks noGrp="1"/>
          </p:cNvSpPr>
          <p:nvPr>
            <p:ph type="ctrTitle"/>
          </p:nvPr>
        </p:nvSpPr>
        <p:spPr/>
        <p:txBody>
          <a:bodyPr/>
          <a:lstStyle/>
          <a:p>
            <a:r>
              <a:rPr lang="fi-FI" dirty="0"/>
              <a:t>Asiakkaan kohtaaminen</a:t>
            </a:r>
          </a:p>
        </p:txBody>
      </p:sp>
      <p:sp>
        <p:nvSpPr>
          <p:cNvPr id="3" name="Alaotsikko 2">
            <a:extLst>
              <a:ext uri="{FF2B5EF4-FFF2-40B4-BE49-F238E27FC236}">
                <a16:creationId xmlns:a16="http://schemas.microsoft.com/office/drawing/2014/main" id="{DA7EE062-8DC8-4288-97B7-EAB14281DC1E}"/>
              </a:ext>
            </a:extLst>
          </p:cNvPr>
          <p:cNvSpPr>
            <a:spLocks noGrp="1"/>
          </p:cNvSpPr>
          <p:nvPr>
            <p:ph type="subTitle" idx="1"/>
          </p:nvPr>
        </p:nvSpPr>
        <p:spPr/>
        <p:txBody>
          <a:bodyPr/>
          <a:lstStyle/>
          <a:p>
            <a:r>
              <a:rPr lang="fi-FI" dirty="0"/>
              <a:t>Ammatillinen vuorovaikutus</a:t>
            </a:r>
          </a:p>
        </p:txBody>
      </p:sp>
    </p:spTree>
    <p:extLst>
      <p:ext uri="{BB962C8B-B14F-4D97-AF65-F5344CB8AC3E}">
        <p14:creationId xmlns:p14="http://schemas.microsoft.com/office/powerpoint/2010/main" val="4140657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AB97F1-5EF7-4608-80AC-29C5955B8305}"/>
              </a:ext>
            </a:extLst>
          </p:cNvPr>
          <p:cNvSpPr>
            <a:spLocks noGrp="1"/>
          </p:cNvSpPr>
          <p:nvPr>
            <p:ph type="title"/>
          </p:nvPr>
        </p:nvSpPr>
        <p:spPr>
          <a:xfrm>
            <a:off x="677334" y="609600"/>
            <a:ext cx="8596668" cy="756863"/>
          </a:xfrm>
        </p:spPr>
        <p:txBody>
          <a:bodyPr/>
          <a:lstStyle/>
          <a:p>
            <a:r>
              <a:rPr lang="fi-FI" dirty="0">
                <a:cs typeface="Arial"/>
              </a:rPr>
              <a:t>Sanaton viestintä</a:t>
            </a:r>
            <a:endParaRPr lang="fi-FI" dirty="0"/>
          </a:p>
        </p:txBody>
      </p:sp>
      <p:sp>
        <p:nvSpPr>
          <p:cNvPr id="3" name="Sisällön paikkamerkki 2">
            <a:extLst>
              <a:ext uri="{FF2B5EF4-FFF2-40B4-BE49-F238E27FC236}">
                <a16:creationId xmlns:a16="http://schemas.microsoft.com/office/drawing/2014/main" id="{BD9C9195-E2DF-4C69-9EFF-B39C115723A5}"/>
              </a:ext>
            </a:extLst>
          </p:cNvPr>
          <p:cNvSpPr>
            <a:spLocks noGrp="1"/>
          </p:cNvSpPr>
          <p:nvPr>
            <p:ph idx="1"/>
          </p:nvPr>
        </p:nvSpPr>
        <p:spPr>
          <a:xfrm>
            <a:off x="677334" y="1643865"/>
            <a:ext cx="8596668" cy="5054886"/>
          </a:xfrm>
        </p:spPr>
        <p:txBody>
          <a:bodyPr vert="horz" lIns="91440" tIns="45720" rIns="91440" bIns="45720" rtlCol="0" anchor="t">
            <a:normAutofit/>
          </a:bodyPr>
          <a:lstStyle/>
          <a:p>
            <a:pPr>
              <a:spcAft>
                <a:spcPct val="0"/>
              </a:spcAft>
            </a:pPr>
            <a:r>
              <a:rPr lang="fi-FI" sz="2000" dirty="0">
                <a:cs typeface="Arial"/>
              </a:rPr>
              <a:t>kehon kieli: eleet, ilmeet, asento, liikkuminen</a:t>
            </a:r>
            <a:endParaRPr lang="en-US" sz="2000" dirty="0">
              <a:cs typeface="Arial"/>
            </a:endParaRPr>
          </a:p>
          <a:p>
            <a:pPr>
              <a:spcAft>
                <a:spcPct val="0"/>
              </a:spcAft>
            </a:pPr>
            <a:r>
              <a:rPr lang="fi-FI" sz="2000" dirty="0">
                <a:cs typeface="Arial"/>
              </a:rPr>
              <a:t>katse: silmän liikkeet, silmien räpytys, katsekontakti</a:t>
            </a:r>
            <a:endParaRPr lang="en-US" sz="2000" dirty="0">
              <a:cs typeface="Arial"/>
            </a:endParaRPr>
          </a:p>
          <a:p>
            <a:pPr>
              <a:spcAft>
                <a:spcPct val="0"/>
              </a:spcAft>
            </a:pPr>
            <a:r>
              <a:rPr lang="fi-FI" sz="2000" dirty="0">
                <a:cs typeface="Arial"/>
              </a:rPr>
              <a:t>koskettaminen: kuka koskettaa ketä missä olosuhteissa?</a:t>
            </a:r>
            <a:endParaRPr lang="en-US" sz="2000" dirty="0">
              <a:cs typeface="Arial"/>
            </a:endParaRPr>
          </a:p>
          <a:p>
            <a:pPr>
              <a:spcAft>
                <a:spcPct val="0"/>
              </a:spcAft>
            </a:pPr>
            <a:r>
              <a:rPr lang="fi-FI" sz="2000" dirty="0">
                <a:cs typeface="Arial"/>
              </a:rPr>
              <a:t>tila: tilan käyttö, ihmisten välinen etäisyys</a:t>
            </a:r>
            <a:endParaRPr lang="en-US" sz="2000" dirty="0">
              <a:cs typeface="Arial"/>
            </a:endParaRPr>
          </a:p>
          <a:p>
            <a:pPr>
              <a:spcAft>
                <a:spcPct val="0"/>
              </a:spcAft>
            </a:pPr>
            <a:r>
              <a:rPr lang="fi-FI" sz="2000" dirty="0">
                <a:cs typeface="Arial"/>
              </a:rPr>
              <a:t>aika: suhtautuminen aikaan ja ajankäyttöön</a:t>
            </a:r>
          </a:p>
          <a:p>
            <a:pPr marL="0" indent="0">
              <a:spcAft>
                <a:spcPct val="0"/>
              </a:spcAft>
              <a:buNone/>
            </a:pPr>
            <a:endParaRPr lang="en-US" sz="2000" dirty="0">
              <a:cs typeface="Arial"/>
            </a:endParaRPr>
          </a:p>
          <a:p>
            <a:pPr marL="0" indent="0">
              <a:spcAft>
                <a:spcPct val="0"/>
              </a:spcAft>
              <a:buNone/>
            </a:pPr>
            <a:r>
              <a:rPr lang="en-US" sz="2000" dirty="0" err="1">
                <a:cs typeface="Arial"/>
              </a:rPr>
              <a:t>Millaisia</a:t>
            </a:r>
            <a:r>
              <a:rPr lang="en-US" sz="2000" dirty="0">
                <a:cs typeface="Arial"/>
              </a:rPr>
              <a:t> </a:t>
            </a:r>
            <a:r>
              <a:rPr lang="en-US" sz="2000" dirty="0" err="1">
                <a:cs typeface="Arial"/>
              </a:rPr>
              <a:t>haasteita</a:t>
            </a:r>
            <a:r>
              <a:rPr lang="en-US" sz="2000" dirty="0">
                <a:cs typeface="Arial"/>
              </a:rPr>
              <a:t> korona-</a:t>
            </a:r>
            <a:r>
              <a:rPr lang="en-US" sz="2000" dirty="0" err="1">
                <a:cs typeface="Arial"/>
              </a:rPr>
              <a:t>aika</a:t>
            </a:r>
            <a:r>
              <a:rPr lang="en-US" sz="2000" dirty="0">
                <a:cs typeface="Arial"/>
              </a:rPr>
              <a:t> on </a:t>
            </a:r>
            <a:r>
              <a:rPr lang="en-US" sz="2000" dirty="0" err="1">
                <a:cs typeface="Arial"/>
              </a:rPr>
              <a:t>tuonut</a:t>
            </a:r>
            <a:r>
              <a:rPr lang="en-US" sz="2000" dirty="0">
                <a:cs typeface="Arial"/>
              </a:rPr>
              <a:t> </a:t>
            </a:r>
            <a:r>
              <a:rPr lang="en-US" sz="2000" dirty="0" err="1">
                <a:cs typeface="Arial"/>
              </a:rPr>
              <a:t>sanattomaan</a:t>
            </a:r>
            <a:r>
              <a:rPr lang="en-US" sz="2000" dirty="0">
                <a:cs typeface="Arial"/>
              </a:rPr>
              <a:t> </a:t>
            </a:r>
            <a:r>
              <a:rPr lang="en-US" sz="2000" dirty="0" err="1">
                <a:cs typeface="Arial"/>
              </a:rPr>
              <a:t>viestintään</a:t>
            </a:r>
            <a:r>
              <a:rPr lang="en-US" sz="2000" dirty="0">
                <a:cs typeface="Arial"/>
              </a:rPr>
              <a:t>?</a:t>
            </a:r>
          </a:p>
          <a:p>
            <a:pPr marL="0" indent="0">
              <a:spcAft>
                <a:spcPct val="0"/>
              </a:spcAft>
              <a:buNone/>
            </a:pPr>
            <a:endParaRPr lang="en-US" sz="2000" dirty="0">
              <a:cs typeface="Arial"/>
            </a:endParaRPr>
          </a:p>
          <a:p>
            <a:r>
              <a:rPr lang="fi-FI" sz="2000" dirty="0">
                <a:cs typeface="Arial"/>
              </a:rPr>
              <a:t>Vanhin viestinnän muoto</a:t>
            </a:r>
            <a:endParaRPr lang="fi-FI" sz="2000" dirty="0"/>
          </a:p>
          <a:p>
            <a:r>
              <a:rPr lang="fi-FI" sz="2000" dirty="0">
                <a:cs typeface="Arial"/>
              </a:rPr>
              <a:t>Uskomme ennemmin sanatonta kuin sanallista viestintää</a:t>
            </a:r>
          </a:p>
          <a:p>
            <a:r>
              <a:rPr lang="fi-FI" sz="2000" dirty="0">
                <a:cs typeface="Arial"/>
              </a:rPr>
              <a:t>Jos sanaton ja sanallinen viestintä ristiriitaista, sanaton vie voiton</a:t>
            </a:r>
          </a:p>
          <a:p>
            <a:endParaRPr lang="fi-FI" dirty="0">
              <a:cs typeface="Arial"/>
            </a:endParaRPr>
          </a:p>
        </p:txBody>
      </p:sp>
    </p:spTree>
    <p:extLst>
      <p:ext uri="{BB962C8B-B14F-4D97-AF65-F5344CB8AC3E}">
        <p14:creationId xmlns:p14="http://schemas.microsoft.com/office/powerpoint/2010/main" val="324733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5AC790-983F-4ADA-B6CA-09C6A4A297C9}"/>
              </a:ext>
            </a:extLst>
          </p:cNvPr>
          <p:cNvSpPr>
            <a:spLocks noGrp="1"/>
          </p:cNvSpPr>
          <p:nvPr>
            <p:ph type="title"/>
          </p:nvPr>
        </p:nvSpPr>
        <p:spPr>
          <a:xfrm>
            <a:off x="677334" y="609600"/>
            <a:ext cx="8596668" cy="839056"/>
          </a:xfrm>
        </p:spPr>
        <p:txBody>
          <a:bodyPr/>
          <a:lstStyle/>
          <a:p>
            <a:r>
              <a:rPr lang="fi-FI" dirty="0"/>
              <a:t>Sanaton viestintä</a:t>
            </a:r>
          </a:p>
        </p:txBody>
      </p:sp>
      <p:sp>
        <p:nvSpPr>
          <p:cNvPr id="3" name="Sisällön paikkamerkki 2">
            <a:extLst>
              <a:ext uri="{FF2B5EF4-FFF2-40B4-BE49-F238E27FC236}">
                <a16:creationId xmlns:a16="http://schemas.microsoft.com/office/drawing/2014/main" id="{67CB162C-608F-48F9-A4FE-1DF10AF658D6}"/>
              </a:ext>
            </a:extLst>
          </p:cNvPr>
          <p:cNvSpPr>
            <a:spLocks noGrp="1"/>
          </p:cNvSpPr>
          <p:nvPr>
            <p:ph idx="1"/>
          </p:nvPr>
        </p:nvSpPr>
        <p:spPr>
          <a:xfrm>
            <a:off x="677334" y="1633591"/>
            <a:ext cx="8596668" cy="4407771"/>
          </a:xfrm>
        </p:spPr>
        <p:txBody>
          <a:bodyPr/>
          <a:lstStyle/>
          <a:p>
            <a:pPr algn="l"/>
            <a:r>
              <a:rPr lang="fi-FI" sz="2000" b="0" i="0" dirty="0">
                <a:solidFill>
                  <a:srgbClr val="333333"/>
                </a:solidFill>
                <a:effectLst/>
                <a:latin typeface="Open Sans"/>
              </a:rPr>
              <a:t>Sanaton viestintä eli ns. kehonkieli perustuu liikehermoratojen, lihasten ja aistien yhteistoimintaan, jonka avulla syntyy esimerkiksi spontaani tunnetilan ilmaus kasvoille. </a:t>
            </a:r>
          </a:p>
          <a:p>
            <a:pPr algn="l"/>
            <a:r>
              <a:rPr lang="fi-FI" sz="2000" b="0" i="0" dirty="0">
                <a:solidFill>
                  <a:srgbClr val="333333"/>
                </a:solidFill>
                <a:effectLst/>
                <a:latin typeface="Open Sans"/>
              </a:rPr>
              <a:t>Sanatonta viestintää ovat ilmeet ja eleet, jotka voivat kertoa enemmän kuin kaikki sanat yhteensä, erimerkiksi pelko, ärtyneisyys, viha, ilo yms. ei ole kovinkaan helppoa piilottaa muilta. Osa kehonkielen viesteistä on tahdosta riippumattomia kuten esim. punastuminen.</a:t>
            </a:r>
          </a:p>
          <a:p>
            <a:pPr algn="l"/>
            <a:r>
              <a:rPr lang="fi-FI" sz="2000" b="0" i="0" dirty="0">
                <a:solidFill>
                  <a:srgbClr val="333333"/>
                </a:solidFill>
                <a:effectLst/>
                <a:latin typeface="Open Sans"/>
              </a:rPr>
              <a:t>Kehonkieli on tunteiden kieli ja se voi välittää ihmisistä sellaista tietoa jota ei sanallisesti kyetä tai haluta ilmaista.</a:t>
            </a:r>
          </a:p>
          <a:p>
            <a:endParaRPr lang="fi-FI" dirty="0"/>
          </a:p>
        </p:txBody>
      </p:sp>
    </p:spTree>
    <p:extLst>
      <p:ext uri="{BB962C8B-B14F-4D97-AF65-F5344CB8AC3E}">
        <p14:creationId xmlns:p14="http://schemas.microsoft.com/office/powerpoint/2010/main" val="3401538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Kuuntelemisen taidot</a:t>
            </a:r>
          </a:p>
        </p:txBody>
      </p:sp>
      <p:sp>
        <p:nvSpPr>
          <p:cNvPr id="3" name="Sisällön paikkamerkki 2"/>
          <p:cNvSpPr>
            <a:spLocks noGrp="1"/>
          </p:cNvSpPr>
          <p:nvPr>
            <p:ph idx="1"/>
          </p:nvPr>
        </p:nvSpPr>
        <p:spPr>
          <a:xfrm>
            <a:off x="677334" y="1417835"/>
            <a:ext cx="8596668" cy="5322012"/>
          </a:xfrm>
        </p:spPr>
        <p:txBody>
          <a:bodyPr>
            <a:normAutofit/>
          </a:bodyPr>
          <a:lstStyle/>
          <a:p>
            <a:pPr marL="0" indent="0">
              <a:buNone/>
            </a:pPr>
            <a:r>
              <a:rPr lang="fi-FI" b="1" dirty="0"/>
              <a:t>”Puhuessasi toistat vain sitä minkä jo tiedät. Mutta jos kuuntelet, saatat oppia jotain uutta.” DALAI LAMA</a:t>
            </a:r>
          </a:p>
          <a:p>
            <a:pPr marL="0" indent="0">
              <a:buNone/>
            </a:pPr>
            <a:endParaRPr lang="fi-FI" dirty="0"/>
          </a:p>
          <a:p>
            <a:pPr marL="0" indent="0">
              <a:buNone/>
            </a:pPr>
            <a:r>
              <a:rPr lang="fi-FI" sz="2000" dirty="0"/>
              <a:t>Keskustele vieruskaverin kanssa</a:t>
            </a:r>
          </a:p>
          <a:p>
            <a:pPr lvl="1"/>
            <a:r>
              <a:rPr lang="fi-FI" sz="2000" dirty="0"/>
              <a:t>Milloin / miksi kuunteleminen on vaikeaa?</a:t>
            </a:r>
          </a:p>
          <a:p>
            <a:pPr marL="457200" lvl="1" indent="0">
              <a:buNone/>
            </a:pPr>
            <a:endParaRPr lang="fi-FI" sz="2000" dirty="0"/>
          </a:p>
          <a:p>
            <a:r>
              <a:rPr lang="fi-FI" sz="2000" dirty="0"/>
              <a:t>Kuuleminen ja kuunteleminen ovat eri asioita</a:t>
            </a:r>
          </a:p>
          <a:p>
            <a:r>
              <a:rPr lang="fi-FI" sz="2000" dirty="0"/>
              <a:t>Aktiivisen kuuntelemisen piirteitä:</a:t>
            </a:r>
          </a:p>
          <a:p>
            <a:pPr lvl="1"/>
            <a:r>
              <a:rPr lang="fi-FI" sz="2000" dirty="0"/>
              <a:t>Vastaanottavaisuus – kuuntelija pitää viestiä tärkeänä</a:t>
            </a:r>
          </a:p>
          <a:p>
            <a:pPr lvl="1"/>
            <a:r>
              <a:rPr lang="fi-FI" sz="2000" dirty="0"/>
              <a:t>Keskittyneisyys – kuuntelija keskittyy asiaan koko olemuksellaan</a:t>
            </a:r>
          </a:p>
          <a:p>
            <a:pPr lvl="1"/>
            <a:r>
              <a:rPr lang="fi-FI" sz="2000" dirty="0"/>
              <a:t>Kunnioittaminen – kuuntelija kuulee puhujaa sellaisena kuin hän on</a:t>
            </a:r>
          </a:p>
          <a:p>
            <a:pPr lvl="1"/>
            <a:r>
              <a:rPr lang="fi-FI" sz="2000" dirty="0"/>
              <a:t>Kärsivällisyys – kuuntelija luottaa siihen, että puhuja kertoo asiat silloin kun hän on siihen valmis</a:t>
            </a:r>
          </a:p>
          <a:p>
            <a:pPr marL="274320" lvl="1" indent="0">
              <a:buNone/>
            </a:pPr>
            <a:endParaRPr lang="fi-FI" dirty="0"/>
          </a:p>
          <a:p>
            <a:pPr marL="0" indent="0">
              <a:buNone/>
            </a:pPr>
            <a:endParaRPr lang="fi-FI" dirty="0"/>
          </a:p>
          <a:p>
            <a:endParaRPr lang="fi-FI" dirty="0"/>
          </a:p>
        </p:txBody>
      </p:sp>
    </p:spTree>
    <p:extLst>
      <p:ext uri="{BB962C8B-B14F-4D97-AF65-F5344CB8AC3E}">
        <p14:creationId xmlns:p14="http://schemas.microsoft.com/office/powerpoint/2010/main" val="2881106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1CD231-087F-48FB-9D10-B6D4EC82A419}"/>
              </a:ext>
            </a:extLst>
          </p:cNvPr>
          <p:cNvSpPr>
            <a:spLocks noGrp="1"/>
          </p:cNvSpPr>
          <p:nvPr>
            <p:ph type="title"/>
          </p:nvPr>
        </p:nvSpPr>
        <p:spPr>
          <a:xfrm>
            <a:off x="677334" y="609600"/>
            <a:ext cx="8596668" cy="767137"/>
          </a:xfrm>
        </p:spPr>
        <p:txBody>
          <a:bodyPr/>
          <a:lstStyle/>
          <a:p>
            <a:r>
              <a:rPr lang="fi-FI" dirty="0"/>
              <a:t>Kuunteleminen</a:t>
            </a:r>
          </a:p>
        </p:txBody>
      </p:sp>
      <p:sp>
        <p:nvSpPr>
          <p:cNvPr id="3" name="Sisällön paikkamerkki 2">
            <a:extLst>
              <a:ext uri="{FF2B5EF4-FFF2-40B4-BE49-F238E27FC236}">
                <a16:creationId xmlns:a16="http://schemas.microsoft.com/office/drawing/2014/main" id="{A7C126C5-97B4-4A24-918F-9B91BE0BFD4B}"/>
              </a:ext>
            </a:extLst>
          </p:cNvPr>
          <p:cNvSpPr>
            <a:spLocks noGrp="1"/>
          </p:cNvSpPr>
          <p:nvPr>
            <p:ph idx="1"/>
          </p:nvPr>
        </p:nvSpPr>
        <p:spPr>
          <a:xfrm>
            <a:off x="677334" y="1602769"/>
            <a:ext cx="8596668" cy="5167901"/>
          </a:xfrm>
        </p:spPr>
        <p:txBody>
          <a:bodyPr/>
          <a:lstStyle/>
          <a:p>
            <a:pPr algn="l"/>
            <a:r>
              <a:rPr lang="fi-FI" sz="2000" b="0" i="0" dirty="0">
                <a:solidFill>
                  <a:srgbClr val="333333"/>
                </a:solidFill>
                <a:effectLst/>
                <a:latin typeface="Open Sans"/>
              </a:rPr>
              <a:t>Kuunteleminen on osa vuorovaikutusta. </a:t>
            </a:r>
          </a:p>
          <a:p>
            <a:pPr algn="l"/>
            <a:r>
              <a:rPr lang="fi-FI" sz="2000" b="0" i="0" dirty="0">
                <a:solidFill>
                  <a:srgbClr val="333333"/>
                </a:solidFill>
                <a:effectLst/>
                <a:latin typeface="Open Sans"/>
              </a:rPr>
              <a:t>Aktiivinen kuunteleminen on koko asiakastyön auttamisprosessin perusta ja tärkeää siinä on että toinen tuntee tulevansa kuulluksi ja ymmärretyksi.</a:t>
            </a:r>
          </a:p>
          <a:p>
            <a:pPr algn="l"/>
            <a:r>
              <a:rPr lang="fi-FI" sz="2000" b="0" i="0" dirty="0">
                <a:solidFill>
                  <a:srgbClr val="333333"/>
                </a:solidFill>
                <a:effectLst/>
                <a:latin typeface="Open Sans"/>
              </a:rPr>
              <a:t>Kuuntelijan tarkoitus on selvittää kuuntelemalla mitä toinen osapuoli tuntee, ajattelee ja miksi. </a:t>
            </a:r>
          </a:p>
          <a:p>
            <a:pPr algn="l"/>
            <a:r>
              <a:rPr lang="fi-FI" sz="2000" b="0" i="0" dirty="0">
                <a:solidFill>
                  <a:srgbClr val="333333"/>
                </a:solidFill>
                <a:effectLst/>
                <a:latin typeface="Open Sans"/>
              </a:rPr>
              <a:t>Aktiivinen kuuntelu on osa empatiaa ja välittää siinä viestin että välittää ja on aidosti kiinnostunut. </a:t>
            </a:r>
          </a:p>
          <a:p>
            <a:pPr algn="l"/>
            <a:r>
              <a:rPr lang="fi-FI" sz="2000" b="0" i="0" dirty="0">
                <a:solidFill>
                  <a:srgbClr val="333333"/>
                </a:solidFill>
                <a:effectLst/>
                <a:latin typeface="Open Sans"/>
              </a:rPr>
              <a:t>Aktiivisen kuuntelijan täytyy olla tietoinen kuuntelutilanteessa omista ilmeistään, eleistään, liikkeistään ja sanoista. </a:t>
            </a:r>
          </a:p>
          <a:p>
            <a:pPr algn="l"/>
            <a:r>
              <a:rPr lang="fi-FI" sz="2000" b="0" i="0" dirty="0">
                <a:solidFill>
                  <a:srgbClr val="333333"/>
                </a:solidFill>
                <a:effectLst/>
                <a:latin typeface="Open Sans"/>
              </a:rPr>
              <a:t>Tarkoituksena kuuntelussa on viestiä hyväksyntää, auttaa selventämään ja tarkentamaan ajatuksia ja auttaa uusiin näkökulmiin.</a:t>
            </a:r>
          </a:p>
          <a:p>
            <a:endParaRPr lang="fi-FI" dirty="0"/>
          </a:p>
        </p:txBody>
      </p:sp>
    </p:spTree>
    <p:extLst>
      <p:ext uri="{BB962C8B-B14F-4D97-AF65-F5344CB8AC3E}">
        <p14:creationId xmlns:p14="http://schemas.microsoft.com/office/powerpoint/2010/main" val="1566347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Aktiivisen kuuntelun tasot</a:t>
            </a:r>
          </a:p>
        </p:txBody>
      </p:sp>
      <p:sp>
        <p:nvSpPr>
          <p:cNvPr id="3" name="Sisällön paikkamerkki 2"/>
          <p:cNvSpPr>
            <a:spLocks noGrp="1"/>
          </p:cNvSpPr>
          <p:nvPr>
            <p:ph idx="1"/>
          </p:nvPr>
        </p:nvSpPr>
        <p:spPr>
          <a:xfrm>
            <a:off x="677334" y="1551399"/>
            <a:ext cx="8596668" cy="4489964"/>
          </a:xfrm>
        </p:spPr>
        <p:txBody>
          <a:bodyPr/>
          <a:lstStyle/>
          <a:p>
            <a:pPr marL="0" indent="0">
              <a:buNone/>
            </a:pPr>
            <a:endParaRPr lang="fi-FI" dirty="0"/>
          </a:p>
          <a:p>
            <a:r>
              <a:rPr lang="fi-FI" sz="3200" dirty="0"/>
              <a:t>1 Ei kuuntele</a:t>
            </a:r>
          </a:p>
          <a:p>
            <a:r>
              <a:rPr lang="fi-FI" sz="3200" dirty="0"/>
              <a:t>2 On kuuntelevinaan</a:t>
            </a:r>
          </a:p>
          <a:p>
            <a:r>
              <a:rPr lang="fi-FI" sz="3200" dirty="0"/>
              <a:t>3 Kuuntelee keskeyttääkseen</a:t>
            </a:r>
          </a:p>
          <a:p>
            <a:r>
              <a:rPr lang="fi-FI" sz="3200" dirty="0"/>
              <a:t>4 Kuuntelee omista lähtökohdista käsin</a:t>
            </a:r>
          </a:p>
          <a:p>
            <a:r>
              <a:rPr lang="fi-FI" sz="3200" dirty="0"/>
              <a:t>5 Aktiivinen kuuntelu</a:t>
            </a:r>
          </a:p>
        </p:txBody>
      </p:sp>
    </p:spTree>
    <p:extLst>
      <p:ext uri="{BB962C8B-B14F-4D97-AF65-F5344CB8AC3E}">
        <p14:creationId xmlns:p14="http://schemas.microsoft.com/office/powerpoint/2010/main" val="4226377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90145" y="2376862"/>
            <a:ext cx="2640646" cy="2104273"/>
          </a:xfrm>
          <a:noFill/>
        </p:spPr>
        <p:txBody>
          <a:bodyPr>
            <a:normAutofit/>
          </a:bodyPr>
          <a:lstStyle/>
          <a:p>
            <a:pPr algn="ctr"/>
            <a:r>
              <a:rPr lang="fi-FI" sz="3000">
                <a:solidFill>
                  <a:srgbClr val="FFFFFF"/>
                </a:solidFill>
              </a:rPr>
              <a:t>Aktiivinen, aito kuuntelu ohjaustyön välineenä</a:t>
            </a:r>
          </a:p>
        </p:txBody>
      </p:sp>
      <p:graphicFrame>
        <p:nvGraphicFramePr>
          <p:cNvPr id="5" name="Sisällön paikkamerkki 2">
            <a:extLst>
              <a:ext uri="{FF2B5EF4-FFF2-40B4-BE49-F238E27FC236}">
                <a16:creationId xmlns:a16="http://schemas.microsoft.com/office/drawing/2014/main" id="{AF8D2150-6DCB-4A37-A5B0-FC50BF35A784}"/>
              </a:ext>
            </a:extLst>
          </p:cNvPr>
          <p:cNvGraphicFramePr>
            <a:graphicFrameLocks noGrp="1"/>
          </p:cNvGraphicFramePr>
          <p:nvPr>
            <p:ph idx="1"/>
            <p:extLst>
              <p:ext uri="{D42A27DB-BD31-4B8C-83A1-F6EECF244321}">
                <p14:modId xmlns:p14="http://schemas.microsoft.com/office/powerpoint/2010/main" val="2558897768"/>
              </p:ext>
            </p:extLst>
          </p:nvPr>
        </p:nvGraphicFramePr>
        <p:xfrm>
          <a:off x="678094" y="739739"/>
          <a:ext cx="10545531" cy="58357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855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69848" y="237678"/>
            <a:ext cx="4730451" cy="1723994"/>
          </a:xfrm>
        </p:spPr>
        <p:txBody>
          <a:bodyPr>
            <a:normAutofit/>
          </a:bodyPr>
          <a:lstStyle/>
          <a:p>
            <a:r>
              <a:rPr lang="fi-FI" sz="4400"/>
              <a:t>Aktiivinen, aito kuuntelu</a:t>
            </a:r>
          </a:p>
        </p:txBody>
      </p:sp>
      <p:sp>
        <p:nvSpPr>
          <p:cNvPr id="3" name="Sisällön paikkamerkki 2"/>
          <p:cNvSpPr>
            <a:spLocks noGrp="1"/>
          </p:cNvSpPr>
          <p:nvPr>
            <p:ph idx="1"/>
          </p:nvPr>
        </p:nvSpPr>
        <p:spPr>
          <a:xfrm>
            <a:off x="1069848" y="1946005"/>
            <a:ext cx="5125469" cy="4671893"/>
          </a:xfrm>
        </p:spPr>
        <p:txBody>
          <a:bodyPr vert="horz" lIns="91440" tIns="45720" rIns="91440" bIns="45720" rtlCol="0" anchor="t">
            <a:noAutofit/>
          </a:bodyPr>
          <a:lstStyle/>
          <a:p>
            <a:pPr fontAlgn="base"/>
            <a:r>
              <a:rPr lang="en-GB" sz="2200" dirty="0" err="1"/>
              <a:t>Tunnista</a:t>
            </a:r>
            <a:r>
              <a:rPr lang="en-GB" sz="2200" dirty="0"/>
              <a:t> </a:t>
            </a:r>
            <a:r>
              <a:rPr lang="en-GB" sz="2200" dirty="0" err="1"/>
              <a:t>omat</a:t>
            </a:r>
            <a:r>
              <a:rPr lang="en-GB" sz="2200" dirty="0"/>
              <a:t> </a:t>
            </a:r>
            <a:r>
              <a:rPr lang="en-GB" sz="2200" dirty="0" err="1"/>
              <a:t>kuuntelutottumuksesi</a:t>
            </a:r>
            <a:r>
              <a:rPr lang="en-US" sz="2200" dirty="0"/>
              <a:t>​</a:t>
            </a:r>
          </a:p>
          <a:p>
            <a:pPr fontAlgn="base"/>
            <a:r>
              <a:rPr lang="en-GB" sz="2200" dirty="0" err="1"/>
              <a:t>Pyri</a:t>
            </a:r>
            <a:r>
              <a:rPr lang="en-GB" sz="2200" dirty="0"/>
              <a:t> </a:t>
            </a:r>
            <a:r>
              <a:rPr lang="en-GB" sz="2200" dirty="0" err="1"/>
              <a:t>ennakkoluulottomuuteen</a:t>
            </a:r>
            <a:r>
              <a:rPr lang="en-US" sz="2200" dirty="0"/>
              <a:t>​</a:t>
            </a:r>
          </a:p>
          <a:p>
            <a:pPr fontAlgn="base"/>
            <a:r>
              <a:rPr lang="en-GB" sz="2200" dirty="0" err="1"/>
              <a:t>Keskity</a:t>
            </a:r>
            <a:r>
              <a:rPr lang="en-GB" sz="2200" dirty="0"/>
              <a:t> </a:t>
            </a:r>
            <a:r>
              <a:rPr lang="en-GB" sz="2200" dirty="0" err="1"/>
              <a:t>täyspainoisesti</a:t>
            </a:r>
            <a:r>
              <a:rPr lang="en-GB" sz="2200" dirty="0"/>
              <a:t> </a:t>
            </a:r>
            <a:r>
              <a:rPr lang="en-GB" sz="2200" dirty="0" err="1"/>
              <a:t>kuunteluun</a:t>
            </a:r>
            <a:r>
              <a:rPr lang="en-US" sz="2200" dirty="0"/>
              <a:t>​</a:t>
            </a:r>
          </a:p>
          <a:p>
            <a:pPr fontAlgn="base"/>
            <a:r>
              <a:rPr lang="en-GB" sz="2200" dirty="0" err="1"/>
              <a:t>Pysy</a:t>
            </a:r>
            <a:r>
              <a:rPr lang="en-GB" sz="2200" dirty="0"/>
              <a:t> </a:t>
            </a:r>
            <a:r>
              <a:rPr lang="en-GB" sz="2200" dirty="0" err="1"/>
              <a:t>kuuntelijan</a:t>
            </a:r>
            <a:r>
              <a:rPr lang="en-GB" sz="2200" dirty="0"/>
              <a:t> </a:t>
            </a:r>
            <a:r>
              <a:rPr lang="en-GB" sz="2200" dirty="0" err="1"/>
              <a:t>roolissa</a:t>
            </a:r>
            <a:r>
              <a:rPr lang="en-US" sz="2200" dirty="0"/>
              <a:t>​</a:t>
            </a:r>
          </a:p>
          <a:p>
            <a:pPr fontAlgn="base"/>
            <a:r>
              <a:rPr lang="en-GB" sz="2200" dirty="0" err="1"/>
              <a:t>Siirrä</a:t>
            </a:r>
            <a:r>
              <a:rPr lang="en-GB" sz="2200" dirty="0"/>
              <a:t> </a:t>
            </a:r>
            <a:r>
              <a:rPr lang="en-GB" sz="2200" dirty="0" err="1"/>
              <a:t>tarkkaavaisuus</a:t>
            </a:r>
            <a:r>
              <a:rPr lang="en-GB" sz="2200" dirty="0"/>
              <a:t> </a:t>
            </a:r>
            <a:r>
              <a:rPr lang="en-GB" sz="2200" dirty="0" err="1"/>
              <a:t>itsestäsi</a:t>
            </a:r>
            <a:r>
              <a:rPr lang="en-GB" sz="2200" dirty="0"/>
              <a:t> </a:t>
            </a:r>
            <a:r>
              <a:rPr lang="en-GB" sz="2200" dirty="0" err="1"/>
              <a:t>puhujaan</a:t>
            </a:r>
            <a:r>
              <a:rPr lang="en-US" sz="2200" dirty="0"/>
              <a:t>​</a:t>
            </a:r>
          </a:p>
          <a:p>
            <a:pPr fontAlgn="base"/>
            <a:r>
              <a:rPr lang="en-GB" sz="2200" dirty="0" err="1"/>
              <a:t>Tarkista</a:t>
            </a:r>
            <a:r>
              <a:rPr lang="en-GB" sz="2200" dirty="0"/>
              <a:t> </a:t>
            </a:r>
            <a:r>
              <a:rPr lang="en-GB" sz="2200" dirty="0" err="1"/>
              <a:t>ymmärsitkö</a:t>
            </a:r>
            <a:r>
              <a:rPr lang="en-US" sz="2200" dirty="0"/>
              <a:t>​</a:t>
            </a:r>
          </a:p>
          <a:p>
            <a:pPr fontAlgn="base"/>
            <a:r>
              <a:rPr lang="en-GB" sz="2200" dirty="0" err="1"/>
              <a:t>Toista</a:t>
            </a:r>
            <a:r>
              <a:rPr lang="en-GB" sz="2200" dirty="0"/>
              <a:t> </a:t>
            </a:r>
            <a:r>
              <a:rPr lang="en-GB" sz="2200" dirty="0" err="1"/>
              <a:t>omin</a:t>
            </a:r>
            <a:r>
              <a:rPr lang="en-GB" sz="2200" dirty="0"/>
              <a:t> </a:t>
            </a:r>
            <a:r>
              <a:rPr lang="en-GB" sz="2200" dirty="0" err="1"/>
              <a:t>sanoin</a:t>
            </a:r>
            <a:r>
              <a:rPr lang="en-GB" sz="2200" dirty="0"/>
              <a:t> </a:t>
            </a:r>
            <a:r>
              <a:rPr lang="en-GB" sz="2200" dirty="0" err="1"/>
              <a:t>kuulemasi</a:t>
            </a:r>
            <a:r>
              <a:rPr lang="en-GB" sz="2200" dirty="0"/>
              <a:t>, </a:t>
            </a:r>
            <a:r>
              <a:rPr lang="en-GB" sz="2200" dirty="0" err="1"/>
              <a:t>äläkä</a:t>
            </a:r>
            <a:r>
              <a:rPr lang="en-GB" sz="2200" dirty="0"/>
              <a:t> </a:t>
            </a:r>
            <a:r>
              <a:rPr lang="en-GB" sz="2200" dirty="0" err="1"/>
              <a:t>äkillisesti</a:t>
            </a:r>
            <a:r>
              <a:rPr lang="en-GB" sz="2200" dirty="0"/>
              <a:t> </a:t>
            </a:r>
            <a:r>
              <a:rPr lang="en-GB" sz="2200" dirty="0" err="1"/>
              <a:t>vaihda</a:t>
            </a:r>
            <a:r>
              <a:rPr lang="en-GB" sz="2200" dirty="0"/>
              <a:t> </a:t>
            </a:r>
            <a:r>
              <a:rPr lang="en-GB" sz="2200" dirty="0" err="1"/>
              <a:t>puheenaihetta</a:t>
            </a:r>
            <a:r>
              <a:rPr lang="en-US" sz="2200" dirty="0"/>
              <a:t>​</a:t>
            </a:r>
          </a:p>
          <a:p>
            <a:pPr marL="0" indent="0" fontAlgn="base">
              <a:buNone/>
            </a:pPr>
            <a:endParaRPr lang="en-GB" sz="1600" dirty="0"/>
          </a:p>
          <a:p>
            <a:pPr marL="0" indent="0" fontAlgn="base">
              <a:buNone/>
            </a:pPr>
            <a:r>
              <a:rPr lang="en-GB" sz="1600" dirty="0" err="1"/>
              <a:t>Kuunteluharjoitus</a:t>
            </a:r>
            <a:endParaRPr lang="en-GB" sz="1600" dirty="0"/>
          </a:p>
          <a:p>
            <a:endParaRPr lang="fi-FI" sz="1800" dirty="0"/>
          </a:p>
        </p:txBody>
      </p:sp>
      <p:pic>
        <p:nvPicPr>
          <p:cNvPr id="7" name="Kuva 7" descr="Kuva, joka sisältää kohteen henkilö, mies, valokuva, ikkuna&#10;&#10;Kuvaus luotu automaattisesti">
            <a:extLst>
              <a:ext uri="{FF2B5EF4-FFF2-40B4-BE49-F238E27FC236}">
                <a16:creationId xmlns:a16="http://schemas.microsoft.com/office/drawing/2014/main" id="{926813B5-1B01-4B86-AE60-0C20CA010E46}"/>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408" r="9701"/>
          <a:stretch/>
        </p:blipFill>
        <p:spPr>
          <a:xfrm>
            <a:off x="5913124" y="10"/>
            <a:ext cx="6278877" cy="6857990"/>
          </a:xfrm>
          <a:custGeom>
            <a:avLst/>
            <a:gdLst/>
            <a:ahLst/>
            <a:cxnLst/>
            <a:rect l="l" t="t" r="r" b="b"/>
            <a:pathLst>
              <a:path w="6278877" h="6858000">
                <a:moveTo>
                  <a:pt x="45571" y="0"/>
                </a:moveTo>
                <a:lnTo>
                  <a:pt x="6278877" y="0"/>
                </a:lnTo>
                <a:lnTo>
                  <a:pt x="6278877" y="6858000"/>
                </a:lnTo>
                <a:lnTo>
                  <a:pt x="3292307" y="6858000"/>
                </a:lnTo>
                <a:lnTo>
                  <a:pt x="3181525" y="6786980"/>
                </a:lnTo>
                <a:cubicBezTo>
                  <a:pt x="1262020" y="5490189"/>
                  <a:pt x="0" y="3294101"/>
                  <a:pt x="0" y="803252"/>
                </a:cubicBezTo>
                <a:cubicBezTo>
                  <a:pt x="0" y="554167"/>
                  <a:pt x="12619" y="308030"/>
                  <a:pt x="37255" y="65445"/>
                </a:cubicBezTo>
                <a:close/>
              </a:path>
            </a:pathLst>
          </a:custGeom>
        </p:spPr>
      </p:pic>
    </p:spTree>
    <p:extLst>
      <p:ext uri="{BB962C8B-B14F-4D97-AF65-F5344CB8AC3E}">
        <p14:creationId xmlns:p14="http://schemas.microsoft.com/office/powerpoint/2010/main" val="2159598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609600"/>
            <a:ext cx="8596668" cy="869879"/>
          </a:xfrm>
        </p:spPr>
        <p:txBody>
          <a:bodyPr/>
          <a:lstStyle/>
          <a:p>
            <a:r>
              <a:rPr lang="fi-FI" dirty="0"/>
              <a:t>Viestinnästä</a:t>
            </a:r>
          </a:p>
        </p:txBody>
      </p:sp>
      <p:sp>
        <p:nvSpPr>
          <p:cNvPr id="3" name="Sisällön paikkamerkki 2"/>
          <p:cNvSpPr>
            <a:spLocks noGrp="1"/>
          </p:cNvSpPr>
          <p:nvPr>
            <p:ph idx="1"/>
          </p:nvPr>
        </p:nvSpPr>
        <p:spPr>
          <a:xfrm>
            <a:off x="677334" y="1684963"/>
            <a:ext cx="8596668" cy="4356400"/>
          </a:xfrm>
        </p:spPr>
        <p:txBody>
          <a:bodyPr>
            <a:normAutofit/>
          </a:bodyPr>
          <a:lstStyle/>
          <a:p>
            <a:r>
              <a:rPr lang="en-GB" sz="4000" b="1" i="1" dirty="0"/>
              <a:t> “</a:t>
            </a:r>
            <a:r>
              <a:rPr lang="en-GB" sz="4000" b="1" i="1" dirty="0" err="1"/>
              <a:t>Pahin</a:t>
            </a:r>
            <a:r>
              <a:rPr lang="en-GB" sz="4000" b="1" i="1" dirty="0"/>
              <a:t> </a:t>
            </a:r>
            <a:r>
              <a:rPr lang="en-GB" sz="4000" b="1" i="1" dirty="0" err="1"/>
              <a:t>este</a:t>
            </a:r>
            <a:r>
              <a:rPr lang="en-GB" sz="4000" b="1" i="1" dirty="0"/>
              <a:t> </a:t>
            </a:r>
            <a:r>
              <a:rPr lang="en-GB" sz="4000" b="1" i="1" dirty="0" err="1"/>
              <a:t>henkilökohtaiselle</a:t>
            </a:r>
            <a:r>
              <a:rPr lang="en-GB" sz="4000" b="1" i="1" dirty="0"/>
              <a:t> </a:t>
            </a:r>
            <a:r>
              <a:rPr lang="en-GB" sz="4000" b="1" i="1" dirty="0" err="1"/>
              <a:t>viestinnälle</a:t>
            </a:r>
            <a:r>
              <a:rPr lang="en-GB" sz="4000" b="1" i="1" dirty="0"/>
              <a:t> on </a:t>
            </a:r>
            <a:r>
              <a:rPr lang="en-GB" sz="4000" b="1" i="1" dirty="0" err="1"/>
              <a:t>ihmisen</a:t>
            </a:r>
            <a:r>
              <a:rPr lang="en-GB" sz="4000" b="1" i="1" dirty="0"/>
              <a:t> </a:t>
            </a:r>
            <a:r>
              <a:rPr lang="en-GB" sz="4000" b="1" i="1" dirty="0" err="1"/>
              <a:t>luonnollinen</a:t>
            </a:r>
            <a:r>
              <a:rPr lang="en-GB" sz="4000" b="1" i="1" dirty="0"/>
              <a:t> </a:t>
            </a:r>
            <a:r>
              <a:rPr lang="en-GB" sz="4000" b="1" i="1" dirty="0" err="1"/>
              <a:t>taipumus</a:t>
            </a:r>
            <a:r>
              <a:rPr lang="en-GB" sz="4000" b="1" i="1" dirty="0"/>
              <a:t> </a:t>
            </a:r>
            <a:r>
              <a:rPr lang="en-GB" sz="4000" b="1" i="1" dirty="0" err="1"/>
              <a:t>ottaa</a:t>
            </a:r>
            <a:r>
              <a:rPr lang="en-GB" sz="4000" b="1" i="1" dirty="0"/>
              <a:t> </a:t>
            </a:r>
            <a:r>
              <a:rPr lang="en-GB" sz="4000" b="1" i="1" dirty="0" err="1"/>
              <a:t>tunteen</a:t>
            </a:r>
            <a:r>
              <a:rPr lang="en-GB" sz="4000" b="1" i="1" dirty="0"/>
              <a:t> </a:t>
            </a:r>
            <a:r>
              <a:rPr lang="en-GB" sz="4000" b="1" i="1" dirty="0" err="1"/>
              <a:t>omaisesti</a:t>
            </a:r>
            <a:r>
              <a:rPr lang="en-GB" sz="4000" b="1" i="1" dirty="0"/>
              <a:t> </a:t>
            </a:r>
            <a:r>
              <a:rPr lang="en-GB" sz="4000" b="1" i="1" dirty="0" err="1"/>
              <a:t>kantaa</a:t>
            </a:r>
            <a:r>
              <a:rPr lang="en-GB" sz="4000" b="1" i="1" dirty="0"/>
              <a:t> </a:t>
            </a:r>
            <a:r>
              <a:rPr lang="en-GB" sz="4000" b="1" i="1" dirty="0" err="1"/>
              <a:t>toisen</a:t>
            </a:r>
            <a:r>
              <a:rPr lang="en-GB" sz="4000" b="1" i="1" dirty="0"/>
              <a:t> </a:t>
            </a:r>
            <a:r>
              <a:rPr lang="en-GB" sz="4000" b="1" i="1" dirty="0" err="1"/>
              <a:t>ihmisen</a:t>
            </a:r>
            <a:r>
              <a:rPr lang="en-GB" sz="4000" b="1" i="1" dirty="0"/>
              <a:t> </a:t>
            </a:r>
            <a:r>
              <a:rPr lang="en-GB" sz="4000" b="1" i="1" dirty="0" err="1"/>
              <a:t>sanomiin</a:t>
            </a:r>
            <a:r>
              <a:rPr lang="en-GB" sz="4000" b="1" i="1" dirty="0"/>
              <a:t> </a:t>
            </a:r>
            <a:r>
              <a:rPr lang="en-GB" sz="4000" b="1" i="1" dirty="0" err="1"/>
              <a:t>asioihin</a:t>
            </a:r>
            <a:r>
              <a:rPr lang="en-GB" sz="4000" b="1" i="1" dirty="0"/>
              <a:t> jo </a:t>
            </a:r>
            <a:r>
              <a:rPr lang="en-GB" sz="4000" b="1" i="1" dirty="0" err="1"/>
              <a:t>ennen</a:t>
            </a:r>
            <a:r>
              <a:rPr lang="en-GB" sz="4000" b="1" i="1" dirty="0"/>
              <a:t> </a:t>
            </a:r>
            <a:r>
              <a:rPr lang="en-GB" sz="4000" b="1" i="1" dirty="0" err="1"/>
              <a:t>kuin</a:t>
            </a:r>
            <a:r>
              <a:rPr lang="en-GB" sz="4000" b="1" i="1" dirty="0"/>
              <a:t> </a:t>
            </a:r>
            <a:r>
              <a:rPr lang="en-GB" sz="4000" b="1" i="1" dirty="0" err="1"/>
              <a:t>koko</a:t>
            </a:r>
            <a:r>
              <a:rPr lang="en-GB" sz="4000" b="1" i="1" dirty="0"/>
              <a:t> </a:t>
            </a:r>
            <a:r>
              <a:rPr lang="en-GB" sz="4000" b="1" i="1" dirty="0" err="1"/>
              <a:t>asian</a:t>
            </a:r>
            <a:r>
              <a:rPr lang="en-GB" sz="4000" b="1" i="1" dirty="0"/>
              <a:t> </a:t>
            </a:r>
            <a:r>
              <a:rPr lang="en-GB" sz="4000" b="1" i="1" dirty="0" err="1"/>
              <a:t>merkitys</a:t>
            </a:r>
            <a:r>
              <a:rPr lang="en-GB" sz="4000" b="1" i="1" dirty="0"/>
              <a:t> on </a:t>
            </a:r>
            <a:r>
              <a:rPr lang="en-GB" sz="4000" b="1" i="1" dirty="0" err="1"/>
              <a:t>selvinnyt</a:t>
            </a:r>
            <a:r>
              <a:rPr lang="en-GB" sz="4000" b="1" i="1" dirty="0"/>
              <a:t>.” ROGERS</a:t>
            </a:r>
            <a:endParaRPr lang="en-GB" sz="4000" dirty="0"/>
          </a:p>
          <a:p>
            <a:endParaRPr lang="fi-FI" sz="4000" dirty="0"/>
          </a:p>
        </p:txBody>
      </p:sp>
    </p:spTree>
    <p:extLst>
      <p:ext uri="{BB962C8B-B14F-4D97-AF65-F5344CB8AC3E}">
        <p14:creationId xmlns:p14="http://schemas.microsoft.com/office/powerpoint/2010/main" val="2034877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Puheviestintätaidot</a:t>
            </a:r>
          </a:p>
        </p:txBody>
      </p:sp>
      <p:sp>
        <p:nvSpPr>
          <p:cNvPr id="3" name="Sisällön paikkamerkki 2"/>
          <p:cNvSpPr>
            <a:spLocks noGrp="1"/>
          </p:cNvSpPr>
          <p:nvPr>
            <p:ph idx="1"/>
          </p:nvPr>
        </p:nvSpPr>
        <p:spPr>
          <a:xfrm>
            <a:off x="677334" y="1561673"/>
            <a:ext cx="8596668" cy="4479690"/>
          </a:xfrm>
        </p:spPr>
        <p:txBody>
          <a:bodyPr>
            <a:normAutofit/>
          </a:bodyPr>
          <a:lstStyle/>
          <a:p>
            <a:r>
              <a:rPr lang="fi-FI" sz="2400" dirty="0"/>
              <a:t>Havainnointi</a:t>
            </a:r>
          </a:p>
          <a:p>
            <a:r>
              <a:rPr lang="fi-FI" sz="2400" dirty="0"/>
              <a:t>Kuunteleminen</a:t>
            </a:r>
          </a:p>
          <a:p>
            <a:r>
              <a:rPr lang="fi-FI" sz="2400" dirty="0"/>
              <a:t>Viestin kohdentaminen</a:t>
            </a:r>
          </a:p>
          <a:p>
            <a:r>
              <a:rPr lang="fi-FI" sz="2400" dirty="0"/>
              <a:t>Sanoman rakentaminen</a:t>
            </a:r>
          </a:p>
          <a:p>
            <a:r>
              <a:rPr lang="fi-FI" sz="2400" dirty="0"/>
              <a:t>Havainnollistaminen</a:t>
            </a:r>
          </a:p>
        </p:txBody>
      </p:sp>
    </p:spTree>
    <p:extLst>
      <p:ext uri="{BB962C8B-B14F-4D97-AF65-F5344CB8AC3E}">
        <p14:creationId xmlns:p14="http://schemas.microsoft.com/office/powerpoint/2010/main" val="456248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1333502" y="215758"/>
            <a:ext cx="8596668" cy="688368"/>
          </a:xfrm>
        </p:spPr>
        <p:txBody>
          <a:bodyPr>
            <a:normAutofit fontScale="90000"/>
          </a:bodyPr>
          <a:lstStyle/>
          <a:p>
            <a:r>
              <a:rPr lang="fi-FI" dirty="0"/>
              <a:t>Dialogi</a:t>
            </a:r>
          </a:p>
        </p:txBody>
      </p:sp>
      <p:sp>
        <p:nvSpPr>
          <p:cNvPr id="3" name="Sisällön paikkamerkki 2"/>
          <p:cNvSpPr>
            <a:spLocks noGrp="1"/>
          </p:cNvSpPr>
          <p:nvPr>
            <p:ph idx="1"/>
          </p:nvPr>
        </p:nvSpPr>
        <p:spPr>
          <a:xfrm>
            <a:off x="1333502" y="1119885"/>
            <a:ext cx="8470898" cy="5270642"/>
          </a:xfrm>
        </p:spPr>
        <p:txBody>
          <a:bodyPr vert="horz" lIns="91440" tIns="45720" rIns="91440" bIns="45720" rtlCol="0">
            <a:normAutofit/>
          </a:bodyPr>
          <a:lstStyle/>
          <a:p>
            <a:pPr>
              <a:lnSpc>
                <a:spcPct val="90000"/>
              </a:lnSpc>
            </a:pPr>
            <a:r>
              <a:rPr lang="fi-FI" sz="2000" dirty="0"/>
              <a:t>Dialogissa ihmiset osallistuvat tasavertaisesti keskusteluun.</a:t>
            </a:r>
          </a:p>
          <a:p>
            <a:pPr>
              <a:lnSpc>
                <a:spcPct val="90000"/>
              </a:lnSpc>
            </a:pPr>
            <a:r>
              <a:rPr lang="fi-FI" sz="2000" dirty="0"/>
              <a:t>Tasavertaisessa keskustelussa kuunnellaan avoimesti ja mahdollisesti kommentoidaan myöhemmin.</a:t>
            </a:r>
          </a:p>
          <a:p>
            <a:pPr>
              <a:lnSpc>
                <a:spcPct val="90000"/>
              </a:lnSpc>
            </a:pPr>
            <a:r>
              <a:rPr lang="fi-FI" sz="2000" dirty="0"/>
              <a:t>Onnistunut keskustelu hoitosuhteessa perustuu luottamukseen.</a:t>
            </a:r>
          </a:p>
          <a:p>
            <a:pPr>
              <a:lnSpc>
                <a:spcPct val="90000"/>
              </a:lnSpc>
            </a:pPr>
            <a:r>
              <a:rPr lang="fi-FI" sz="2000" dirty="0"/>
              <a:t>Empatiakyky helpottaa vuorovaikutustilannetta (kyky eläytyä toisen ihmisen tilanteeseen).</a:t>
            </a:r>
          </a:p>
          <a:p>
            <a:pPr>
              <a:lnSpc>
                <a:spcPct val="90000"/>
              </a:lnSpc>
            </a:pPr>
            <a:r>
              <a:rPr lang="fi-FI" sz="2000" dirty="0"/>
              <a:t>Tunteet liittyvät olennaisena osana vuorovaikutukseen.</a:t>
            </a:r>
          </a:p>
          <a:p>
            <a:pPr>
              <a:lnSpc>
                <a:spcPct val="90000"/>
              </a:lnSpc>
            </a:pPr>
            <a:r>
              <a:rPr lang="fi-FI" sz="2000" dirty="0"/>
              <a:t>Tunnistamalla ja tarkkailemalla omia tunteitaan oppii itsestään ja toimintatavoistaan eri tilanteissa (reflektio, tunneälykkyys ja tunnetietoisuus).</a:t>
            </a:r>
          </a:p>
          <a:p>
            <a:pPr>
              <a:lnSpc>
                <a:spcPct val="90000"/>
              </a:lnSpc>
            </a:pPr>
            <a:r>
              <a:rPr lang="fi-FI" sz="2000" dirty="0"/>
              <a:t>Dialogilla tarkoitetaan tasavertaista, avointa ja suoraa keskustelua, jossa tavoitellaan yhteistä ymmärrystä ja molemmat osapuolet ovat valmiita kohtaamaan omista käsityksistään poikkeavia näkökulmia. Dialogissa syntyy tila, jossa tilannetta tutkitaan yhdessä.</a:t>
            </a:r>
          </a:p>
          <a:p>
            <a:pPr>
              <a:lnSpc>
                <a:spcPct val="90000"/>
              </a:lnSpc>
            </a:pPr>
            <a:endParaRPr lang="fi-FI" sz="1700" dirty="0"/>
          </a:p>
        </p:txBody>
      </p:sp>
    </p:spTree>
    <p:extLst>
      <p:ext uri="{BB962C8B-B14F-4D97-AF65-F5344CB8AC3E}">
        <p14:creationId xmlns:p14="http://schemas.microsoft.com/office/powerpoint/2010/main" val="3132913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ACEE657-E57B-4EE8-9958-ADB70208F220}"/>
              </a:ext>
            </a:extLst>
          </p:cNvPr>
          <p:cNvSpPr>
            <a:spLocks noGrp="1"/>
          </p:cNvSpPr>
          <p:nvPr>
            <p:ph type="title"/>
          </p:nvPr>
        </p:nvSpPr>
        <p:spPr>
          <a:xfrm>
            <a:off x="1063752" y="277402"/>
            <a:ext cx="5188624" cy="904126"/>
          </a:xfrm>
        </p:spPr>
        <p:txBody>
          <a:bodyPr>
            <a:normAutofit/>
          </a:bodyPr>
          <a:lstStyle/>
          <a:p>
            <a:r>
              <a:rPr lang="fi-FI" sz="4800" dirty="0"/>
              <a:t>Vuorovaikutus</a:t>
            </a:r>
          </a:p>
        </p:txBody>
      </p:sp>
      <p:sp>
        <p:nvSpPr>
          <p:cNvPr id="3" name="Sisällön paikkamerkki 2">
            <a:extLst>
              <a:ext uri="{FF2B5EF4-FFF2-40B4-BE49-F238E27FC236}">
                <a16:creationId xmlns:a16="http://schemas.microsoft.com/office/drawing/2014/main" id="{99EEB9DE-3BC8-4E0F-8CA4-ABBD16692EF7}"/>
              </a:ext>
            </a:extLst>
          </p:cNvPr>
          <p:cNvSpPr>
            <a:spLocks noGrp="1"/>
          </p:cNvSpPr>
          <p:nvPr>
            <p:ph idx="1"/>
          </p:nvPr>
        </p:nvSpPr>
        <p:spPr>
          <a:xfrm>
            <a:off x="1063752" y="1561672"/>
            <a:ext cx="8347376" cy="5018926"/>
          </a:xfrm>
        </p:spPr>
        <p:txBody>
          <a:bodyPr vert="horz" lIns="91440" tIns="45720" rIns="91440" bIns="45720" rtlCol="0" anchor="t">
            <a:normAutofit lnSpcReduction="10000"/>
          </a:bodyPr>
          <a:lstStyle/>
          <a:p>
            <a:r>
              <a:rPr lang="fi-FI" sz="2000" dirty="0"/>
              <a:t>Ihmisellä on syntymästä asti tarve ottaa kontaktia toisiin ihmisiin.</a:t>
            </a:r>
          </a:p>
          <a:p>
            <a:r>
              <a:rPr lang="fi-FI" sz="2000" dirty="0"/>
              <a:t>Varhaislapsuuden kokemukset luovat pohjaa sille, miten myöhemmin kohtaamme ihmisiä.</a:t>
            </a:r>
          </a:p>
          <a:p>
            <a:r>
              <a:rPr lang="fi-FI" sz="2000" dirty="0"/>
              <a:t>Vaikka vuorovaikutustyylimme ja –tapamme liittyvät osittain persoonallisuuteemme ja esimerkiksi temperamenttiimme, VUOROVAIKUTUSTAITOJA voi myös opetella! </a:t>
            </a:r>
          </a:p>
          <a:p>
            <a:r>
              <a:rPr lang="fi-FI" sz="2000" b="0" i="0" dirty="0">
                <a:solidFill>
                  <a:srgbClr val="333333"/>
                </a:solidFill>
                <a:effectLst/>
                <a:latin typeface="Open Sans"/>
              </a:rPr>
              <a:t>Vuorovaikutus on kahden tai useamman ihmisen välistä vastavuoroista kommunikaatiota </a:t>
            </a:r>
            <a:r>
              <a:rPr lang="fi-FI" sz="2000" b="0" i="0" dirty="0">
                <a:solidFill>
                  <a:srgbClr val="333333"/>
                </a:solidFill>
                <a:effectLst/>
                <a:latin typeface="Open Sans"/>
                <a:sym typeface="Wingdings" panose="05000000000000000000" pitchFamily="2" charset="2"/>
              </a:rPr>
              <a:t> </a:t>
            </a:r>
            <a:r>
              <a:rPr lang="fi-FI" sz="2000" b="0" i="0" dirty="0">
                <a:solidFill>
                  <a:srgbClr val="333333"/>
                </a:solidFill>
                <a:effectLst/>
                <a:latin typeface="Open Sans"/>
              </a:rPr>
              <a:t>Vuorovaikutus on sitä miten me olemme toisten ihmisten kanssa.</a:t>
            </a:r>
            <a:endParaRPr lang="fi-FI" sz="2000" dirty="0">
              <a:solidFill>
                <a:srgbClr val="333333"/>
              </a:solidFill>
              <a:latin typeface="Open Sans"/>
            </a:endParaRPr>
          </a:p>
          <a:p>
            <a:r>
              <a:rPr lang="fi-FI" sz="2000" i="0" dirty="0">
                <a:solidFill>
                  <a:srgbClr val="333333"/>
                </a:solidFill>
                <a:effectLst/>
                <a:latin typeface="Open Sans"/>
              </a:rPr>
              <a:t>Vuorovaikutus on sanoja, puhetta, tunteita, ilmeitä, eleitä, ääntelyä ja katseita </a:t>
            </a:r>
            <a:r>
              <a:rPr lang="fi-FI" sz="2000" i="0" dirty="0">
                <a:solidFill>
                  <a:srgbClr val="333333"/>
                </a:solidFill>
                <a:effectLst/>
                <a:latin typeface="Open Sans"/>
                <a:sym typeface="Wingdings" panose="05000000000000000000" pitchFamily="2" charset="2"/>
              </a:rPr>
              <a:t> </a:t>
            </a:r>
            <a:r>
              <a:rPr lang="fi-FI" sz="2000" dirty="0"/>
              <a:t>Vuorovaikutuksessa mukana sanallinen ja sanaton ilmaisu, ilmeet ja eleet, kehon asento ja liikkeet</a:t>
            </a:r>
            <a:endParaRPr lang="fi-FI" sz="2000" i="0" dirty="0">
              <a:solidFill>
                <a:srgbClr val="333333"/>
              </a:solidFill>
              <a:effectLst/>
              <a:latin typeface="Open Sans"/>
            </a:endParaRPr>
          </a:p>
          <a:p>
            <a:r>
              <a:rPr lang="fi-FI" sz="2000" b="0" i="0" dirty="0">
                <a:solidFill>
                  <a:srgbClr val="333333"/>
                </a:solidFill>
                <a:effectLst/>
                <a:latin typeface="Open Sans"/>
              </a:rPr>
              <a:t>Vuorovaikutuksella tässä työssä tarkoitetaan inhimillistä vuorovaikutusta, joka ymmärretään ihmisten välisenä kommunikointina ja läsnäolona.</a:t>
            </a:r>
          </a:p>
          <a:p>
            <a:endParaRPr lang="fi-FI" dirty="0"/>
          </a:p>
          <a:p>
            <a:endParaRPr lang="fi-FI" dirty="0"/>
          </a:p>
        </p:txBody>
      </p:sp>
    </p:spTree>
    <p:extLst>
      <p:ext uri="{BB962C8B-B14F-4D97-AF65-F5344CB8AC3E}">
        <p14:creationId xmlns:p14="http://schemas.microsoft.com/office/powerpoint/2010/main" val="3836981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609600"/>
            <a:ext cx="8596668" cy="1044539"/>
          </a:xfrm>
        </p:spPr>
        <p:txBody>
          <a:bodyPr/>
          <a:lstStyle/>
          <a:p>
            <a:r>
              <a:rPr lang="fi-FI" dirty="0"/>
              <a:t>Sosiaalisuus – Sosiaaliset taidot</a:t>
            </a:r>
          </a:p>
        </p:txBody>
      </p:sp>
      <p:sp>
        <p:nvSpPr>
          <p:cNvPr id="3" name="Sisällön paikkamerkki 2"/>
          <p:cNvSpPr>
            <a:spLocks noGrp="1"/>
          </p:cNvSpPr>
          <p:nvPr>
            <p:ph idx="1"/>
          </p:nvPr>
        </p:nvSpPr>
        <p:spPr>
          <a:xfrm>
            <a:off x="677334" y="1654139"/>
            <a:ext cx="8596668" cy="4387223"/>
          </a:xfrm>
        </p:spPr>
        <p:txBody>
          <a:bodyPr>
            <a:normAutofit/>
          </a:bodyPr>
          <a:lstStyle/>
          <a:p>
            <a:endParaRPr lang="fi-FI" sz="3600" dirty="0"/>
          </a:p>
          <a:p>
            <a:r>
              <a:rPr lang="fi-FI" sz="3600" dirty="0"/>
              <a:t>Sosiaalisuus = HALU olla ihmisten kanssa</a:t>
            </a:r>
          </a:p>
          <a:p>
            <a:pPr marL="0" indent="0">
              <a:buNone/>
            </a:pPr>
            <a:endParaRPr lang="fi-FI" sz="3600" dirty="0"/>
          </a:p>
          <a:p>
            <a:r>
              <a:rPr lang="fi-FI" sz="3600" dirty="0"/>
              <a:t>Sosiaaliset taidot = KYKY olla ihmisten kanssa</a:t>
            </a:r>
          </a:p>
        </p:txBody>
      </p:sp>
    </p:spTree>
    <p:extLst>
      <p:ext uri="{BB962C8B-B14F-4D97-AF65-F5344CB8AC3E}">
        <p14:creationId xmlns:p14="http://schemas.microsoft.com/office/powerpoint/2010/main" val="2781013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Sosiaaliset taidot 1</a:t>
            </a:r>
          </a:p>
        </p:txBody>
      </p:sp>
      <p:sp>
        <p:nvSpPr>
          <p:cNvPr id="3" name="Sisällön paikkamerkki 2"/>
          <p:cNvSpPr>
            <a:spLocks noGrp="1"/>
          </p:cNvSpPr>
          <p:nvPr>
            <p:ph idx="1"/>
          </p:nvPr>
        </p:nvSpPr>
        <p:spPr>
          <a:xfrm>
            <a:off x="677334" y="1664413"/>
            <a:ext cx="8596668" cy="4880225"/>
          </a:xfrm>
        </p:spPr>
        <p:txBody>
          <a:bodyPr/>
          <a:lstStyle/>
          <a:p>
            <a:r>
              <a:rPr lang="fi-FI" sz="2000" dirty="0"/>
              <a:t>Sosiaalisia taitoja ovat:</a:t>
            </a:r>
          </a:p>
          <a:p>
            <a:pPr lvl="1"/>
            <a:r>
              <a:rPr lang="fi-FI" sz="2000" dirty="0"/>
              <a:t>Kyky  tulla toimeen ihmisten kanssa</a:t>
            </a:r>
          </a:p>
          <a:p>
            <a:pPr lvl="1"/>
            <a:r>
              <a:rPr lang="fi-FI" sz="2000" dirty="0"/>
              <a:t>Kyky ymmärtää toista ihmistä, hänen näkökantaansa ja tunteitaan</a:t>
            </a:r>
          </a:p>
          <a:p>
            <a:pPr lvl="1"/>
            <a:r>
              <a:rPr lang="fi-FI" sz="2000" dirty="0"/>
              <a:t>Empatia</a:t>
            </a:r>
          </a:p>
          <a:p>
            <a:pPr lvl="1"/>
            <a:r>
              <a:rPr lang="fi-FI" sz="2000" dirty="0"/>
              <a:t>Hienotunteisuus</a:t>
            </a:r>
          </a:p>
          <a:p>
            <a:pPr lvl="1"/>
            <a:r>
              <a:rPr lang="fi-FI" sz="2000" dirty="0"/>
              <a:t>Sosiaalinen herkkyys</a:t>
            </a:r>
          </a:p>
          <a:p>
            <a:pPr lvl="1"/>
            <a:r>
              <a:rPr lang="fi-FI" sz="2000" dirty="0"/>
              <a:t>Kyky toimia moraalisesti ja eettisesti hyväksytyllä tavalla</a:t>
            </a:r>
          </a:p>
          <a:p>
            <a:r>
              <a:rPr lang="fi-FI" sz="2000" dirty="0"/>
              <a:t>Sosiaalisesti taitavalla ihmisellä on laaja työkalupakki erilaisiin tilanteisiin.</a:t>
            </a:r>
          </a:p>
          <a:p>
            <a:r>
              <a:rPr lang="fi-FI" sz="2000" dirty="0"/>
              <a:t>Ujo voi olla sosiaalisesti taitava </a:t>
            </a:r>
          </a:p>
          <a:p>
            <a:pPr lvl="1"/>
            <a:endParaRPr lang="fi-FI" dirty="0"/>
          </a:p>
        </p:txBody>
      </p:sp>
    </p:spTree>
    <p:extLst>
      <p:ext uri="{BB962C8B-B14F-4D97-AF65-F5344CB8AC3E}">
        <p14:creationId xmlns:p14="http://schemas.microsoft.com/office/powerpoint/2010/main" val="2663995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328773"/>
            <a:ext cx="8596668" cy="842481"/>
          </a:xfrm>
        </p:spPr>
        <p:txBody>
          <a:bodyPr/>
          <a:lstStyle/>
          <a:p>
            <a:r>
              <a:rPr lang="fi-FI" dirty="0"/>
              <a:t>Sosiaaliset taidot 2</a:t>
            </a:r>
          </a:p>
        </p:txBody>
      </p:sp>
      <p:sp>
        <p:nvSpPr>
          <p:cNvPr id="3" name="Sisällön paikkamerkki 2"/>
          <p:cNvSpPr>
            <a:spLocks noGrp="1"/>
          </p:cNvSpPr>
          <p:nvPr>
            <p:ph idx="1"/>
          </p:nvPr>
        </p:nvSpPr>
        <p:spPr>
          <a:xfrm>
            <a:off x="677334" y="1315093"/>
            <a:ext cx="8596668" cy="5311738"/>
          </a:xfrm>
        </p:spPr>
        <p:txBody>
          <a:bodyPr>
            <a:normAutofit lnSpcReduction="10000"/>
          </a:bodyPr>
          <a:lstStyle/>
          <a:p>
            <a:r>
              <a:rPr lang="fi-FI" sz="2000" dirty="0"/>
              <a:t>Keskustelutaidot</a:t>
            </a:r>
          </a:p>
          <a:p>
            <a:r>
              <a:rPr lang="fi-FI" sz="2000" dirty="0"/>
              <a:t>Ongelmanratkaisutaidot</a:t>
            </a:r>
          </a:p>
          <a:p>
            <a:r>
              <a:rPr lang="fi-FI" sz="2000" dirty="0"/>
              <a:t>Taito olla rohkaiseva, rakentava ja kannustava</a:t>
            </a:r>
          </a:p>
          <a:p>
            <a:r>
              <a:rPr lang="fi-FI" sz="2000" dirty="0"/>
              <a:t>Omien ennakkokäsitysten havainnointitaito</a:t>
            </a:r>
          </a:p>
          <a:p>
            <a:r>
              <a:rPr lang="fi-FI" sz="2000" dirty="0"/>
              <a:t>Kunnioittava suhtautuminen toiseen, arvostava läsnäolo</a:t>
            </a:r>
          </a:p>
          <a:p>
            <a:r>
              <a:rPr lang="fi-FI" sz="2000" dirty="0"/>
              <a:t>Toisen ihmisen havainnointi- ja arviointitaito</a:t>
            </a:r>
          </a:p>
          <a:p>
            <a:r>
              <a:rPr lang="fi-FI" sz="2000" dirty="0"/>
              <a:t>Ilmaisutaito</a:t>
            </a:r>
          </a:p>
          <a:p>
            <a:r>
              <a:rPr lang="fi-FI" sz="2000" dirty="0"/>
              <a:t>Kyky empatiaan</a:t>
            </a:r>
          </a:p>
          <a:p>
            <a:endParaRPr lang="fi-FI" dirty="0"/>
          </a:p>
          <a:p>
            <a:r>
              <a:rPr lang="fi-FI" dirty="0"/>
              <a:t>Mitkä ylläluetelluista taidoista sinulla on vahvana? Mitä sinun pitäisi vielä kehittää?</a:t>
            </a:r>
          </a:p>
          <a:p>
            <a:r>
              <a:rPr lang="fi-FI" dirty="0"/>
              <a:t>Kumpaa sinun pitäisi harjoitella enemmän – toisille tilan antamista vai omaa rohkaistumista sosiaalisissa tilanteissa?</a:t>
            </a:r>
          </a:p>
        </p:txBody>
      </p:sp>
    </p:spTree>
    <p:extLst>
      <p:ext uri="{BB962C8B-B14F-4D97-AF65-F5344CB8AC3E}">
        <p14:creationId xmlns:p14="http://schemas.microsoft.com/office/powerpoint/2010/main" val="654745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Vuorovaikutus ja sosiaaliset tyylit</a:t>
            </a:r>
          </a:p>
        </p:txBody>
      </p:sp>
      <p:sp>
        <p:nvSpPr>
          <p:cNvPr id="3" name="Sisällön paikkamerkki 2"/>
          <p:cNvSpPr>
            <a:spLocks noGrp="1"/>
          </p:cNvSpPr>
          <p:nvPr>
            <p:ph idx="1"/>
          </p:nvPr>
        </p:nvSpPr>
        <p:spPr>
          <a:xfrm>
            <a:off x="1161288" y="1930400"/>
            <a:ext cx="8794370" cy="4283364"/>
          </a:xfrm>
        </p:spPr>
        <p:txBody>
          <a:bodyPr>
            <a:normAutofit/>
          </a:bodyPr>
          <a:lstStyle/>
          <a:p>
            <a:pPr marL="3657600" lvl="8" indent="0">
              <a:buNone/>
            </a:pPr>
            <a:r>
              <a:rPr lang="en-GB" sz="1800" b="1" dirty="0" err="1"/>
              <a:t>Ihmiskeskeisyys</a:t>
            </a:r>
            <a:r>
              <a:rPr lang="en-GB" dirty="0"/>
              <a:t>​		</a:t>
            </a:r>
          </a:p>
          <a:p>
            <a:pPr marL="2286000" lvl="5" indent="0">
              <a:buNone/>
            </a:pPr>
            <a:r>
              <a:rPr lang="fi-FI" dirty="0"/>
              <a:t>EMPAATIKKO					INNOSTAJA</a:t>
            </a:r>
          </a:p>
          <a:p>
            <a:pPr marL="1371400" lvl="5" indent="0">
              <a:buNone/>
            </a:pPr>
            <a:endParaRPr lang="fi-FI" dirty="0"/>
          </a:p>
          <a:p>
            <a:pPr lvl="5"/>
            <a:endParaRPr lang="fi-FI" dirty="0"/>
          </a:p>
          <a:p>
            <a:pPr marL="1371400" lvl="5" indent="0">
              <a:buNone/>
            </a:pPr>
            <a:endParaRPr lang="fi-FI" dirty="0"/>
          </a:p>
          <a:p>
            <a:pPr marL="1371400" lvl="5" indent="0">
              <a:buNone/>
            </a:pPr>
            <a:r>
              <a:rPr lang="fi-FI" dirty="0"/>
              <a:t>Mukautuva						  	Hallitseva</a:t>
            </a:r>
          </a:p>
          <a:p>
            <a:pPr lvl="5"/>
            <a:endParaRPr lang="fi-FI" dirty="0"/>
          </a:p>
          <a:p>
            <a:pPr lvl="5"/>
            <a:endParaRPr lang="fi-FI" dirty="0"/>
          </a:p>
          <a:p>
            <a:pPr marL="1371400" lvl="5" indent="0">
              <a:buNone/>
            </a:pPr>
            <a:r>
              <a:rPr lang="fi-FI" dirty="0"/>
              <a:t>ANALYYTIKKO					  	DYNAAMIKKO</a:t>
            </a:r>
          </a:p>
          <a:p>
            <a:pPr marL="1371400" lvl="5" indent="0">
              <a:buNone/>
            </a:pPr>
            <a:endParaRPr lang="fi-FI" dirty="0"/>
          </a:p>
          <a:p>
            <a:pPr marL="1371400" lvl="5" indent="0">
              <a:buNone/>
            </a:pPr>
            <a:r>
              <a:rPr lang="fi-FI" b="1" dirty="0"/>
              <a:t>Asiakeskeisyys</a:t>
            </a:r>
            <a:r>
              <a:rPr lang="fi-FI" dirty="0"/>
              <a:t>							</a:t>
            </a:r>
          </a:p>
          <a:p>
            <a:pPr marL="0" indent="0">
              <a:buNone/>
            </a:pPr>
            <a:endParaRPr lang="fi-FI" dirty="0"/>
          </a:p>
        </p:txBody>
      </p:sp>
      <p:cxnSp>
        <p:nvCxnSpPr>
          <p:cNvPr id="5" name="Suora yhdysviiva 4"/>
          <p:cNvCxnSpPr/>
          <p:nvPr/>
        </p:nvCxnSpPr>
        <p:spPr>
          <a:xfrm>
            <a:off x="5818909" y="2442695"/>
            <a:ext cx="24938" cy="34913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uora yhdysviiva 9"/>
          <p:cNvCxnSpPr/>
          <p:nvPr/>
        </p:nvCxnSpPr>
        <p:spPr>
          <a:xfrm>
            <a:off x="2435629" y="4188368"/>
            <a:ext cx="6957753"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Kuva 10" descr="Ilmainen vektorigrafiikka: Analoginen &lt;strong&gt;Kello&lt;/strong&gt;, Animaatio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3818" y="4446501"/>
            <a:ext cx="1338451" cy="1264920"/>
          </a:xfrm>
          <a:prstGeom prst="rect">
            <a:avLst/>
          </a:prstGeom>
        </p:spPr>
      </p:pic>
      <p:pic>
        <p:nvPicPr>
          <p:cNvPr id="12" name="Kuva 11" descr="&lt;strong&gt;Sydän&lt;/strong&gt; Rakkaus Mielitietty · Ilmainen vektorigrafiikka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7398" y="2758579"/>
            <a:ext cx="1885239" cy="1429789"/>
          </a:xfrm>
          <a:prstGeom prst="rect">
            <a:avLst/>
          </a:prstGeom>
        </p:spPr>
      </p:pic>
      <p:pic>
        <p:nvPicPr>
          <p:cNvPr id="13" name="Kuva 12" descr="Sun Happy Sunshine · Free vector graphic on Pixabay"/>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2707" y="2391015"/>
            <a:ext cx="2080675" cy="1770787"/>
          </a:xfrm>
          <a:prstGeom prst="rect">
            <a:avLst/>
          </a:prstGeom>
        </p:spPr>
      </p:pic>
      <p:pic>
        <p:nvPicPr>
          <p:cNvPr id="14" name="Kuva 13" descr="Question Mark Response · Free image on Pixabay"/>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32960" y="4321672"/>
            <a:ext cx="1389749" cy="1389749"/>
          </a:xfrm>
          <a:prstGeom prst="rect">
            <a:avLst/>
          </a:prstGeom>
        </p:spPr>
      </p:pic>
    </p:spTree>
    <p:extLst>
      <p:ext uri="{BB962C8B-B14F-4D97-AF65-F5344CB8AC3E}">
        <p14:creationId xmlns:p14="http://schemas.microsoft.com/office/powerpoint/2010/main" val="1884201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Sosiaaliset tyylit</a:t>
            </a:r>
          </a:p>
        </p:txBody>
      </p:sp>
      <p:sp>
        <p:nvSpPr>
          <p:cNvPr id="3" name="Sisällön paikkamerkki 2"/>
          <p:cNvSpPr>
            <a:spLocks noGrp="1"/>
          </p:cNvSpPr>
          <p:nvPr>
            <p:ph idx="1"/>
          </p:nvPr>
        </p:nvSpPr>
        <p:spPr>
          <a:xfrm>
            <a:off x="677334" y="1787703"/>
            <a:ext cx="8596668" cy="4253659"/>
          </a:xfrm>
        </p:spPr>
        <p:txBody>
          <a:bodyPr>
            <a:normAutofit/>
          </a:bodyPr>
          <a:lstStyle/>
          <a:p>
            <a:pPr marL="0" indent="0" fontAlgn="base">
              <a:buNone/>
            </a:pPr>
            <a:r>
              <a:rPr lang="en-GB" sz="2400" dirty="0"/>
              <a:t>POHDI</a:t>
            </a:r>
          </a:p>
          <a:p>
            <a:pPr marL="0" indent="0" fontAlgn="base">
              <a:buNone/>
            </a:pPr>
            <a:endParaRPr lang="en-GB" sz="2400" dirty="0"/>
          </a:p>
          <a:p>
            <a:pPr fontAlgn="base"/>
            <a:r>
              <a:rPr lang="en-GB" sz="2400" dirty="0" err="1"/>
              <a:t>Mikä</a:t>
            </a:r>
            <a:r>
              <a:rPr lang="en-GB" sz="2400" dirty="0"/>
              <a:t> on </a:t>
            </a:r>
            <a:r>
              <a:rPr lang="en-GB" sz="2400" dirty="0" err="1"/>
              <a:t>mielestäsi</a:t>
            </a:r>
            <a:r>
              <a:rPr lang="en-GB" sz="2400" dirty="0"/>
              <a:t> </a:t>
            </a:r>
            <a:r>
              <a:rPr lang="en-GB" sz="2400" dirty="0" err="1"/>
              <a:t>suurin</a:t>
            </a:r>
            <a:r>
              <a:rPr lang="en-GB" sz="2400" dirty="0"/>
              <a:t> </a:t>
            </a:r>
            <a:r>
              <a:rPr lang="en-GB" sz="2400" dirty="0" err="1"/>
              <a:t>nelikenttätyylisi</a:t>
            </a:r>
            <a:r>
              <a:rPr lang="en-GB" sz="2400" dirty="0"/>
              <a:t> /</a:t>
            </a:r>
            <a:r>
              <a:rPr lang="en-GB" sz="2400" dirty="0" err="1"/>
              <a:t>temperamenttisi</a:t>
            </a:r>
            <a:r>
              <a:rPr lang="en-GB" sz="2400" dirty="0"/>
              <a:t>? </a:t>
            </a:r>
            <a:r>
              <a:rPr lang="en-GB" sz="2400" dirty="0" err="1"/>
              <a:t>Mistä</a:t>
            </a:r>
            <a:r>
              <a:rPr lang="en-GB" sz="2400" dirty="0"/>
              <a:t> </a:t>
            </a:r>
            <a:r>
              <a:rPr lang="en-GB" sz="2400" dirty="0" err="1"/>
              <a:t>päättelet</a:t>
            </a:r>
            <a:r>
              <a:rPr lang="en-GB" sz="2400" dirty="0"/>
              <a:t> </a:t>
            </a:r>
            <a:r>
              <a:rPr lang="en-GB" sz="2400" dirty="0" err="1"/>
              <a:t>näin</a:t>
            </a:r>
            <a:r>
              <a:rPr lang="en-GB" sz="2400" dirty="0"/>
              <a:t>?</a:t>
            </a:r>
            <a:r>
              <a:rPr lang="en-US" sz="2400" dirty="0"/>
              <a:t>​</a:t>
            </a:r>
          </a:p>
          <a:p>
            <a:pPr fontAlgn="base"/>
            <a:r>
              <a:rPr lang="en-GB" sz="2400" dirty="0" err="1"/>
              <a:t>Mitkä</a:t>
            </a:r>
            <a:r>
              <a:rPr lang="en-GB" sz="2400" dirty="0"/>
              <a:t> </a:t>
            </a:r>
            <a:r>
              <a:rPr lang="en-GB" sz="2400" dirty="0" err="1"/>
              <a:t>ovat</a:t>
            </a:r>
            <a:r>
              <a:rPr lang="en-GB" sz="2400" dirty="0"/>
              <a:t> </a:t>
            </a:r>
            <a:r>
              <a:rPr lang="en-GB" sz="2400" dirty="0" err="1"/>
              <a:t>seuraavaksi</a:t>
            </a:r>
            <a:r>
              <a:rPr lang="en-GB" sz="2400" dirty="0"/>
              <a:t> </a:t>
            </a:r>
            <a:r>
              <a:rPr lang="en-GB" sz="2400" dirty="0" err="1"/>
              <a:t>suurimmat</a:t>
            </a:r>
            <a:r>
              <a:rPr lang="en-GB" sz="2400" dirty="0"/>
              <a:t> </a:t>
            </a:r>
            <a:r>
              <a:rPr lang="en-GB" sz="2400" dirty="0" err="1"/>
              <a:t>tyylisi</a:t>
            </a:r>
            <a:r>
              <a:rPr lang="en-GB" sz="2400" dirty="0"/>
              <a:t>?</a:t>
            </a:r>
            <a:r>
              <a:rPr lang="en-US" sz="2400" dirty="0"/>
              <a:t>​</a:t>
            </a:r>
          </a:p>
          <a:p>
            <a:pPr fontAlgn="base"/>
            <a:r>
              <a:rPr lang="en-GB" sz="2400" dirty="0" err="1"/>
              <a:t>Mitä</a:t>
            </a:r>
            <a:r>
              <a:rPr lang="en-GB" sz="2400" dirty="0"/>
              <a:t> </a:t>
            </a:r>
            <a:r>
              <a:rPr lang="en-GB" sz="2400" dirty="0" err="1"/>
              <a:t>pidät</a:t>
            </a:r>
            <a:r>
              <a:rPr lang="en-GB" sz="2400" dirty="0"/>
              <a:t> </a:t>
            </a:r>
            <a:r>
              <a:rPr lang="en-GB" sz="2400" dirty="0" err="1"/>
              <a:t>tyyleistäsi</a:t>
            </a:r>
            <a:r>
              <a:rPr lang="en-GB" sz="2400" dirty="0"/>
              <a:t>? </a:t>
            </a:r>
            <a:r>
              <a:rPr lang="en-GB" sz="2400" dirty="0" err="1"/>
              <a:t>Mitkä</a:t>
            </a:r>
            <a:r>
              <a:rPr lang="en-GB" sz="2400" dirty="0"/>
              <a:t> </a:t>
            </a:r>
            <a:r>
              <a:rPr lang="en-GB" sz="2400" dirty="0" err="1"/>
              <a:t>ovat</a:t>
            </a:r>
            <a:r>
              <a:rPr lang="en-GB" sz="2400" dirty="0"/>
              <a:t> </a:t>
            </a:r>
            <a:r>
              <a:rPr lang="en-GB" sz="2400" dirty="0" err="1"/>
              <a:t>hyvät</a:t>
            </a:r>
            <a:r>
              <a:rPr lang="en-GB" sz="2400" dirty="0"/>
              <a:t> </a:t>
            </a:r>
            <a:r>
              <a:rPr lang="en-GB" sz="2400" dirty="0" err="1"/>
              <a:t>ja</a:t>
            </a:r>
            <a:r>
              <a:rPr lang="en-GB" sz="2400" dirty="0"/>
              <a:t> </a:t>
            </a:r>
            <a:r>
              <a:rPr lang="en-GB" sz="2400" dirty="0" err="1"/>
              <a:t>mitkä</a:t>
            </a:r>
            <a:r>
              <a:rPr lang="en-GB" sz="2400" dirty="0"/>
              <a:t> </a:t>
            </a:r>
            <a:r>
              <a:rPr lang="en-GB" sz="2400" dirty="0" err="1"/>
              <a:t>kehitettävät</a:t>
            </a:r>
            <a:r>
              <a:rPr lang="en-GB" sz="2400" dirty="0"/>
              <a:t> </a:t>
            </a:r>
            <a:r>
              <a:rPr lang="en-GB" sz="2400" dirty="0" err="1"/>
              <a:t>puolet</a:t>
            </a:r>
            <a:r>
              <a:rPr lang="en-GB" sz="2400" dirty="0"/>
              <a:t> </a:t>
            </a:r>
            <a:r>
              <a:rPr lang="en-GB" sz="2400" dirty="0" err="1"/>
              <a:t>niissä</a:t>
            </a:r>
            <a:r>
              <a:rPr lang="en-GB" sz="2400" dirty="0"/>
              <a:t>?</a:t>
            </a:r>
            <a:r>
              <a:rPr lang="en-US" sz="2400" dirty="0"/>
              <a:t>​</a:t>
            </a:r>
          </a:p>
          <a:p>
            <a:endParaRPr lang="fi-FI" sz="2400" dirty="0"/>
          </a:p>
        </p:txBody>
      </p:sp>
    </p:spTree>
    <p:extLst>
      <p:ext uri="{BB962C8B-B14F-4D97-AF65-F5344CB8AC3E}">
        <p14:creationId xmlns:p14="http://schemas.microsoft.com/office/powerpoint/2010/main" val="2382999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Ammatillinen vuorovaikutus</a:t>
            </a:r>
          </a:p>
        </p:txBody>
      </p:sp>
      <p:sp>
        <p:nvSpPr>
          <p:cNvPr id="3" name="Sisällön paikkamerkki 2"/>
          <p:cNvSpPr>
            <a:spLocks noGrp="1"/>
          </p:cNvSpPr>
          <p:nvPr>
            <p:ph idx="1"/>
          </p:nvPr>
        </p:nvSpPr>
        <p:spPr>
          <a:xfrm>
            <a:off x="677334" y="1623317"/>
            <a:ext cx="8596668" cy="5024063"/>
          </a:xfrm>
        </p:spPr>
        <p:txBody>
          <a:bodyPr>
            <a:normAutofit/>
          </a:bodyPr>
          <a:lstStyle/>
          <a:p>
            <a:r>
              <a:rPr lang="fi-FI" sz="2400" dirty="0"/>
              <a:t>Ammatillisessa vuorovaikutuksessa työntekijä kohtelee asiakkaita tasapuolisesti, kunnioittavasti, ystävällisesti.</a:t>
            </a:r>
          </a:p>
          <a:p>
            <a:r>
              <a:rPr lang="fi-FI" sz="2400" dirty="0"/>
              <a:t>Työntekijä ei voi purkaa omia tunteitaan asiakkaisiin.</a:t>
            </a:r>
          </a:p>
          <a:p>
            <a:r>
              <a:rPr lang="fi-FI" sz="2400" dirty="0"/>
              <a:t>Hoitajan tulee kuitenkin pitää huolta omasta jaksamisestaan ja rajoistaan.</a:t>
            </a:r>
          </a:p>
          <a:p>
            <a:r>
              <a:rPr lang="fi-FI" sz="2400" dirty="0"/>
              <a:t>Rajojen asettaminen on usein haasteellista. Se on haasteellista suhteessa asiakkaisiin ja toisinaan myös heidän läheisiinsä.</a:t>
            </a:r>
          </a:p>
          <a:p>
            <a:r>
              <a:rPr lang="fi-FI" sz="2400" dirty="0"/>
              <a:t>Opettele keino, jonka avulla, jonka avulla pystyt siirtämään itsesi ”toiseen tilaan”.</a:t>
            </a:r>
          </a:p>
          <a:p>
            <a:endParaRPr lang="fi-FI" dirty="0"/>
          </a:p>
        </p:txBody>
      </p:sp>
    </p:spTree>
    <p:extLst>
      <p:ext uri="{BB962C8B-B14F-4D97-AF65-F5344CB8AC3E}">
        <p14:creationId xmlns:p14="http://schemas.microsoft.com/office/powerpoint/2010/main" val="3353936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48B114F-B3D7-45D9-B0A8-40F91F5F5471}"/>
              </a:ext>
            </a:extLst>
          </p:cNvPr>
          <p:cNvSpPr>
            <a:spLocks noGrp="1"/>
          </p:cNvSpPr>
          <p:nvPr>
            <p:ph type="title"/>
          </p:nvPr>
        </p:nvSpPr>
        <p:spPr>
          <a:xfrm>
            <a:off x="643468" y="643466"/>
            <a:ext cx="3686312" cy="5528734"/>
          </a:xfrm>
        </p:spPr>
        <p:txBody>
          <a:bodyPr>
            <a:normAutofit/>
          </a:bodyPr>
          <a:lstStyle/>
          <a:p>
            <a:pPr algn="r"/>
            <a:r>
              <a:rPr lang="fi-FI" sz="4800">
                <a:solidFill>
                  <a:srgbClr val="FFFFFF"/>
                </a:solidFill>
              </a:rPr>
              <a:t>Rooliharjoitus</a:t>
            </a:r>
          </a:p>
        </p:txBody>
      </p:sp>
      <p:sp>
        <p:nvSpPr>
          <p:cNvPr id="3" name="Sisällön paikkamerkki 2">
            <a:extLst>
              <a:ext uri="{FF2B5EF4-FFF2-40B4-BE49-F238E27FC236}">
                <a16:creationId xmlns:a16="http://schemas.microsoft.com/office/drawing/2014/main" id="{8284879F-C9AE-4B4F-9ABC-37267E6BDA77}"/>
              </a:ext>
            </a:extLst>
          </p:cNvPr>
          <p:cNvSpPr>
            <a:spLocks noGrp="1"/>
          </p:cNvSpPr>
          <p:nvPr>
            <p:ph idx="1"/>
          </p:nvPr>
        </p:nvSpPr>
        <p:spPr>
          <a:xfrm>
            <a:off x="1345916" y="719191"/>
            <a:ext cx="9874800" cy="4982966"/>
          </a:xfrm>
        </p:spPr>
        <p:txBody>
          <a:bodyPr vert="horz" lIns="91440" tIns="45720" rIns="91440" bIns="45720" rtlCol="0" anchor="ctr">
            <a:normAutofit/>
          </a:bodyPr>
          <a:lstStyle/>
          <a:p>
            <a:endParaRPr lang="fi-FI" dirty="0"/>
          </a:p>
          <a:p>
            <a:r>
              <a:rPr lang="fi-FI" sz="2800" dirty="0"/>
              <a:t>Pohdi, mitä keskustelutyyppiä eniten muistutat!</a:t>
            </a:r>
          </a:p>
          <a:p>
            <a:pPr marL="0" indent="0">
              <a:buNone/>
            </a:pPr>
            <a:endParaRPr lang="fi-FI" sz="2800" dirty="0"/>
          </a:p>
          <a:p>
            <a:pPr marL="0" indent="0">
              <a:buNone/>
            </a:pPr>
            <a:r>
              <a:rPr lang="fi-FI" sz="2400" dirty="0"/>
              <a:t>HALLITSEVA                                 HUOMAAVAINEN</a:t>
            </a:r>
          </a:p>
          <a:p>
            <a:pPr marL="0" indent="0">
              <a:buNone/>
            </a:pPr>
            <a:r>
              <a:rPr lang="fi-FI" sz="2400" dirty="0"/>
              <a:t>DRAMAATTINEN                           	AVOIN</a:t>
            </a:r>
          </a:p>
          <a:p>
            <a:pPr marL="0" indent="0">
              <a:buNone/>
            </a:pPr>
            <a:r>
              <a:rPr lang="fi-FI" sz="2400" dirty="0"/>
              <a:t>TAISTELUNHALUINEN                 	YSTÄVÄLLINEN</a:t>
            </a:r>
          </a:p>
          <a:p>
            <a:pPr marL="0" indent="0">
              <a:buNone/>
            </a:pPr>
            <a:r>
              <a:rPr lang="fi-FI" sz="2400" dirty="0"/>
              <a:t>ELOISA</a:t>
            </a:r>
          </a:p>
          <a:p>
            <a:pPr marL="0" indent="0">
              <a:buNone/>
            </a:pPr>
            <a:r>
              <a:rPr lang="fi-FI" sz="2400" dirty="0"/>
              <a:t>VAIKUTTAVA</a:t>
            </a:r>
          </a:p>
          <a:p>
            <a:pPr marL="0" indent="0">
              <a:buNone/>
            </a:pPr>
            <a:r>
              <a:rPr lang="fi-FI" sz="2400" dirty="0"/>
              <a:t>RENTO</a:t>
            </a:r>
          </a:p>
          <a:p>
            <a:pPr marL="0" indent="0">
              <a:buNone/>
            </a:pPr>
            <a:endParaRPr lang="fi-FI" dirty="0"/>
          </a:p>
        </p:txBody>
      </p:sp>
    </p:spTree>
    <p:extLst>
      <p:ext uri="{BB962C8B-B14F-4D97-AF65-F5344CB8AC3E}">
        <p14:creationId xmlns:p14="http://schemas.microsoft.com/office/powerpoint/2010/main" val="477341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69848" y="92467"/>
            <a:ext cx="10058400" cy="585627"/>
          </a:xfrm>
        </p:spPr>
        <p:txBody>
          <a:bodyPr>
            <a:normAutofit fontScale="90000"/>
          </a:bodyPr>
          <a:lstStyle/>
          <a:p>
            <a:r>
              <a:rPr lang="fi-FI" dirty="0"/>
              <a:t>Vuorovaikutuksen ilmapiiri</a:t>
            </a:r>
          </a:p>
        </p:txBody>
      </p:sp>
      <p:graphicFrame>
        <p:nvGraphicFramePr>
          <p:cNvPr id="5" name="Sisällön paikkamerkki 2">
            <a:extLst>
              <a:ext uri="{FF2B5EF4-FFF2-40B4-BE49-F238E27FC236}">
                <a16:creationId xmlns:a16="http://schemas.microsoft.com/office/drawing/2014/main" id="{7F96BC04-4BFE-462D-838E-61464ABE457F}"/>
              </a:ext>
            </a:extLst>
          </p:cNvPr>
          <p:cNvGraphicFramePr>
            <a:graphicFrameLocks noGrp="1"/>
          </p:cNvGraphicFramePr>
          <p:nvPr>
            <p:ph idx="1"/>
            <p:extLst>
              <p:ext uri="{D42A27DB-BD31-4B8C-83A1-F6EECF244321}">
                <p14:modId xmlns:p14="http://schemas.microsoft.com/office/powerpoint/2010/main" val="2087799734"/>
              </p:ext>
            </p:extLst>
          </p:nvPr>
        </p:nvGraphicFramePr>
        <p:xfrm>
          <a:off x="1066800" y="678094"/>
          <a:ext cx="10058400" cy="6192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838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609600"/>
            <a:ext cx="8596668" cy="808234"/>
          </a:xfrm>
        </p:spPr>
        <p:txBody>
          <a:bodyPr/>
          <a:lstStyle/>
          <a:p>
            <a:r>
              <a:rPr lang="fi-FI" dirty="0"/>
              <a:t>Vuorovaikutuksen ilmapiiri</a:t>
            </a:r>
          </a:p>
        </p:txBody>
      </p:sp>
      <p:sp>
        <p:nvSpPr>
          <p:cNvPr id="3" name="Sisällön paikkamerkki 2"/>
          <p:cNvSpPr>
            <a:spLocks noGrp="1"/>
          </p:cNvSpPr>
          <p:nvPr>
            <p:ph idx="1"/>
          </p:nvPr>
        </p:nvSpPr>
        <p:spPr>
          <a:xfrm>
            <a:off x="677334" y="1489753"/>
            <a:ext cx="8596668" cy="5157627"/>
          </a:xfrm>
        </p:spPr>
        <p:txBody>
          <a:bodyPr>
            <a:normAutofit/>
          </a:bodyPr>
          <a:lstStyle/>
          <a:p>
            <a:r>
              <a:rPr lang="fi-FI" sz="2000" dirty="0"/>
              <a:t>Jokaisesta ihmisestä / asiakkaasta löytyy aina vahvuuksia, joita voi hyödyntää! (Haasteetkin voi kääntää vahvuuksiksi)</a:t>
            </a:r>
          </a:p>
          <a:p>
            <a:r>
              <a:rPr lang="fi-FI" sz="2000" dirty="0"/>
              <a:t>Tärkeää ilmapiirin luomisessa:</a:t>
            </a:r>
          </a:p>
          <a:p>
            <a:pPr lvl="1"/>
            <a:r>
              <a:rPr lang="fi-FI" sz="2000" dirty="0"/>
              <a:t>Rehellisyys</a:t>
            </a:r>
          </a:p>
          <a:p>
            <a:pPr lvl="1"/>
            <a:r>
              <a:rPr lang="fi-FI" sz="2000" dirty="0"/>
              <a:t>Tasa-arvoisuus / yhdenvertaisuus</a:t>
            </a:r>
          </a:p>
          <a:p>
            <a:pPr lvl="1"/>
            <a:r>
              <a:rPr lang="fi-FI" sz="2000" dirty="0"/>
              <a:t>Kannustavuus</a:t>
            </a:r>
          </a:p>
          <a:p>
            <a:pPr lvl="1"/>
            <a:r>
              <a:rPr lang="fi-FI" sz="2000" dirty="0"/>
              <a:t>Rohkaiseminen (miten saat ujotkin mukaan?)</a:t>
            </a:r>
          </a:p>
          <a:p>
            <a:pPr lvl="1"/>
            <a:r>
              <a:rPr lang="fi-FI" sz="2000" dirty="0"/>
              <a:t>Välittäminen</a:t>
            </a:r>
          </a:p>
          <a:p>
            <a:pPr lvl="1"/>
            <a:r>
              <a:rPr lang="fi-FI" sz="2000" dirty="0"/>
              <a:t>Innostaminen</a:t>
            </a:r>
          </a:p>
          <a:p>
            <a:pPr lvl="1"/>
            <a:r>
              <a:rPr lang="fi-FI" sz="2000" dirty="0"/>
              <a:t>Positiivinen meininki!</a:t>
            </a:r>
          </a:p>
          <a:p>
            <a:endParaRPr lang="fi-FI" sz="2000" dirty="0"/>
          </a:p>
          <a:p>
            <a:r>
              <a:rPr lang="fi-FI" sz="2000" dirty="0"/>
              <a:t>Miten luodaan turvallinen ilmapiiri?</a:t>
            </a:r>
          </a:p>
          <a:p>
            <a:pPr lvl="1"/>
            <a:endParaRPr lang="fi-FI" dirty="0"/>
          </a:p>
        </p:txBody>
      </p:sp>
    </p:spTree>
    <p:extLst>
      <p:ext uri="{BB962C8B-B14F-4D97-AF65-F5344CB8AC3E}">
        <p14:creationId xmlns:p14="http://schemas.microsoft.com/office/powerpoint/2010/main" val="1551549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02610287-4619-41C4-A24B-5D91162B5F89}"/>
              </a:ext>
            </a:extLst>
          </p:cNvPr>
          <p:cNvPicPr>
            <a:picLocks noChangeAspect="1"/>
          </p:cNvPicPr>
          <p:nvPr/>
        </p:nvPicPr>
        <p:blipFill rotWithShape="1">
          <a:blip r:embed="rId2"/>
          <a:srcRect t="29882" r="-1" b="27081"/>
          <a:stretch/>
        </p:blipFill>
        <p:spPr>
          <a:xfrm>
            <a:off x="568452" y="571500"/>
            <a:ext cx="11055096" cy="5715000"/>
          </a:xfrm>
          <a:prstGeom prst="rect">
            <a:avLst/>
          </a:prstGeom>
        </p:spPr>
      </p:pic>
    </p:spTree>
    <p:extLst>
      <p:ext uri="{BB962C8B-B14F-4D97-AF65-F5344CB8AC3E}">
        <p14:creationId xmlns:p14="http://schemas.microsoft.com/office/powerpoint/2010/main" val="227638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A88FD20-E120-4D52-B605-8B1E0D8A6D0C}"/>
              </a:ext>
            </a:extLst>
          </p:cNvPr>
          <p:cNvSpPr>
            <a:spLocks noGrp="1"/>
          </p:cNvSpPr>
          <p:nvPr>
            <p:ph type="title"/>
          </p:nvPr>
        </p:nvSpPr>
        <p:spPr/>
        <p:txBody>
          <a:bodyPr>
            <a:normAutofit/>
          </a:bodyPr>
          <a:lstStyle/>
          <a:p>
            <a:r>
              <a:rPr lang="fi-FI" sz="4800" dirty="0"/>
              <a:t>Vuorovaikutus</a:t>
            </a:r>
          </a:p>
        </p:txBody>
      </p:sp>
      <p:sp>
        <p:nvSpPr>
          <p:cNvPr id="3" name="Sisällön paikkamerkki 2">
            <a:extLst>
              <a:ext uri="{FF2B5EF4-FFF2-40B4-BE49-F238E27FC236}">
                <a16:creationId xmlns:a16="http://schemas.microsoft.com/office/drawing/2014/main" id="{D8EFA039-0C62-41A0-AA91-14CDF2A791D1}"/>
              </a:ext>
            </a:extLst>
          </p:cNvPr>
          <p:cNvSpPr>
            <a:spLocks noGrp="1"/>
          </p:cNvSpPr>
          <p:nvPr>
            <p:ph idx="1"/>
          </p:nvPr>
        </p:nvSpPr>
        <p:spPr>
          <a:xfrm>
            <a:off x="677334" y="1857375"/>
            <a:ext cx="8596668" cy="4183987"/>
          </a:xfrm>
        </p:spPr>
        <p:txBody>
          <a:bodyPr/>
          <a:lstStyle/>
          <a:p>
            <a:r>
              <a:rPr lang="fi-FI" sz="2000" dirty="0"/>
              <a:t>Ihmisten välinen sosiaalinen kanssakäyminen ja tapa, jolla he vaikuttavat ja vastaavat toistensa toimintaan</a:t>
            </a:r>
          </a:p>
          <a:p>
            <a:r>
              <a:rPr lang="fi-FI" sz="2000" dirty="0"/>
              <a:t>Ihmisten vuorovaikutustaidoissa on suuria eroja (arat ja vetäytyvät, puheliaat ja ulospäin suuntautuneet….)</a:t>
            </a:r>
          </a:p>
          <a:p>
            <a:r>
              <a:rPr lang="fi-FI" sz="2000" dirty="0"/>
              <a:t>Huolimatta siitä, millainen itse on, hoitajan/ohjaajan on tärkeää eläytyä toisen tilanteeseen ja jättää omat tarpeensa vähemmälle.</a:t>
            </a:r>
          </a:p>
          <a:p>
            <a:pPr marL="0" indent="0">
              <a:buNone/>
            </a:pPr>
            <a:endParaRPr lang="fi-FI" sz="2000" dirty="0"/>
          </a:p>
          <a:p>
            <a:pPr marL="0" indent="0">
              <a:buNone/>
            </a:pPr>
            <a:endParaRPr lang="fi-FI" sz="2000" dirty="0"/>
          </a:p>
          <a:p>
            <a:r>
              <a:rPr lang="fi-FI" sz="2000" dirty="0"/>
              <a:t>HARJ. Onnistunut ja epäonnistunut vuorovaikutustilanne</a:t>
            </a:r>
          </a:p>
          <a:p>
            <a:endParaRPr lang="fi-FI" dirty="0"/>
          </a:p>
        </p:txBody>
      </p:sp>
    </p:spTree>
    <p:extLst>
      <p:ext uri="{BB962C8B-B14F-4D97-AF65-F5344CB8AC3E}">
        <p14:creationId xmlns:p14="http://schemas.microsoft.com/office/powerpoint/2010/main" val="1331762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AF4109-88C8-43C3-AF53-8014FA1727AF}"/>
              </a:ext>
            </a:extLst>
          </p:cNvPr>
          <p:cNvSpPr>
            <a:spLocks noGrp="1"/>
          </p:cNvSpPr>
          <p:nvPr>
            <p:ph type="title"/>
          </p:nvPr>
        </p:nvSpPr>
        <p:spPr/>
        <p:txBody>
          <a:bodyPr/>
          <a:lstStyle/>
          <a:p>
            <a:r>
              <a:rPr lang="fi-FI" dirty="0"/>
              <a:t>Vuorovaikutus</a:t>
            </a:r>
          </a:p>
        </p:txBody>
      </p:sp>
      <p:sp>
        <p:nvSpPr>
          <p:cNvPr id="3" name="Sisällön paikkamerkki 2">
            <a:extLst>
              <a:ext uri="{FF2B5EF4-FFF2-40B4-BE49-F238E27FC236}">
                <a16:creationId xmlns:a16="http://schemas.microsoft.com/office/drawing/2014/main" id="{ADAC6D25-F812-42B1-BDBD-B022E6F72392}"/>
              </a:ext>
            </a:extLst>
          </p:cNvPr>
          <p:cNvSpPr>
            <a:spLocks noGrp="1"/>
          </p:cNvSpPr>
          <p:nvPr>
            <p:ph idx="1"/>
          </p:nvPr>
        </p:nvSpPr>
        <p:spPr>
          <a:xfrm>
            <a:off x="677334" y="1602769"/>
            <a:ext cx="8596668" cy="4911047"/>
          </a:xfrm>
        </p:spPr>
        <p:txBody>
          <a:bodyPr>
            <a:normAutofit/>
          </a:bodyPr>
          <a:lstStyle/>
          <a:p>
            <a:r>
              <a:rPr lang="fi-FI" sz="2000" b="0" i="0" dirty="0">
                <a:solidFill>
                  <a:srgbClr val="333333"/>
                </a:solidFill>
                <a:effectLst/>
                <a:latin typeface="Open Sans"/>
              </a:rPr>
              <a:t>Auttamisprosessi alkaa kommunikaatiosta, vuorovaikutuksesta jossa asiakas kuvailee sinulle ongelmaansa tai huolenaihettaan.</a:t>
            </a:r>
          </a:p>
          <a:p>
            <a:r>
              <a:rPr lang="fi-FI" sz="2000" b="0" i="0" dirty="0">
                <a:solidFill>
                  <a:srgbClr val="333333"/>
                </a:solidFill>
                <a:effectLst/>
                <a:latin typeface="Open Sans"/>
              </a:rPr>
              <a:t>Vuorovaikutus hoitotyössä on keino minkä avulla asiakas voi selventää omia tunteita ja ajatteluaan. </a:t>
            </a:r>
          </a:p>
          <a:p>
            <a:r>
              <a:rPr lang="fi-FI" sz="2000" b="0" i="0" dirty="0">
                <a:solidFill>
                  <a:srgbClr val="333333"/>
                </a:solidFill>
                <a:effectLst/>
                <a:latin typeface="Open Sans"/>
              </a:rPr>
              <a:t>Yksi tärkein asia vuorovaikutuksessa on että asiakas ja hoitaja ymmärtävät käymänsä keskustelun samalla tavalla jolla saavutetaan yhteisymmärrys myös tunteen tasolla.</a:t>
            </a:r>
          </a:p>
          <a:p>
            <a:r>
              <a:rPr lang="fi-FI" sz="2000" b="0" i="0" dirty="0">
                <a:solidFill>
                  <a:srgbClr val="333333"/>
                </a:solidFill>
                <a:effectLst/>
                <a:latin typeface="Open Sans"/>
              </a:rPr>
              <a:t>Hoitajan ja potilaan/asiakkaan välillä olevaa vuorovaikutusta ohjaavat hoitajan ja potilaan/asiakkaan ihmiskäsitykset, arvot ja asenteet, elämäntilanne, tiedot, taidot ja hoitajan ammatin eettiset ohjeet. </a:t>
            </a:r>
          </a:p>
          <a:p>
            <a:r>
              <a:rPr lang="fi-FI" sz="2000" b="0" i="0" dirty="0">
                <a:solidFill>
                  <a:srgbClr val="333333"/>
                </a:solidFill>
                <a:effectLst/>
                <a:latin typeface="Open Sans"/>
              </a:rPr>
              <a:t>Oleellinen osa hyvää vuorovaikutusta on empatia joka tarkoittaa myötäelämistä toisen tuntemuksissa, ymmärtää toisen tunteet ja niiden merkityksen.</a:t>
            </a:r>
            <a:endParaRPr lang="fi-FI" sz="2000" dirty="0"/>
          </a:p>
        </p:txBody>
      </p:sp>
    </p:spTree>
    <p:extLst>
      <p:ext uri="{BB962C8B-B14F-4D97-AF65-F5344CB8AC3E}">
        <p14:creationId xmlns:p14="http://schemas.microsoft.com/office/powerpoint/2010/main" val="3499340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8047CA8-BCD7-47C3-9D65-F6860B0E6901}"/>
              </a:ext>
            </a:extLst>
          </p:cNvPr>
          <p:cNvSpPr>
            <a:spLocks noGrp="1"/>
          </p:cNvSpPr>
          <p:nvPr>
            <p:ph type="title"/>
          </p:nvPr>
        </p:nvSpPr>
        <p:spPr>
          <a:xfrm>
            <a:off x="677334" y="609600"/>
            <a:ext cx="8596668" cy="695218"/>
          </a:xfrm>
        </p:spPr>
        <p:txBody>
          <a:bodyPr>
            <a:normAutofit fontScale="90000"/>
          </a:bodyPr>
          <a:lstStyle/>
          <a:p>
            <a:r>
              <a:rPr lang="fi-FI" dirty="0"/>
              <a:t>Vuorovaikutus</a:t>
            </a:r>
          </a:p>
        </p:txBody>
      </p:sp>
      <p:sp>
        <p:nvSpPr>
          <p:cNvPr id="3" name="Sisällön paikkamerkki 2">
            <a:extLst>
              <a:ext uri="{FF2B5EF4-FFF2-40B4-BE49-F238E27FC236}">
                <a16:creationId xmlns:a16="http://schemas.microsoft.com/office/drawing/2014/main" id="{42DFBF9D-4675-4FE5-85E9-70592D1E1868}"/>
              </a:ext>
            </a:extLst>
          </p:cNvPr>
          <p:cNvSpPr>
            <a:spLocks noGrp="1"/>
          </p:cNvSpPr>
          <p:nvPr>
            <p:ph idx="1"/>
          </p:nvPr>
        </p:nvSpPr>
        <p:spPr>
          <a:xfrm>
            <a:off x="677334" y="1797979"/>
            <a:ext cx="8596668" cy="4685014"/>
          </a:xfrm>
        </p:spPr>
        <p:txBody>
          <a:bodyPr>
            <a:normAutofit/>
          </a:bodyPr>
          <a:lstStyle/>
          <a:p>
            <a:r>
              <a:rPr lang="fi-FI" sz="2000" b="0" i="0" dirty="0">
                <a:solidFill>
                  <a:srgbClr val="333333"/>
                </a:solidFill>
                <a:effectLst/>
                <a:latin typeface="Open Sans"/>
              </a:rPr>
              <a:t>Asiakas ja hoitaja voivat oppia vuorovaikutustilanteessa paljon toisiltaan ja omasta itsestään. </a:t>
            </a:r>
          </a:p>
          <a:p>
            <a:r>
              <a:rPr lang="fi-FI" sz="2000" b="0" i="0" dirty="0">
                <a:solidFill>
                  <a:srgbClr val="333333"/>
                </a:solidFill>
                <a:effectLst/>
                <a:latin typeface="Open Sans"/>
              </a:rPr>
              <a:t>Vuorovaikutustilanteissa lähetetään toisille viestejä ja otetaan viestejä vastaan.</a:t>
            </a:r>
          </a:p>
          <a:p>
            <a:r>
              <a:rPr lang="fi-FI" sz="2000" b="0" i="0" dirty="0">
                <a:solidFill>
                  <a:srgbClr val="333333"/>
                </a:solidFill>
                <a:effectLst/>
                <a:latin typeface="Open Sans"/>
              </a:rPr>
              <a:t>Viestin lähettäjän täytyy aina arvioida toisen henkilön vastaanottokyky ja sen perusteella valittava tapa miten viestin ilmaisee. </a:t>
            </a:r>
          </a:p>
          <a:p>
            <a:r>
              <a:rPr lang="fi-FI" sz="2000" b="0" i="0" dirty="0">
                <a:solidFill>
                  <a:srgbClr val="333333"/>
                </a:solidFill>
                <a:effectLst/>
                <a:latin typeface="Open Sans"/>
              </a:rPr>
              <a:t>Hyvä vuorovaikutus edellyttää molempien osapuolten avoimuutta.</a:t>
            </a:r>
          </a:p>
          <a:p>
            <a:r>
              <a:rPr lang="fi-FI" sz="2000" b="0" i="0" dirty="0">
                <a:solidFill>
                  <a:srgbClr val="333333"/>
                </a:solidFill>
                <a:effectLst/>
                <a:latin typeface="Open Sans"/>
              </a:rPr>
              <a:t>Vuorovaikutus perustuu kummankin osapuolten luottamukseen.</a:t>
            </a:r>
            <a:endParaRPr lang="fi-FI" sz="2000" dirty="0"/>
          </a:p>
        </p:txBody>
      </p:sp>
    </p:spTree>
    <p:extLst>
      <p:ext uri="{BB962C8B-B14F-4D97-AF65-F5344CB8AC3E}">
        <p14:creationId xmlns:p14="http://schemas.microsoft.com/office/powerpoint/2010/main" val="1139084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405604-5369-48AE-8F21-1E4C39E25F20}"/>
              </a:ext>
            </a:extLst>
          </p:cNvPr>
          <p:cNvSpPr>
            <a:spLocks noGrp="1"/>
          </p:cNvSpPr>
          <p:nvPr>
            <p:ph type="title"/>
          </p:nvPr>
        </p:nvSpPr>
        <p:spPr>
          <a:xfrm>
            <a:off x="677334" y="123826"/>
            <a:ext cx="8596668" cy="1200150"/>
          </a:xfrm>
        </p:spPr>
        <p:txBody>
          <a:bodyPr>
            <a:normAutofit fontScale="90000"/>
          </a:bodyPr>
          <a:lstStyle/>
          <a:p>
            <a:r>
              <a:rPr lang="fi-FI" dirty="0"/>
              <a:t>Mitkä asiat vaikuttavat vuorovaikutustilanteessa?</a:t>
            </a:r>
          </a:p>
        </p:txBody>
      </p:sp>
      <p:sp>
        <p:nvSpPr>
          <p:cNvPr id="3" name="Sisällön paikkamerkki 2">
            <a:extLst>
              <a:ext uri="{FF2B5EF4-FFF2-40B4-BE49-F238E27FC236}">
                <a16:creationId xmlns:a16="http://schemas.microsoft.com/office/drawing/2014/main" id="{D94D3076-9B9D-4799-9A1D-7ECB1534CF74}"/>
              </a:ext>
            </a:extLst>
          </p:cNvPr>
          <p:cNvSpPr>
            <a:spLocks noGrp="1"/>
          </p:cNvSpPr>
          <p:nvPr>
            <p:ph idx="1"/>
          </p:nvPr>
        </p:nvSpPr>
        <p:spPr>
          <a:xfrm>
            <a:off x="677334" y="1447800"/>
            <a:ext cx="8596668" cy="5162549"/>
          </a:xfrm>
        </p:spPr>
        <p:txBody>
          <a:bodyPr>
            <a:normAutofit fontScale="70000" lnSpcReduction="20000"/>
          </a:bodyPr>
          <a:lstStyle/>
          <a:p>
            <a:r>
              <a:rPr lang="fi-FI" dirty="0"/>
              <a:t>Kulttuuri, ympäristö ja tilanne luovat raamit</a:t>
            </a:r>
          </a:p>
          <a:p>
            <a:r>
              <a:rPr lang="fi-FI" dirty="0"/>
              <a:t>Tavoite</a:t>
            </a:r>
          </a:p>
          <a:p>
            <a:r>
              <a:rPr lang="fi-FI" dirty="0"/>
              <a:t>Puhe</a:t>
            </a:r>
          </a:p>
          <a:p>
            <a:r>
              <a:rPr lang="fi-FI" dirty="0"/>
              <a:t>Sanaton viestintä			</a:t>
            </a:r>
          </a:p>
          <a:p>
            <a:r>
              <a:rPr lang="fi-FI" dirty="0"/>
              <a:t>Aistit</a:t>
            </a:r>
          </a:p>
          <a:p>
            <a:r>
              <a:rPr lang="fi-FI" dirty="0"/>
              <a:t>Tunteet</a:t>
            </a:r>
          </a:p>
          <a:p>
            <a:r>
              <a:rPr lang="fi-FI" dirty="0"/>
              <a:t>Itsetunto</a:t>
            </a:r>
          </a:p>
          <a:p>
            <a:r>
              <a:rPr lang="fi-FI" dirty="0"/>
              <a:t>Alitajunta</a:t>
            </a:r>
          </a:p>
          <a:p>
            <a:r>
              <a:rPr lang="fi-FI" dirty="0"/>
              <a:t>Ihmiskäsitys</a:t>
            </a:r>
          </a:p>
          <a:p>
            <a:r>
              <a:rPr lang="fi-FI" dirty="0"/>
              <a:t>Minäkäsitys</a:t>
            </a:r>
          </a:p>
          <a:p>
            <a:r>
              <a:rPr lang="fi-FI" dirty="0"/>
              <a:t>Persoonallisuus</a:t>
            </a:r>
          </a:p>
          <a:p>
            <a:r>
              <a:rPr lang="fi-FI" dirty="0"/>
              <a:t>Kokemukset</a:t>
            </a:r>
          </a:p>
          <a:p>
            <a:r>
              <a:rPr lang="fi-FI" dirty="0"/>
              <a:t>Sukupuoli</a:t>
            </a:r>
          </a:p>
          <a:p>
            <a:pPr marL="0" indent="0">
              <a:buNone/>
            </a:pPr>
            <a:endParaRPr lang="fi-FI" dirty="0"/>
          </a:p>
          <a:p>
            <a:pPr marL="0" indent="0">
              <a:buNone/>
            </a:pPr>
            <a:r>
              <a:rPr lang="fi-FI" dirty="0"/>
              <a:t>Mieti tulevaa asiakastilannetta yllämainittujen näkökulmien kautta.</a:t>
            </a:r>
          </a:p>
          <a:p>
            <a:endParaRPr lang="fi-FI" dirty="0"/>
          </a:p>
        </p:txBody>
      </p:sp>
    </p:spTree>
    <p:extLst>
      <p:ext uri="{BB962C8B-B14F-4D97-AF65-F5344CB8AC3E}">
        <p14:creationId xmlns:p14="http://schemas.microsoft.com/office/powerpoint/2010/main" val="4075809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0A8C19-9ABC-4471-8BAC-9741A5167A4C}"/>
              </a:ext>
            </a:extLst>
          </p:cNvPr>
          <p:cNvSpPr>
            <a:spLocks noGrp="1"/>
          </p:cNvSpPr>
          <p:nvPr>
            <p:ph type="title"/>
          </p:nvPr>
        </p:nvSpPr>
        <p:spPr>
          <a:xfrm>
            <a:off x="1490145" y="2376862"/>
            <a:ext cx="2640646" cy="2104273"/>
          </a:xfrm>
          <a:noFill/>
        </p:spPr>
        <p:txBody>
          <a:bodyPr>
            <a:normAutofit/>
          </a:bodyPr>
          <a:lstStyle/>
          <a:p>
            <a:pPr algn="ctr"/>
            <a:r>
              <a:rPr lang="fi-FI" sz="3000">
                <a:solidFill>
                  <a:srgbClr val="FFFFFF"/>
                </a:solidFill>
              </a:rPr>
              <a:t>Pieni lapsi ohjattavana</a:t>
            </a:r>
          </a:p>
        </p:txBody>
      </p:sp>
      <p:sp>
        <p:nvSpPr>
          <p:cNvPr id="3" name="Sisällön paikkamerkki 2">
            <a:extLst>
              <a:ext uri="{FF2B5EF4-FFF2-40B4-BE49-F238E27FC236}">
                <a16:creationId xmlns:a16="http://schemas.microsoft.com/office/drawing/2014/main" id="{E79D4088-B08F-4F30-B2A3-44764238D441}"/>
              </a:ext>
            </a:extLst>
          </p:cNvPr>
          <p:cNvSpPr>
            <a:spLocks noGrp="1"/>
          </p:cNvSpPr>
          <p:nvPr>
            <p:ph idx="1"/>
          </p:nvPr>
        </p:nvSpPr>
        <p:spPr>
          <a:xfrm>
            <a:off x="472611" y="725394"/>
            <a:ext cx="10751136" cy="5407212"/>
          </a:xfrm>
        </p:spPr>
        <p:txBody>
          <a:bodyPr vert="horz" lIns="91440" tIns="45720" rIns="91440" bIns="45720" rtlCol="0" anchor="ctr">
            <a:normAutofit/>
          </a:bodyPr>
          <a:lstStyle/>
          <a:p>
            <a:pPr marL="0" indent="0">
              <a:buNone/>
            </a:pPr>
            <a:endParaRPr lang="fi-FI" sz="2800" dirty="0"/>
          </a:p>
          <a:p>
            <a:r>
              <a:rPr lang="fi-FI" sz="2800" dirty="0"/>
              <a:t>Pohdi, miten sinä voit vaikuttaa onnistuneeseen vuorovaikutustilanteeseen?</a:t>
            </a:r>
          </a:p>
          <a:p>
            <a:r>
              <a:rPr lang="fi-FI" sz="2800" dirty="0"/>
              <a:t>Mitä voit tehdä? </a:t>
            </a:r>
          </a:p>
          <a:p>
            <a:r>
              <a:rPr lang="fi-FI" sz="2800" dirty="0"/>
              <a:t>Miten luot turvallisen sävyn vuorovaikutustilanteeseen?</a:t>
            </a:r>
          </a:p>
          <a:p>
            <a:endParaRPr lang="fi-FI" sz="2800" dirty="0"/>
          </a:p>
        </p:txBody>
      </p:sp>
    </p:spTree>
    <p:extLst>
      <p:ext uri="{BB962C8B-B14F-4D97-AF65-F5344CB8AC3E}">
        <p14:creationId xmlns:p14="http://schemas.microsoft.com/office/powerpoint/2010/main" val="2440670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935A8C-5159-4F4E-8337-6E8E0A8A12C9}"/>
              </a:ext>
            </a:extLst>
          </p:cNvPr>
          <p:cNvSpPr>
            <a:spLocks noGrp="1"/>
          </p:cNvSpPr>
          <p:nvPr>
            <p:ph type="title"/>
          </p:nvPr>
        </p:nvSpPr>
        <p:spPr>
          <a:xfrm>
            <a:off x="2582944" y="-339364"/>
            <a:ext cx="9609056" cy="2395634"/>
          </a:xfrm>
        </p:spPr>
        <p:txBody>
          <a:bodyPr>
            <a:normAutofit/>
          </a:bodyPr>
          <a:lstStyle/>
          <a:p>
            <a:r>
              <a:rPr lang="fi-FI" dirty="0"/>
              <a:t>Askelmerkit onnistuneeseen vuorovaikutustilanteeseen</a:t>
            </a:r>
          </a:p>
        </p:txBody>
      </p:sp>
      <p:graphicFrame>
        <p:nvGraphicFramePr>
          <p:cNvPr id="7" name="Sisällön paikkamerkki 2">
            <a:extLst>
              <a:ext uri="{FF2B5EF4-FFF2-40B4-BE49-F238E27FC236}">
                <a16:creationId xmlns:a16="http://schemas.microsoft.com/office/drawing/2014/main" id="{A900F5BD-19B2-4DCF-AAEE-70FEAC205092}"/>
              </a:ext>
            </a:extLst>
          </p:cNvPr>
          <p:cNvGraphicFramePr>
            <a:graphicFrameLocks noGrp="1"/>
          </p:cNvGraphicFramePr>
          <p:nvPr>
            <p:ph idx="1"/>
            <p:extLst>
              <p:ext uri="{D42A27DB-BD31-4B8C-83A1-F6EECF244321}">
                <p14:modId xmlns:p14="http://schemas.microsoft.com/office/powerpoint/2010/main" val="993824804"/>
              </p:ext>
            </p:extLst>
          </p:nvPr>
        </p:nvGraphicFramePr>
        <p:xfrm>
          <a:off x="453218" y="1101748"/>
          <a:ext cx="6743845" cy="59559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34" name="Kuva 234" descr="Kuva, joka sisältää kohteen sateenvarjo, pöytä&#10;&#10;Kuvaus luotu automaattisesti">
            <a:extLst>
              <a:ext uri="{FF2B5EF4-FFF2-40B4-BE49-F238E27FC236}">
                <a16:creationId xmlns:a16="http://schemas.microsoft.com/office/drawing/2014/main" id="{710ED90F-6CF7-42CE-AB57-40BC8FDE5D45}"/>
              </a:ext>
            </a:extLst>
          </p:cNvPr>
          <p:cNvPicPr>
            <a:picLocks noChangeAspect="1"/>
          </p:cNvPicPr>
          <p:nvPr/>
        </p:nvPicPr>
        <p:blipFill>
          <a:blip r:embed="rId7">
            <a:extLst>
              <a:ext uri="{837473B0-CC2E-450A-ABE3-18F120FF3D39}">
                <a1611:picAttrSrcUrl xmlns:a1611="http://schemas.microsoft.com/office/drawing/2016/11/main" r:id="rId8"/>
              </a:ext>
            </a:extLst>
          </a:blip>
          <a:stretch>
            <a:fillRect/>
          </a:stretch>
        </p:blipFill>
        <p:spPr>
          <a:xfrm>
            <a:off x="7556740" y="2378052"/>
            <a:ext cx="4310331" cy="2841220"/>
          </a:xfrm>
          <a:prstGeom prst="rect">
            <a:avLst/>
          </a:prstGeom>
        </p:spPr>
      </p:pic>
    </p:spTree>
    <p:extLst>
      <p:ext uri="{BB962C8B-B14F-4D97-AF65-F5344CB8AC3E}">
        <p14:creationId xmlns:p14="http://schemas.microsoft.com/office/powerpoint/2010/main" val="3029266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77334" y="277402"/>
            <a:ext cx="8596668" cy="832207"/>
          </a:xfrm>
        </p:spPr>
        <p:txBody>
          <a:bodyPr>
            <a:normAutofit fontScale="90000"/>
          </a:bodyPr>
          <a:lstStyle/>
          <a:p>
            <a:r>
              <a:rPr lang="fi-FI" dirty="0"/>
              <a:t>Tärkeitä vuorovaikutustaitoja hoitajalle</a:t>
            </a:r>
          </a:p>
        </p:txBody>
      </p:sp>
      <p:sp>
        <p:nvSpPr>
          <p:cNvPr id="3" name="Sisällön paikkamerkki 2"/>
          <p:cNvSpPr>
            <a:spLocks noGrp="1"/>
          </p:cNvSpPr>
          <p:nvPr>
            <p:ph idx="1"/>
          </p:nvPr>
        </p:nvSpPr>
        <p:spPr>
          <a:xfrm>
            <a:off x="677334" y="1109609"/>
            <a:ext cx="8596668" cy="5470989"/>
          </a:xfrm>
        </p:spPr>
        <p:txBody>
          <a:bodyPr>
            <a:normAutofit lnSpcReduction="10000"/>
          </a:bodyPr>
          <a:lstStyle/>
          <a:p>
            <a:r>
              <a:rPr lang="fi-FI" b="1" dirty="0"/>
              <a:t>Kyky kuunnella</a:t>
            </a:r>
          </a:p>
          <a:p>
            <a:pPr lvl="1"/>
            <a:r>
              <a:rPr lang="fi-FI" dirty="0"/>
              <a:t>Aito kiinnostus</a:t>
            </a:r>
          </a:p>
          <a:p>
            <a:pPr lvl="1"/>
            <a:r>
              <a:rPr lang="fi-FI" dirty="0"/>
              <a:t>Aito läsnäolo</a:t>
            </a:r>
          </a:p>
          <a:p>
            <a:r>
              <a:rPr lang="fi-FI" b="1" dirty="0"/>
              <a:t>Kyky kommunikoida </a:t>
            </a:r>
            <a:r>
              <a:rPr lang="fi-FI" dirty="0"/>
              <a:t>(Puheviestintätaidot)</a:t>
            </a:r>
          </a:p>
          <a:p>
            <a:pPr lvl="1"/>
            <a:r>
              <a:rPr lang="fi-FI" dirty="0"/>
              <a:t>Saada asiansa sanottua ja viesti perille (esim. ohjeistus, mielipide, toive)</a:t>
            </a:r>
          </a:p>
          <a:p>
            <a:pPr lvl="1"/>
            <a:r>
              <a:rPr lang="fi-FI" dirty="0"/>
              <a:t>Dialogi</a:t>
            </a:r>
          </a:p>
          <a:p>
            <a:r>
              <a:rPr lang="fi-FI" b="1" dirty="0"/>
              <a:t>Sosiaaliset taidot</a:t>
            </a:r>
          </a:p>
          <a:p>
            <a:pPr lvl="1"/>
            <a:r>
              <a:rPr lang="fi-FI" dirty="0"/>
              <a:t>Tulla toimeen monenlaisten ihmisten kanssa</a:t>
            </a:r>
          </a:p>
          <a:p>
            <a:pPr lvl="1"/>
            <a:r>
              <a:rPr lang="fi-FI" dirty="0"/>
              <a:t>Ristiriitojen ratkaiseminen</a:t>
            </a:r>
          </a:p>
          <a:p>
            <a:r>
              <a:rPr lang="fi-FI" b="1" dirty="0"/>
              <a:t>Empatiataidot</a:t>
            </a:r>
          </a:p>
          <a:p>
            <a:pPr lvl="1"/>
            <a:r>
              <a:rPr lang="fi-FI" dirty="0"/>
              <a:t>Toisen asemaan asettuminen</a:t>
            </a:r>
          </a:p>
          <a:p>
            <a:pPr lvl="1"/>
            <a:r>
              <a:rPr lang="fi-FI" dirty="0"/>
              <a:t>Näkökulman vaihtaminen</a:t>
            </a:r>
          </a:p>
          <a:p>
            <a:r>
              <a:rPr lang="fi-FI" b="1" dirty="0"/>
              <a:t>Tunnetaidot</a:t>
            </a:r>
          </a:p>
          <a:p>
            <a:pPr lvl="1"/>
            <a:r>
              <a:rPr lang="fi-FI" dirty="0"/>
              <a:t>Omien tunteiden tunnistaminen ja ilmaiseminen </a:t>
            </a:r>
          </a:p>
          <a:p>
            <a:pPr lvl="1"/>
            <a:r>
              <a:rPr lang="fi-FI" dirty="0"/>
              <a:t>Asiakkaiden tunteiden tunnistaminen</a:t>
            </a:r>
          </a:p>
          <a:p>
            <a:pPr marL="914400" lvl="2" indent="0">
              <a:buNone/>
            </a:pPr>
            <a:endParaRPr lang="fi-FI" dirty="0"/>
          </a:p>
        </p:txBody>
      </p:sp>
    </p:spTree>
    <p:extLst>
      <p:ext uri="{BB962C8B-B14F-4D97-AF65-F5344CB8AC3E}">
        <p14:creationId xmlns:p14="http://schemas.microsoft.com/office/powerpoint/2010/main" val="38476888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i">
  <a:themeElements>
    <a:clrScheme name="Integraali">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ali">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i">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108123CE37018548987FF968E1949259" ma:contentTypeVersion="34" ma:contentTypeDescription="Luo uusi asiakirja." ma:contentTypeScope="" ma:versionID="4dec22427ce2acd517320593697de337">
  <xsd:schema xmlns:xsd="http://www.w3.org/2001/XMLSchema" xmlns:xs="http://www.w3.org/2001/XMLSchema" xmlns:p="http://schemas.microsoft.com/office/2006/metadata/properties" xmlns:ns3="aa161736-09df-4eb8-8883-906c1c4683aa" xmlns:ns4="ff0c7fe8-7b61-414a-bfbe-c9185c54c3a2" targetNamespace="http://schemas.microsoft.com/office/2006/metadata/properties" ma:root="true" ma:fieldsID="5046710c54fdc536022c233060768158" ns3:_="" ns4:_="">
    <xsd:import namespace="aa161736-09df-4eb8-8883-906c1c4683aa"/>
    <xsd:import namespace="ff0c7fe8-7b61-414a-bfbe-c9185c54c3a2"/>
    <xsd:element name="properties">
      <xsd:complexType>
        <xsd:sequence>
          <xsd:element name="documentManagement">
            <xsd:complexType>
              <xsd:all>
                <xsd:element ref="ns3:MediaServiceMetadata" minOccurs="0"/>
                <xsd:element ref="ns3:MediaServiceFastMetadata"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161736-09df-4eb8-8883-906c1c4683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bookType" ma:index="10" nillable="true" ma:displayName="Notebook Type" ma:internalName="NotebookType">
      <xsd:simpleType>
        <xsd:restriction base="dms:Text"/>
      </xsd:simpleType>
    </xsd:element>
    <xsd:element name="FolderType" ma:index="11" nillable="true" ma:displayName="Folder Type" ma:internalName="FolderType">
      <xsd:simpleType>
        <xsd:restriction base="dms:Text"/>
      </xsd:simpleType>
    </xsd:element>
    <xsd:element name="CultureName" ma:index="12" nillable="true" ma:displayName="Culture Name" ma:internalName="CultureName">
      <xsd:simpleType>
        <xsd:restriction base="dms:Text"/>
      </xsd:simpleType>
    </xsd:element>
    <xsd:element name="AppVersion" ma:index="13" nillable="true" ma:displayName="App Version" ma:internalName="AppVersion">
      <xsd:simpleType>
        <xsd:restriction base="dms:Text"/>
      </xsd:simpleType>
    </xsd:element>
    <xsd:element name="TeamsChannelId" ma:index="14" nillable="true" ma:displayName="Teams Channel Id" ma:internalName="TeamsChannelId">
      <xsd:simpleType>
        <xsd:restriction base="dms:Text"/>
      </xsd:simpleType>
    </xsd:element>
    <xsd:element name="Owner" ma:index="1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6" nillable="true" ma:displayName="Math Settings" ma:internalName="Math_Settings">
      <xsd:simpleType>
        <xsd:restriction base="dms:Text"/>
      </xsd:simpleType>
    </xsd:element>
    <xsd:element name="DefaultSectionNames" ma:index="17" nillable="true" ma:displayName="Default Section Names" ma:internalName="DefaultSectionNames">
      <xsd:simpleType>
        <xsd:restriction base="dms:Note">
          <xsd:maxLength value="255"/>
        </xsd:restriction>
      </xsd:simpleType>
    </xsd:element>
    <xsd:element name="Templates" ma:index="18" nillable="true" ma:displayName="Templates" ma:internalName="Templates">
      <xsd:simpleType>
        <xsd:restriction base="dms:Note">
          <xsd:maxLength value="255"/>
        </xsd:restriction>
      </xsd:simpleType>
    </xsd:element>
    <xsd:element name="Teachers" ma:index="19"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0"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1"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2" nillable="true" ma:displayName="Distribution Groups" ma:internalName="Distribution_Groups">
      <xsd:simpleType>
        <xsd:restriction base="dms:Note">
          <xsd:maxLength value="255"/>
        </xsd:restriction>
      </xsd:simpleType>
    </xsd:element>
    <xsd:element name="LMS_Mappings" ma:index="23" nillable="true" ma:displayName="LMS Mappings" ma:internalName="LMS_Mappings">
      <xsd:simpleType>
        <xsd:restriction base="dms:Note">
          <xsd:maxLength value="255"/>
        </xsd:restriction>
      </xsd:simpleType>
    </xsd:element>
    <xsd:element name="Invited_Teachers" ma:index="24" nillable="true" ma:displayName="Invited Teachers" ma:internalName="Invited_Teachers">
      <xsd:simpleType>
        <xsd:restriction base="dms:Note">
          <xsd:maxLength value="255"/>
        </xsd:restriction>
      </xsd:simpleType>
    </xsd:element>
    <xsd:element name="Invited_Students" ma:index="25" nillable="true" ma:displayName="Invited Students" ma:internalName="Invited_Students">
      <xsd:simpleType>
        <xsd:restriction base="dms:Note">
          <xsd:maxLength value="255"/>
        </xsd:restriction>
      </xsd:simpleType>
    </xsd:element>
    <xsd:element name="Self_Registration_Enabled" ma:index="26" nillable="true" ma:displayName="Self Registration Enabled" ma:internalName="Self_Registration_Enabled">
      <xsd:simpleType>
        <xsd:restriction base="dms:Boolean"/>
      </xsd:simpleType>
    </xsd:element>
    <xsd:element name="Has_Teacher_Only_SectionGroup" ma:index="27" nillable="true" ma:displayName="Has Teacher Only SectionGroup" ma:internalName="Has_Teacher_Only_SectionGroup">
      <xsd:simpleType>
        <xsd:restriction base="dms:Boolean"/>
      </xsd:simpleType>
    </xsd:element>
    <xsd:element name="Is_Collaboration_Space_Locked" ma:index="28" nillable="true" ma:displayName="Is Collaboration Space Locked" ma:internalName="Is_Collaboration_Space_Locked">
      <xsd:simpleType>
        <xsd:restriction base="dms:Boolean"/>
      </xsd:simpleType>
    </xsd:element>
    <xsd:element name="IsNotebookLocked" ma:index="29" nillable="true" ma:displayName="Is Notebook Locked" ma:internalName="IsNotebookLocked">
      <xsd:simpleType>
        <xsd:restriction base="dms:Boolean"/>
      </xsd:simpleType>
    </xsd:element>
    <xsd:element name="MediaServiceDateTaken" ma:index="33" nillable="true" ma:displayName="MediaServiceDateTaken" ma:hidden="true" ma:internalName="MediaServiceDateTaken" ma:readOnly="true">
      <xsd:simpleType>
        <xsd:restriction base="dms:Text"/>
      </xsd:simpleType>
    </xsd:element>
    <xsd:element name="MediaServiceAutoTags" ma:index="34" nillable="true" ma:displayName="Tags" ma:internalName="MediaServiceAutoTags" ma:readOnly="true">
      <xsd:simpleType>
        <xsd:restriction base="dms:Text"/>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MediaServiceOCR" ma:index="37" nillable="true" ma:displayName="Extracted Text" ma:internalName="MediaServiceOCR" ma:readOnly="true">
      <xsd:simpleType>
        <xsd:restriction base="dms:Note">
          <xsd:maxLength value="255"/>
        </xsd:restriction>
      </xsd:simpleType>
    </xsd:element>
    <xsd:element name="MediaServiceAutoKeyPoints" ma:index="38" nillable="true" ma:displayName="MediaServiceAutoKeyPoints" ma:hidden="true" ma:internalName="MediaServiceAutoKeyPoints" ma:readOnly="true">
      <xsd:simpleType>
        <xsd:restriction base="dms:Note"/>
      </xsd:simpleType>
    </xsd:element>
    <xsd:element name="MediaServiceKeyPoints" ma:index="39" nillable="true" ma:displayName="KeyPoints" ma:internalName="MediaServiceKeyPoints" ma:readOnly="true">
      <xsd:simpleType>
        <xsd:restriction base="dms:Note">
          <xsd:maxLength value="255"/>
        </xsd:restriction>
      </xsd:simpleType>
    </xsd:element>
    <xsd:element name="MediaServiceLocation" ma:index="40" nillable="true" ma:displayName="Location" ma:internalName="MediaServiceLocation" ma:readOnly="true">
      <xsd:simpleType>
        <xsd:restriction base="dms:Text"/>
      </xsd:simpleType>
    </xsd:element>
    <xsd:element name="MediaLengthInSeconds" ma:index="4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c7fe8-7b61-414a-bfbe-c9185c54c3a2" elementFormDefault="qualified">
    <xsd:import namespace="http://schemas.microsoft.com/office/2006/documentManagement/types"/>
    <xsd:import namespace="http://schemas.microsoft.com/office/infopath/2007/PartnerControls"/>
    <xsd:element name="SharedWithUsers" ma:index="3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Jakamisen tiedot" ma:internalName="SharedWithDetails" ma:readOnly="true">
      <xsd:simpleType>
        <xsd:restriction base="dms:Note">
          <xsd:maxLength value="255"/>
        </xsd:restriction>
      </xsd:simpleType>
    </xsd:element>
    <xsd:element name="SharingHintHash" ma:index="32"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pVersion xmlns="aa161736-09df-4eb8-8883-906c1c4683aa" xsi:nil="true"/>
    <LMS_Mappings xmlns="aa161736-09df-4eb8-8883-906c1c4683aa" xsi:nil="true"/>
    <Invited_Students xmlns="aa161736-09df-4eb8-8883-906c1c4683aa" xsi:nil="true"/>
    <FolderType xmlns="aa161736-09df-4eb8-8883-906c1c4683aa" xsi:nil="true"/>
    <CultureName xmlns="aa161736-09df-4eb8-8883-906c1c4683aa" xsi:nil="true"/>
    <Student_Groups xmlns="aa161736-09df-4eb8-8883-906c1c4683aa">
      <UserInfo>
        <DisplayName/>
        <AccountId xsi:nil="true"/>
        <AccountType/>
      </UserInfo>
    </Student_Groups>
    <Templates xmlns="aa161736-09df-4eb8-8883-906c1c4683aa" xsi:nil="true"/>
    <Self_Registration_Enabled xmlns="aa161736-09df-4eb8-8883-906c1c4683aa" xsi:nil="true"/>
    <Invited_Teachers xmlns="aa161736-09df-4eb8-8883-906c1c4683aa" xsi:nil="true"/>
    <NotebookType xmlns="aa161736-09df-4eb8-8883-906c1c4683aa" xsi:nil="true"/>
    <Teachers xmlns="aa161736-09df-4eb8-8883-906c1c4683aa">
      <UserInfo>
        <DisplayName/>
        <AccountId xsi:nil="true"/>
        <AccountType/>
      </UserInfo>
    </Teachers>
    <Students xmlns="aa161736-09df-4eb8-8883-906c1c4683aa">
      <UserInfo>
        <DisplayName/>
        <AccountId xsi:nil="true"/>
        <AccountType/>
      </UserInfo>
    </Students>
    <DefaultSectionNames xmlns="aa161736-09df-4eb8-8883-906c1c4683aa" xsi:nil="true"/>
    <TeamsChannelId xmlns="aa161736-09df-4eb8-8883-906c1c4683aa" xsi:nil="true"/>
    <Owner xmlns="aa161736-09df-4eb8-8883-906c1c4683aa">
      <UserInfo>
        <DisplayName/>
        <AccountId xsi:nil="true"/>
        <AccountType/>
      </UserInfo>
    </Owner>
    <Distribution_Groups xmlns="aa161736-09df-4eb8-8883-906c1c4683aa" xsi:nil="true"/>
    <Math_Settings xmlns="aa161736-09df-4eb8-8883-906c1c4683aa" xsi:nil="true"/>
    <Has_Teacher_Only_SectionGroup xmlns="aa161736-09df-4eb8-8883-906c1c4683aa" xsi:nil="true"/>
    <Is_Collaboration_Space_Locked xmlns="aa161736-09df-4eb8-8883-906c1c4683aa" xsi:nil="true"/>
    <IsNotebookLocked xmlns="aa161736-09df-4eb8-8883-906c1c4683aa" xsi:nil="true"/>
  </documentManagement>
</p:properties>
</file>

<file path=customXml/itemProps1.xml><?xml version="1.0" encoding="utf-8"?>
<ds:datastoreItem xmlns:ds="http://schemas.openxmlformats.org/officeDocument/2006/customXml" ds:itemID="{42FB0859-6E2A-4A5D-B395-F06304B18E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161736-09df-4eb8-8883-906c1c4683aa"/>
    <ds:schemaRef ds:uri="ff0c7fe8-7b61-414a-bfbe-c9185c54c3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3FEEE98-C4EE-451A-97B4-9C5DA87B1012}">
  <ds:schemaRefs>
    <ds:schemaRef ds:uri="http://schemas.microsoft.com/sharepoint/v3/contenttype/forms"/>
  </ds:schemaRefs>
</ds:datastoreItem>
</file>

<file path=customXml/itemProps3.xml><?xml version="1.0" encoding="utf-8"?>
<ds:datastoreItem xmlns:ds="http://schemas.openxmlformats.org/officeDocument/2006/customXml" ds:itemID="{E662367D-FED4-414A-BF53-ED0925B4A3AF}">
  <ds:schemaRefs>
    <ds:schemaRef ds:uri="http://schemas.openxmlformats.org/package/2006/metadata/core-properties"/>
    <ds:schemaRef ds:uri="http://purl.org/dc/dcmitype/"/>
    <ds:schemaRef ds:uri="http://schemas.microsoft.com/office/2006/metadata/properties"/>
    <ds:schemaRef ds:uri="http://schemas.microsoft.com/office/2006/documentManagement/types"/>
    <ds:schemaRef ds:uri="http://purl.org/dc/terms/"/>
    <ds:schemaRef ds:uri="http://schemas.microsoft.com/office/infopath/2007/PartnerControls"/>
    <ds:schemaRef ds:uri="ff0c7fe8-7b61-414a-bfbe-c9185c54c3a2"/>
    <ds:schemaRef ds:uri="aa161736-09df-4eb8-8883-906c1c4683aa"/>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Integral</Template>
  <TotalTime>2603</TotalTime>
  <Words>1443</Words>
  <Application>Microsoft Office PowerPoint</Application>
  <PresentationFormat>Laajakuva</PresentationFormat>
  <Paragraphs>229</Paragraphs>
  <Slides>29</Slides>
  <Notes>0</Notes>
  <HiddenSlides>0</HiddenSlides>
  <MMClips>0</MMClips>
  <ScaleCrop>false</ScaleCrop>
  <HeadingPairs>
    <vt:vector size="6" baseType="variant">
      <vt:variant>
        <vt:lpstr>Käytetyt fontit</vt:lpstr>
      </vt:variant>
      <vt:variant>
        <vt:i4>7</vt:i4>
      </vt:variant>
      <vt:variant>
        <vt:lpstr>Teema</vt:lpstr>
      </vt:variant>
      <vt:variant>
        <vt:i4>1</vt:i4>
      </vt:variant>
      <vt:variant>
        <vt:lpstr>Dian otsikot</vt:lpstr>
      </vt:variant>
      <vt:variant>
        <vt:i4>29</vt:i4>
      </vt:variant>
    </vt:vector>
  </HeadingPairs>
  <TitlesOfParts>
    <vt:vector size="37" baseType="lpstr">
      <vt:lpstr>Arial</vt:lpstr>
      <vt:lpstr>Open Sans</vt:lpstr>
      <vt:lpstr>Rockwell Condensed</vt:lpstr>
      <vt:lpstr>Tw Cen MT</vt:lpstr>
      <vt:lpstr>Tw Cen MT Condensed</vt:lpstr>
      <vt:lpstr>Wingdings</vt:lpstr>
      <vt:lpstr>Wingdings 3</vt:lpstr>
      <vt:lpstr>Integraali</vt:lpstr>
      <vt:lpstr>Asiakkaan kohtaaminen</vt:lpstr>
      <vt:lpstr>Vuorovaikutus</vt:lpstr>
      <vt:lpstr>Vuorovaikutus</vt:lpstr>
      <vt:lpstr>Vuorovaikutus</vt:lpstr>
      <vt:lpstr>Vuorovaikutus</vt:lpstr>
      <vt:lpstr>Mitkä asiat vaikuttavat vuorovaikutustilanteessa?</vt:lpstr>
      <vt:lpstr>Pieni lapsi ohjattavana</vt:lpstr>
      <vt:lpstr>Askelmerkit onnistuneeseen vuorovaikutustilanteeseen</vt:lpstr>
      <vt:lpstr>Tärkeitä vuorovaikutustaitoja hoitajalle</vt:lpstr>
      <vt:lpstr>Sanaton viestintä</vt:lpstr>
      <vt:lpstr>Sanaton viestintä</vt:lpstr>
      <vt:lpstr>Kuuntelemisen taidot</vt:lpstr>
      <vt:lpstr>Kuunteleminen</vt:lpstr>
      <vt:lpstr>Aktiivisen kuuntelun tasot</vt:lpstr>
      <vt:lpstr>Aktiivinen, aito kuuntelu ohjaustyön välineenä</vt:lpstr>
      <vt:lpstr>Aktiivinen, aito kuuntelu</vt:lpstr>
      <vt:lpstr>Viestinnästä</vt:lpstr>
      <vt:lpstr>Puheviestintätaidot</vt:lpstr>
      <vt:lpstr>Dialogi</vt:lpstr>
      <vt:lpstr>Sosiaalisuus – Sosiaaliset taidot</vt:lpstr>
      <vt:lpstr>Sosiaaliset taidot 1</vt:lpstr>
      <vt:lpstr>Sosiaaliset taidot 2</vt:lpstr>
      <vt:lpstr>Vuorovaikutus ja sosiaaliset tyylit</vt:lpstr>
      <vt:lpstr>Sosiaaliset tyylit</vt:lpstr>
      <vt:lpstr>Ammatillinen vuorovaikutus</vt:lpstr>
      <vt:lpstr>Rooliharjoitus</vt:lpstr>
      <vt:lpstr>Vuorovaikutuksen ilmapiiri</vt:lpstr>
      <vt:lpstr>Vuorovaikutuksen ilmapiiri</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Asiakkaan kohtaaminen</dc:title>
  <dc:creator>Sarita Taipale</dc:creator>
  <cp:lastModifiedBy>Milja Forsman</cp:lastModifiedBy>
  <cp:revision>35</cp:revision>
  <dcterms:created xsi:type="dcterms:W3CDTF">2020-10-18T16:26:38Z</dcterms:created>
  <dcterms:modified xsi:type="dcterms:W3CDTF">2021-08-16T21:30:54Z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da9c32a-bfae-405a-8b24-7b98e9ab8c95_Enabled">
    <vt:lpwstr>true</vt:lpwstr>
  </property>
  <property fmtid="{D5CDD505-2E9C-101B-9397-08002B2CF9AE}" pid="3" name="MSIP_Label_1da9c32a-bfae-405a-8b24-7b98e9ab8c95_SetDate">
    <vt:lpwstr>2021-08-15T18:29:32Z</vt:lpwstr>
  </property>
  <property fmtid="{D5CDD505-2E9C-101B-9397-08002B2CF9AE}" pid="4" name="MSIP_Label_1da9c32a-bfae-405a-8b24-7b98e9ab8c95_Method">
    <vt:lpwstr>Standard</vt:lpwstr>
  </property>
  <property fmtid="{D5CDD505-2E9C-101B-9397-08002B2CF9AE}" pid="5" name="MSIP_Label_1da9c32a-bfae-405a-8b24-7b98e9ab8c95_Name">
    <vt:lpwstr>Poke oletus</vt:lpwstr>
  </property>
  <property fmtid="{D5CDD505-2E9C-101B-9397-08002B2CF9AE}" pid="6" name="MSIP_Label_1da9c32a-bfae-405a-8b24-7b98e9ab8c95_SiteId">
    <vt:lpwstr>d9b5edb3-7859-4978-89c3-cadf9e5176b7</vt:lpwstr>
  </property>
  <property fmtid="{D5CDD505-2E9C-101B-9397-08002B2CF9AE}" pid="7" name="MSIP_Label_1da9c32a-bfae-405a-8b24-7b98e9ab8c95_ActionId">
    <vt:lpwstr>ac1b192a-6727-4d34-ac67-9d75577fb075</vt:lpwstr>
  </property>
  <property fmtid="{D5CDD505-2E9C-101B-9397-08002B2CF9AE}" pid="8" name="MSIP_Label_1da9c32a-bfae-405a-8b24-7b98e9ab8c95_ContentBits">
    <vt:lpwstr>0</vt:lpwstr>
  </property>
  <property fmtid="{D5CDD505-2E9C-101B-9397-08002B2CF9AE}" pid="9" name="ContentTypeId">
    <vt:lpwstr>0x010100108123CE37018548987FF968E1949259</vt:lpwstr>
  </property>
</Properties>
</file>