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97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B8833-7599-405E-B281-521BCA3394EF}" type="datetimeFigureOut">
              <a:rPr lang="fi-FI" smtClean="0"/>
              <a:t>31.8.2015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7B322-2565-4DA7-9AAB-670FF8D9A6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0071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638" y="4341682"/>
            <a:ext cx="5486726" cy="41164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i-FI" altLang="fi-FI" smtClean="0"/>
              <a:t>Oppimisvaikeuden kartoittaminen alkaa, mikäli oppilaalla on  riittävästä tuesta ja/tai ajasta huolimatta merkittäviä oppimiseen liittyviä haasteita </a:t>
            </a:r>
          </a:p>
          <a:p>
            <a:pPr eaLnBrk="1" hangingPunct="1">
              <a:spcBef>
                <a:spcPct val="0"/>
              </a:spcBef>
            </a:pPr>
            <a:endParaRPr lang="fi-FI" altLang="fi-FI" smtClean="0"/>
          </a:p>
          <a:p>
            <a:pPr eaLnBrk="1" hangingPunct="1">
              <a:spcBef>
                <a:spcPct val="0"/>
              </a:spcBef>
            </a:pPr>
            <a:r>
              <a:rPr lang="fi-FI" altLang="fi-FI" smtClean="0"/>
              <a:t>Oppimisen esteiden taustalla usein monenlaisia ongelmia, myös sosiaalisia ja traumaperäisiä </a:t>
            </a:r>
            <a:br>
              <a:rPr lang="fi-FI" altLang="fi-FI" smtClean="0"/>
            </a:br>
            <a:r>
              <a:rPr lang="fi-FI" altLang="fi-FI" smtClean="0"/>
              <a:t>(kolmas tila)</a:t>
            </a:r>
          </a:p>
          <a:p>
            <a:pPr eaLnBrk="1" hangingPunct="1">
              <a:spcBef>
                <a:spcPct val="0"/>
              </a:spcBef>
            </a:pPr>
            <a:r>
              <a:rPr lang="fi-FI" altLang="fi-FI" smtClean="0"/>
              <a:t>Tukena matalan kynnyksen puuttuminen:</a:t>
            </a:r>
          </a:p>
          <a:p>
            <a:pPr marL="481013" lvl="1" indent="174625" eaLnBrk="1" hangingPunct="1">
              <a:spcBef>
                <a:spcPct val="0"/>
              </a:spcBef>
            </a:pPr>
            <a:r>
              <a:rPr lang="fi-FI" altLang="fi-FI" smtClean="0"/>
              <a:t>Mahdollisimman varhainen keskustelu vanhempien kanssa</a:t>
            </a:r>
          </a:p>
          <a:p>
            <a:pPr marL="481013" lvl="1" indent="174625" eaLnBrk="1" hangingPunct="1">
              <a:spcBef>
                <a:spcPct val="0"/>
              </a:spcBef>
            </a:pPr>
            <a:r>
              <a:rPr lang="fi-FI" altLang="fi-FI" smtClean="0"/>
              <a:t>Erilaisin opetusjärjestelyin järjestetään oppimiseen tukea </a:t>
            </a:r>
          </a:p>
          <a:p>
            <a:pPr eaLnBrk="1" hangingPunct="1">
              <a:spcBef>
                <a:spcPct val="0"/>
              </a:spcBef>
            </a:pPr>
            <a:endParaRPr lang="fi-FI" altLang="fi-F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45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74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051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30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940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19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77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12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360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411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25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BAAE8-9675-4E19-88AA-C9FAA2D5CBCC}" type="datetimeFigureOut">
              <a:rPr lang="fi-FI" smtClean="0"/>
              <a:pPr/>
              <a:t>31.8.2015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5A1DC-CE48-4CDE-9FAC-0A06D8721F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32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76922" y="1056227"/>
            <a:ext cx="7772400" cy="1470025"/>
          </a:xfrm>
        </p:spPr>
        <p:txBody>
          <a:bodyPr/>
          <a:lstStyle/>
          <a:p>
            <a:r>
              <a:rPr lang="fi-FI" dirty="0" smtClean="0"/>
              <a:t>Nilakan kuntien OPS 2016 valmistelu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952328"/>
          </a:xfrm>
        </p:spPr>
        <p:txBody>
          <a:bodyPr>
            <a:normAutofit/>
          </a:bodyPr>
          <a:lstStyle/>
          <a:p>
            <a:r>
              <a:rPr lang="fi-FI" dirty="0" smtClean="0"/>
              <a:t>Arvoprosessin tuotoksia</a:t>
            </a:r>
          </a:p>
          <a:p>
            <a:r>
              <a:rPr lang="fi-FI" dirty="0" smtClean="0"/>
              <a:t>Keväällä 2014 tehtiin </a:t>
            </a:r>
            <a:r>
              <a:rPr lang="fi-FI" dirty="0" err="1" smtClean="0"/>
              <a:t>Wilma-kysely</a:t>
            </a:r>
            <a:r>
              <a:rPr lang="fi-FI" dirty="0" smtClean="0"/>
              <a:t> huoltajat ja opetushenkilöstö</a:t>
            </a:r>
          </a:p>
          <a:p>
            <a:r>
              <a:rPr lang="fi-FI" dirty="0" smtClean="0"/>
              <a:t>Sivistyslautakuntien yhteinen kokous Tervon Lohimaassa 28.8.2015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972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OPS 2016 Arvo</a:t>
            </a:r>
            <a:endParaRPr lang="fi-FI" dirty="0"/>
          </a:p>
        </p:txBody>
      </p:sp>
      <p:pic>
        <p:nvPicPr>
          <p:cNvPr id="4" name="Sisällön paikkamerkki 3" descr="Oppilas 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196752"/>
            <a:ext cx="3600400" cy="4392488"/>
          </a:xfrm>
          <a:prstGeom prst="rect">
            <a:avLst/>
          </a:prstGeom>
        </p:spPr>
      </p:pic>
      <p:pic>
        <p:nvPicPr>
          <p:cNvPr id="5" name="Kuva 4" descr="Oppilas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32040" y="1124744"/>
            <a:ext cx="3744416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OPS 2016 Arvo</a:t>
            </a:r>
            <a:endParaRPr lang="fi-FI" dirty="0"/>
          </a:p>
        </p:txBody>
      </p:sp>
      <p:pic>
        <p:nvPicPr>
          <p:cNvPr id="6" name="Sisällön paikkamerkki 5" descr="Oppilas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484784"/>
            <a:ext cx="3384376" cy="4320480"/>
          </a:xfrm>
          <a:prstGeom prst="rect">
            <a:avLst/>
          </a:prstGeom>
        </p:spPr>
      </p:pic>
      <p:pic>
        <p:nvPicPr>
          <p:cNvPr id="7" name="Kuva 6" descr="Oppilas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4088" y="1484784"/>
            <a:ext cx="3384376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8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i 3"/>
          <p:cNvSpPr/>
          <p:nvPr/>
        </p:nvSpPr>
        <p:spPr>
          <a:xfrm>
            <a:off x="1223628" y="4437112"/>
            <a:ext cx="6768752" cy="230425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Yhteiskunta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" name="Ellipsi 4"/>
          <p:cNvSpPr/>
          <p:nvPr/>
        </p:nvSpPr>
        <p:spPr>
          <a:xfrm>
            <a:off x="2045291" y="4221088"/>
            <a:ext cx="5104184" cy="15841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Koti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Ellipsi 5"/>
          <p:cNvSpPr/>
          <p:nvPr/>
        </p:nvSpPr>
        <p:spPr>
          <a:xfrm>
            <a:off x="2660828" y="3573016"/>
            <a:ext cx="3960440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Koulu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Ellipsi 6"/>
          <p:cNvSpPr/>
          <p:nvPr/>
        </p:nvSpPr>
        <p:spPr>
          <a:xfrm>
            <a:off x="3113343" y="3140968"/>
            <a:ext cx="3055409" cy="10081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Ryhmä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3707903" y="2636912"/>
            <a:ext cx="1977259" cy="7200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Oppilas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9" name="Pyöristetty suorakulmio 8"/>
          <p:cNvSpPr/>
          <p:nvPr/>
        </p:nvSpPr>
        <p:spPr>
          <a:xfrm>
            <a:off x="179512" y="260648"/>
            <a:ext cx="4355952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Oikeus hyvään opetukseen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217517" y="908720"/>
            <a:ext cx="4355952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Toisen kunnioittaminen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1" name="Pyöristetty suorakulmio 10"/>
          <p:cNvSpPr/>
          <p:nvPr/>
        </p:nvSpPr>
        <p:spPr>
          <a:xfrm>
            <a:off x="4573469" y="260648"/>
            <a:ext cx="4355952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Kasvu ihmisyyteen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2" name="Pyöristetty suorakulmio 11"/>
          <p:cNvSpPr/>
          <p:nvPr/>
        </p:nvSpPr>
        <p:spPr>
          <a:xfrm>
            <a:off x="4641048" y="952106"/>
            <a:ext cx="4355952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Jokainen lapsi on ainutlaatuinen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3" name="Pyöristetty suorakulmio 12"/>
          <p:cNvSpPr/>
          <p:nvPr/>
        </p:nvSpPr>
        <p:spPr>
          <a:xfrm>
            <a:off x="166679" y="1600178"/>
            <a:ext cx="4355952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Turvallisuus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4" name="Pyöristetty suorakulmio 13"/>
          <p:cNvSpPr/>
          <p:nvPr/>
        </p:nvSpPr>
        <p:spPr>
          <a:xfrm>
            <a:off x="4597383" y="1622611"/>
            <a:ext cx="4355952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Oikeudenmukaisuus ja tasa-arvo</a:t>
            </a:r>
            <a:endParaRPr lang="fi-FI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1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yöristetty suorakulmio 12"/>
          <p:cNvSpPr/>
          <p:nvPr/>
        </p:nvSpPr>
        <p:spPr>
          <a:xfrm rot="16406887">
            <a:off x="3139843" y="3340100"/>
            <a:ext cx="3133847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Turvallisuus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4" name="Ellipsi 3"/>
          <p:cNvSpPr/>
          <p:nvPr/>
        </p:nvSpPr>
        <p:spPr>
          <a:xfrm>
            <a:off x="755577" y="4365104"/>
            <a:ext cx="7819796" cy="23762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Yhteiskunta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" name="Ellipsi 4"/>
          <p:cNvSpPr/>
          <p:nvPr/>
        </p:nvSpPr>
        <p:spPr>
          <a:xfrm>
            <a:off x="1907704" y="4149080"/>
            <a:ext cx="5241771" cy="1656184"/>
          </a:xfrm>
          <a:prstGeom prst="ellipse">
            <a:avLst/>
          </a:prstGeom>
          <a:solidFill>
            <a:schemeClr val="tx2">
              <a:lumMod val="40000"/>
              <a:lumOff val="6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Koti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Ellipsi 5"/>
          <p:cNvSpPr/>
          <p:nvPr/>
        </p:nvSpPr>
        <p:spPr>
          <a:xfrm>
            <a:off x="2555776" y="3573016"/>
            <a:ext cx="4263248" cy="1440160"/>
          </a:xfrm>
          <a:prstGeom prst="ellipse">
            <a:avLst/>
          </a:prstGeom>
          <a:solidFill>
            <a:schemeClr val="accent1">
              <a:lumMod val="40000"/>
              <a:lumOff val="60000"/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Koulu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Ellipsi 6"/>
          <p:cNvSpPr/>
          <p:nvPr/>
        </p:nvSpPr>
        <p:spPr>
          <a:xfrm>
            <a:off x="3132080" y="3140968"/>
            <a:ext cx="3186849" cy="1008112"/>
          </a:xfrm>
          <a:prstGeom prst="ellipse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4000" dirty="0" smtClean="0">
                <a:solidFill>
                  <a:schemeClr val="tx1"/>
                </a:solidFill>
              </a:rPr>
              <a:t>Ryhmä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3707903" y="2060848"/>
            <a:ext cx="2088233" cy="7200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Oppilas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9" name="Pyöristetty suorakulmio 8"/>
          <p:cNvSpPr/>
          <p:nvPr/>
        </p:nvSpPr>
        <p:spPr>
          <a:xfrm rot="19064625">
            <a:off x="742213" y="3412842"/>
            <a:ext cx="3598446" cy="6224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Oikeus hyvään opetukseen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0" name="Pyöristetty suorakulmio 9"/>
          <p:cNvSpPr/>
          <p:nvPr/>
        </p:nvSpPr>
        <p:spPr>
          <a:xfrm rot="2914854">
            <a:off x="5118486" y="3584610"/>
            <a:ext cx="3868523" cy="6480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Toisen kunnioittaminen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1" name="Pyöristetty suorakulmio 10"/>
          <p:cNvSpPr/>
          <p:nvPr/>
        </p:nvSpPr>
        <p:spPr>
          <a:xfrm rot="17157990">
            <a:off x="2023179" y="4387812"/>
            <a:ext cx="4118478" cy="648072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Kasvu ihmisyyteen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2" name="Pyöristetty suorakulmio 11"/>
          <p:cNvSpPr/>
          <p:nvPr/>
        </p:nvSpPr>
        <p:spPr>
          <a:xfrm rot="3639711">
            <a:off x="4020822" y="4215528"/>
            <a:ext cx="4363017" cy="648072"/>
          </a:xfrm>
          <a:prstGeom prst="roundRect">
            <a:avLst/>
          </a:prstGeom>
          <a:solidFill>
            <a:schemeClr val="accent3">
              <a:lumMod val="40000"/>
              <a:lumOff val="60000"/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Jokainen lapsi on ainutlaatuinen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4" name="Pyöristetty suorakulmio 13"/>
          <p:cNvSpPr/>
          <p:nvPr/>
        </p:nvSpPr>
        <p:spPr>
          <a:xfrm rot="18376493">
            <a:off x="815550" y="4213004"/>
            <a:ext cx="4355952" cy="648072"/>
          </a:xfrm>
          <a:prstGeom prst="roundRect">
            <a:avLst/>
          </a:prstGeom>
          <a:solidFill>
            <a:schemeClr val="accent3">
              <a:lumMod val="40000"/>
              <a:lumOff val="6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Oikeudenmukaisuus ja tasa-arvo</a:t>
            </a:r>
            <a:endParaRPr lang="fi-FI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87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230313" y="184150"/>
            <a:ext cx="7415212" cy="58975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fi-FI">
              <a:latin typeface="Calibri" pitchFamily="34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2124075" y="4797425"/>
            <a:ext cx="367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5" rIns="91407" bIns="4570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fi-FI" sz="1700"/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1408113" y="6134100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5" rIns="91407" bIns="4570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200"/>
              <a:t>varhaiskas</a:t>
            </a:r>
            <a:r>
              <a:rPr lang="fi-FI" altLang="fi-FI" sz="1000"/>
              <a:t>v</a:t>
            </a:r>
            <a:r>
              <a:rPr lang="fi-FI" altLang="fi-FI" sz="1200"/>
              <a:t>atus </a:t>
            </a:r>
            <a:r>
              <a:rPr lang="fi-FI" altLang="fi-FI" sz="1400"/>
              <a:t> </a:t>
            </a:r>
            <a:r>
              <a:rPr lang="fi-FI" altLang="fi-FI" sz="1600"/>
              <a:t> esiopetus   </a:t>
            </a:r>
            <a:r>
              <a:rPr lang="fi-FI" altLang="fi-FI" b="1"/>
              <a:t>perusopetus 1.- 6.  7.- 9.</a:t>
            </a:r>
            <a:r>
              <a:rPr lang="fi-FI" altLang="fi-FI" sz="1600"/>
              <a:t>  lisäopetus 10.    </a:t>
            </a:r>
            <a:r>
              <a:rPr lang="fi-FI" altLang="fi-FI" sz="1200"/>
              <a:t>toinen aste</a:t>
            </a:r>
            <a:r>
              <a:rPr lang="fi-FI" altLang="fi-FI" sz="1600"/>
              <a:t> </a:t>
            </a:r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6516688" y="2924175"/>
            <a:ext cx="1655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5" rIns="91407" bIns="4570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200"/>
              <a:t> </a:t>
            </a:r>
          </a:p>
        </p:txBody>
      </p:sp>
      <p:sp>
        <p:nvSpPr>
          <p:cNvPr id="5126" name="Line 17"/>
          <p:cNvSpPr>
            <a:spLocks noChangeShapeType="1"/>
          </p:cNvSpPr>
          <p:nvPr/>
        </p:nvSpPr>
        <p:spPr bwMode="auto">
          <a:xfrm>
            <a:off x="1306513" y="6081713"/>
            <a:ext cx="76342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07" tIns="45705" rIns="91407" bIns="45705"/>
          <a:lstStyle/>
          <a:p>
            <a:endParaRPr lang="fi-FI"/>
          </a:p>
        </p:txBody>
      </p:sp>
      <p:sp>
        <p:nvSpPr>
          <p:cNvPr id="5127" name="Text Box 25"/>
          <p:cNvSpPr txBox="1">
            <a:spLocks noChangeArrowheads="1"/>
          </p:cNvSpPr>
          <p:nvPr/>
        </p:nvSpPr>
        <p:spPr bwMode="auto">
          <a:xfrm>
            <a:off x="0" y="6378575"/>
            <a:ext cx="9266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5" rIns="91407" bIns="4570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400" b="1"/>
              <a:t>vanhemmat</a:t>
            </a:r>
            <a:r>
              <a:rPr lang="fi-FI" altLang="fi-FI" sz="1400"/>
              <a:t>: </a:t>
            </a:r>
            <a:r>
              <a:rPr lang="fi-FI" altLang="fi-FI" sz="1100"/>
              <a:t>kaikki toiminta yhteistyössä</a:t>
            </a:r>
            <a:r>
              <a:rPr lang="fi-FI" altLang="fi-FI" sz="2300"/>
              <a:t> </a:t>
            </a:r>
            <a:r>
              <a:rPr lang="fi-FI" altLang="fi-FI" sz="1100"/>
              <a:t>vanhempien kanssa    </a:t>
            </a:r>
            <a:r>
              <a:rPr lang="fi-FI" altLang="fi-FI" sz="1400" b="1"/>
              <a:t>oppilashuoltoryhmä:</a:t>
            </a:r>
            <a:r>
              <a:rPr lang="fi-FI" altLang="fi-FI" sz="1700" b="1"/>
              <a:t> </a:t>
            </a:r>
            <a:r>
              <a:rPr lang="fi-FI" altLang="fi-FI" sz="1100"/>
              <a:t>suunnittelu, organisaatio, seuranta</a:t>
            </a:r>
            <a:endParaRPr lang="fi-FI" altLang="fi-FI" sz="1100" b="1"/>
          </a:p>
        </p:txBody>
      </p:sp>
      <p:sp>
        <p:nvSpPr>
          <p:cNvPr id="5128" name="AutoShape 7"/>
          <p:cNvSpPr>
            <a:spLocks noChangeArrowheads="1"/>
          </p:cNvSpPr>
          <p:nvPr/>
        </p:nvSpPr>
        <p:spPr bwMode="auto">
          <a:xfrm>
            <a:off x="0" y="4244975"/>
            <a:ext cx="2020888" cy="1276350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 i="1"/>
              <a:t>Pedagoginen  keskustelu</a:t>
            </a:r>
          </a:p>
          <a:p>
            <a:pPr eaLnBrk="1" hangingPunct="1"/>
            <a:r>
              <a:rPr lang="fi-FI" altLang="fi-FI" sz="1300" i="1"/>
              <a:t>oppilaiden ja opettajien kesken</a:t>
            </a:r>
            <a:br>
              <a:rPr lang="fi-FI" altLang="fi-FI" sz="1300" i="1"/>
            </a:br>
            <a:r>
              <a:rPr lang="fi-FI" altLang="fi-FI" sz="1300" i="1"/>
              <a:t>ja havainnointi,</a:t>
            </a:r>
          </a:p>
          <a:p>
            <a:pPr eaLnBrk="1" hangingPunct="1"/>
            <a:r>
              <a:rPr lang="fi-FI" altLang="fi-FI" sz="1300" i="1"/>
              <a:t>oppiaineiden kokeet, </a:t>
            </a:r>
          </a:p>
          <a:p>
            <a:pPr eaLnBrk="1" hangingPunct="1"/>
            <a:r>
              <a:rPr lang="fi-FI" altLang="fi-FI" sz="1300" i="1"/>
              <a:t>seulat :  </a:t>
            </a:r>
            <a:r>
              <a:rPr lang="fi-FI" altLang="fi-FI" sz="1300" b="1" i="1"/>
              <a:t>havaitaan</a:t>
            </a:r>
          </a:p>
        </p:txBody>
      </p:sp>
      <p:sp>
        <p:nvSpPr>
          <p:cNvPr id="5129" name="AutoShape 7"/>
          <p:cNvSpPr>
            <a:spLocks noChangeArrowheads="1"/>
          </p:cNvSpPr>
          <p:nvPr/>
        </p:nvSpPr>
        <p:spPr bwMode="auto">
          <a:xfrm>
            <a:off x="6867525" y="1795463"/>
            <a:ext cx="2071688" cy="969962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/>
              <a:t>Tehdään </a:t>
            </a:r>
            <a:r>
              <a:rPr lang="fi-FI" altLang="fi-FI" sz="1300">
                <a:solidFill>
                  <a:srgbClr val="FF0000"/>
                </a:solidFill>
              </a:rPr>
              <a:t>enemmän toisin</a:t>
            </a:r>
            <a:r>
              <a:rPr lang="fi-FI" altLang="fi-FI" sz="1300"/>
              <a:t>: </a:t>
            </a:r>
            <a:br>
              <a:rPr lang="fi-FI" altLang="fi-FI" sz="1300"/>
            </a:br>
            <a:r>
              <a:rPr lang="fi-FI" altLang="fi-FI" sz="1300"/>
              <a:t>vielä joustavampaa, </a:t>
            </a:r>
            <a:br>
              <a:rPr lang="fi-FI" altLang="fi-FI" sz="1300"/>
            </a:br>
            <a:r>
              <a:rPr lang="fi-FI" altLang="fi-FI" sz="1300"/>
              <a:t>yksilöllisempää; tiivis </a:t>
            </a:r>
            <a:br>
              <a:rPr lang="fi-FI" altLang="fi-FI" sz="1300"/>
            </a:br>
            <a:r>
              <a:rPr lang="fi-FI" altLang="fi-FI" sz="1300"/>
              <a:t>seuranta  ja arvio:  </a:t>
            </a:r>
            <a:br>
              <a:rPr lang="fi-FI" altLang="fi-FI" sz="1300"/>
            </a:br>
            <a:r>
              <a:rPr lang="fi-FI" altLang="fi-FI" sz="1300"/>
              <a:t>tehoaako ja mikä?</a:t>
            </a:r>
          </a:p>
        </p:txBody>
      </p:sp>
      <p:sp>
        <p:nvSpPr>
          <p:cNvPr id="5130" name="AutoShape 7"/>
          <p:cNvSpPr>
            <a:spLocks noChangeArrowheads="1"/>
          </p:cNvSpPr>
          <p:nvPr/>
        </p:nvSpPr>
        <p:spPr bwMode="auto">
          <a:xfrm>
            <a:off x="6562725" y="61913"/>
            <a:ext cx="2530475" cy="1223962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/>
              <a:t>Tehdään </a:t>
            </a:r>
            <a:r>
              <a:rPr lang="fi-FI" altLang="fi-FI" sz="1300">
                <a:solidFill>
                  <a:srgbClr val="FF0000"/>
                </a:solidFill>
              </a:rPr>
              <a:t>intensiivisesti toisin </a:t>
            </a:r>
            <a:r>
              <a:rPr lang="fi-FI" altLang="fi-FI" sz="1300"/>
              <a:t>niin </a:t>
            </a:r>
            <a:br>
              <a:rPr lang="fi-FI" altLang="fi-FI" sz="1300"/>
            </a:br>
            <a:r>
              <a:rPr lang="fi-FI" altLang="fi-FI" sz="1300"/>
              <a:t>kauan kuin  on tarve, joustavaa, </a:t>
            </a:r>
            <a:br>
              <a:rPr lang="fi-FI" altLang="fi-FI" sz="1300"/>
            </a:br>
            <a:r>
              <a:rPr lang="fi-FI" altLang="fi-FI" sz="1300"/>
              <a:t>yksilöllistä, tiivis </a:t>
            </a:r>
            <a:br>
              <a:rPr lang="fi-FI" altLang="fi-FI" sz="1300"/>
            </a:br>
            <a:r>
              <a:rPr lang="fi-FI" altLang="fi-FI" sz="1300"/>
              <a:t>(riittävän pitkäkestoinen) </a:t>
            </a:r>
            <a:br>
              <a:rPr lang="fi-FI" altLang="fi-FI" sz="1300"/>
            </a:br>
            <a:r>
              <a:rPr lang="fi-FI" altLang="fi-FI" sz="1300"/>
              <a:t>seuranta ja arvio: </a:t>
            </a:r>
            <a:br>
              <a:rPr lang="fi-FI" altLang="fi-FI" sz="1300"/>
            </a:br>
            <a:r>
              <a:rPr lang="fi-FI" altLang="fi-FI" sz="1300"/>
              <a:t>tehoaako ja mikä?</a:t>
            </a:r>
          </a:p>
        </p:txBody>
      </p:sp>
      <p:sp>
        <p:nvSpPr>
          <p:cNvPr id="5131" name="AutoShape 7"/>
          <p:cNvSpPr>
            <a:spLocks noChangeArrowheads="1"/>
          </p:cNvSpPr>
          <p:nvPr/>
        </p:nvSpPr>
        <p:spPr bwMode="auto">
          <a:xfrm>
            <a:off x="30163" y="1541463"/>
            <a:ext cx="3806825" cy="407987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 i="1"/>
              <a:t>Moniammatillinen pedagoginen  </a:t>
            </a:r>
            <a:br>
              <a:rPr lang="fi-FI" altLang="fi-FI" sz="1300" i="1"/>
            </a:br>
            <a:r>
              <a:rPr lang="fi-FI" altLang="fi-FI" sz="1300" i="1"/>
              <a:t>keskustelu ja havainnointi, testit: </a:t>
            </a:r>
            <a:br>
              <a:rPr lang="fi-FI" altLang="fi-FI" sz="1300" i="1"/>
            </a:br>
            <a:r>
              <a:rPr lang="fi-FI" altLang="fi-FI" sz="1300" i="1"/>
              <a:t>                                       </a:t>
            </a:r>
            <a:r>
              <a:rPr lang="fi-FI" altLang="fi-FI" sz="1300" b="1" i="1"/>
              <a:t>havaitaan</a:t>
            </a:r>
          </a:p>
        </p:txBody>
      </p:sp>
      <p:sp>
        <p:nvSpPr>
          <p:cNvPr id="85" name="Right Arrow 84"/>
          <p:cNvSpPr/>
          <p:nvPr/>
        </p:nvSpPr>
        <p:spPr>
          <a:xfrm>
            <a:off x="2071688" y="3429000"/>
            <a:ext cx="407987" cy="1524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86" name="Right Arrow 85"/>
          <p:cNvSpPr/>
          <p:nvPr/>
        </p:nvSpPr>
        <p:spPr>
          <a:xfrm>
            <a:off x="2530475" y="2000250"/>
            <a:ext cx="407988" cy="1524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5134" name="AutoShape 8"/>
          <p:cNvSpPr>
            <a:spLocks noChangeArrowheads="1"/>
          </p:cNvSpPr>
          <p:nvPr/>
        </p:nvSpPr>
        <p:spPr bwMode="auto">
          <a:xfrm>
            <a:off x="2071688" y="4806950"/>
            <a:ext cx="2601912" cy="407988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i-FI" altLang="fi-FI" sz="1300"/>
              <a:t>  pedagogiikan  yleinen kehittämistarve</a:t>
            </a:r>
          </a:p>
        </p:txBody>
      </p:sp>
      <p:sp>
        <p:nvSpPr>
          <p:cNvPr id="5135" name="AutoShape 8"/>
          <p:cNvSpPr>
            <a:spLocks noChangeArrowheads="1"/>
          </p:cNvSpPr>
          <p:nvPr/>
        </p:nvSpPr>
        <p:spPr bwMode="auto">
          <a:xfrm>
            <a:off x="5133975" y="4806950"/>
            <a:ext cx="2241550" cy="407988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i-FI" altLang="fi-FI" sz="1300"/>
              <a:t>eriyttämistarve</a:t>
            </a:r>
          </a:p>
        </p:txBody>
      </p:sp>
      <p:sp>
        <p:nvSpPr>
          <p:cNvPr id="114" name="Left Arrow 113"/>
          <p:cNvSpPr/>
          <p:nvPr/>
        </p:nvSpPr>
        <p:spPr>
          <a:xfrm rot="3391135">
            <a:off x="3605212" y="2603500"/>
            <a:ext cx="5915026" cy="12065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115" name="Up Arrow 114"/>
          <p:cNvSpPr/>
          <p:nvPr/>
        </p:nvSpPr>
        <p:spPr>
          <a:xfrm rot="8759753">
            <a:off x="8408988" y="5160963"/>
            <a:ext cx="130175" cy="806450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5138" name="AutoShape 2"/>
          <p:cNvSpPr>
            <a:spLocks noChangeArrowheads="1"/>
          </p:cNvSpPr>
          <p:nvPr/>
        </p:nvSpPr>
        <p:spPr bwMode="auto">
          <a:xfrm>
            <a:off x="1562100" y="5367338"/>
            <a:ext cx="6938963" cy="663575"/>
          </a:xfrm>
          <a:prstGeom prst="flowChartProcess">
            <a:avLst/>
          </a:prstGeom>
          <a:solidFill>
            <a:srgbClr val="FD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i-FI" altLang="fi-FI" sz="1300"/>
              <a:t/>
            </a:r>
            <a:br>
              <a:rPr lang="fi-FI" altLang="fi-FI" sz="1300"/>
            </a:br>
            <a:r>
              <a:rPr lang="fi-FI" altLang="fi-FI" sz="1300" b="1"/>
              <a:t>hyvin toimiva </a:t>
            </a:r>
            <a:r>
              <a:rPr lang="fi-FI" altLang="fi-FI" sz="1400" b="1"/>
              <a:t>PERUSOPETUS</a:t>
            </a:r>
            <a:r>
              <a:rPr lang="fi-FI" altLang="fi-FI" sz="1700" b="1"/>
              <a:t> </a:t>
            </a:r>
            <a:r>
              <a:rPr lang="fi-FI" altLang="fi-FI" sz="1300" b="1"/>
              <a:t>avoin, yhteisöllinen, psyykkisiä perustarpeita tukeva </a:t>
            </a:r>
            <a:endParaRPr lang="fi-FI" altLang="fi-FI" sz="1700" b="1"/>
          </a:p>
        </p:txBody>
      </p:sp>
      <p:sp>
        <p:nvSpPr>
          <p:cNvPr id="5139" name="AutoShape 7"/>
          <p:cNvSpPr>
            <a:spLocks noChangeArrowheads="1"/>
          </p:cNvSpPr>
          <p:nvPr/>
        </p:nvSpPr>
        <p:spPr bwMode="auto">
          <a:xfrm>
            <a:off x="1562100" y="5162550"/>
            <a:ext cx="7194550" cy="358775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 b="1"/>
              <a:t> </a:t>
            </a:r>
            <a:r>
              <a:rPr lang="fi-FI" altLang="fi-FI" sz="1300"/>
              <a:t>enemmistö tarvitsee muuta kuin saa  / yksi tai useampi oppilas tarvitsee jotain lisää tai eri tavalla </a:t>
            </a:r>
            <a:endParaRPr lang="fi-FI" altLang="fi-FI" sz="1300" b="1"/>
          </a:p>
        </p:txBody>
      </p:sp>
      <p:sp>
        <p:nvSpPr>
          <p:cNvPr id="5140" name="AutoShape 7"/>
          <p:cNvSpPr>
            <a:spLocks noChangeArrowheads="1"/>
          </p:cNvSpPr>
          <p:nvPr/>
        </p:nvSpPr>
        <p:spPr bwMode="auto">
          <a:xfrm>
            <a:off x="2581275" y="2970213"/>
            <a:ext cx="4899025" cy="714375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400" b="1" i="1"/>
              <a:t>pedagoginen arvio</a:t>
            </a:r>
            <a:r>
              <a:rPr lang="fi-FI" altLang="fi-FI" sz="1400"/>
              <a:t>, </a:t>
            </a:r>
            <a:r>
              <a:rPr lang="fi-FI" altLang="fi-FI" sz="1300"/>
              <a:t>opettajat, erityisopettaja konsulttina, OHR: </a:t>
            </a:r>
            <a:br>
              <a:rPr lang="fi-FI" altLang="fi-FI" sz="1300"/>
            </a:br>
            <a:r>
              <a:rPr lang="fi-FI" altLang="fi-FI" sz="1300"/>
              <a:t>yleinen tuki ei riitä joillekin  oppilaille</a:t>
            </a:r>
            <a:endParaRPr lang="fi-FI" altLang="fi-FI" sz="900"/>
          </a:p>
        </p:txBody>
      </p:sp>
      <p:sp>
        <p:nvSpPr>
          <p:cNvPr id="5141" name="AutoShape 12"/>
          <p:cNvSpPr>
            <a:spLocks noChangeArrowheads="1"/>
          </p:cNvSpPr>
          <p:nvPr/>
        </p:nvSpPr>
        <p:spPr bwMode="auto">
          <a:xfrm>
            <a:off x="3500438" y="469900"/>
            <a:ext cx="2908300" cy="728663"/>
          </a:xfrm>
          <a:prstGeom prst="flowChartProcess">
            <a:avLst/>
          </a:prstGeom>
          <a:solidFill>
            <a:srgbClr val="FD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i-FI" altLang="fi-FI" sz="1100" b="1"/>
              <a:t>  </a:t>
            </a:r>
            <a:r>
              <a:rPr lang="fi-FI" altLang="fi-FI" sz="1400" b="1"/>
              <a:t>ERITYINEN TUKI</a:t>
            </a:r>
            <a:r>
              <a:rPr lang="fi-FI" altLang="fi-FI" sz="1000" b="1"/>
              <a:t>, </a:t>
            </a:r>
            <a:r>
              <a:rPr lang="fi-FI" altLang="fi-FI" sz="1300" b="1" i="1"/>
              <a:t>HOJKS</a:t>
            </a:r>
            <a:r>
              <a:rPr lang="fi-FI" altLang="fi-FI" sz="1100" b="1"/>
              <a:t/>
            </a:r>
            <a:br>
              <a:rPr lang="fi-FI" altLang="fi-FI" sz="1100" b="1"/>
            </a:br>
            <a:r>
              <a:rPr lang="fi-FI" altLang="fi-FI" sz="1300" b="1"/>
              <a:t>määräaikainen erityisen tuen päätös </a:t>
            </a:r>
            <a:endParaRPr lang="fi-FI" altLang="fi-FI" sz="1400" b="1"/>
          </a:p>
        </p:txBody>
      </p:sp>
      <p:sp>
        <p:nvSpPr>
          <p:cNvPr id="5142" name="AutoShape 3"/>
          <p:cNvSpPr>
            <a:spLocks noChangeArrowheads="1"/>
          </p:cNvSpPr>
          <p:nvPr/>
        </p:nvSpPr>
        <p:spPr bwMode="auto">
          <a:xfrm>
            <a:off x="2836863" y="3735388"/>
            <a:ext cx="4575175" cy="357187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/>
              <a:t>Kaikissa vaiheissa luokan-,aineen-, erityisopettajat yhdessä, </a:t>
            </a:r>
            <a:br>
              <a:rPr lang="fi-FI" altLang="fi-FI" sz="1300"/>
            </a:br>
            <a:r>
              <a:rPr lang="fi-FI" altLang="fi-FI" sz="1300"/>
              <a:t>painotus vaihtelee erikseen ja jakaen: </a:t>
            </a:r>
            <a:r>
              <a:rPr lang="fi-FI" altLang="fi-FI" sz="1300" b="1"/>
              <a:t>joustavat järjestelyt</a:t>
            </a:r>
            <a:r>
              <a:rPr lang="fi-FI" altLang="fi-FI" sz="1300"/>
              <a:t>   </a:t>
            </a:r>
            <a:endParaRPr lang="fi-FI" altLang="fi-FI" sz="1300" i="1"/>
          </a:p>
        </p:txBody>
      </p:sp>
      <p:sp>
        <p:nvSpPr>
          <p:cNvPr id="38" name="Right Arrow 37"/>
          <p:cNvSpPr/>
          <p:nvPr/>
        </p:nvSpPr>
        <p:spPr>
          <a:xfrm>
            <a:off x="1101725" y="5367338"/>
            <a:ext cx="460375" cy="15398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5144" name="AutoShape 7"/>
          <p:cNvSpPr>
            <a:spLocks noChangeArrowheads="1"/>
          </p:cNvSpPr>
          <p:nvPr/>
        </p:nvSpPr>
        <p:spPr bwMode="auto">
          <a:xfrm>
            <a:off x="7277100" y="3786188"/>
            <a:ext cx="1866900" cy="1223962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/>
              <a:t>Tehdään </a:t>
            </a:r>
            <a:r>
              <a:rPr lang="fi-FI" altLang="fi-FI" sz="1300">
                <a:solidFill>
                  <a:srgbClr val="FF0000"/>
                </a:solidFill>
              </a:rPr>
              <a:t>jotakin toisin</a:t>
            </a:r>
            <a:r>
              <a:rPr lang="fi-FI" altLang="fi-FI" sz="1300"/>
              <a:t>: </a:t>
            </a:r>
            <a:br>
              <a:rPr lang="fi-FI" altLang="fi-FI" sz="1300"/>
            </a:br>
            <a:r>
              <a:rPr lang="fi-FI" altLang="fi-FI" sz="1300"/>
              <a:t>vähän joustavampaa, </a:t>
            </a:r>
            <a:br>
              <a:rPr lang="fi-FI" altLang="fi-FI" sz="1300"/>
            </a:br>
            <a:r>
              <a:rPr lang="fi-FI" altLang="fi-FI" sz="1300"/>
              <a:t>yksilöllisempää; tiivis </a:t>
            </a:r>
            <a:br>
              <a:rPr lang="fi-FI" altLang="fi-FI" sz="1300"/>
            </a:br>
            <a:r>
              <a:rPr lang="fi-FI" altLang="fi-FI" sz="1300"/>
              <a:t>seuranta ja arvio: </a:t>
            </a:r>
            <a:br>
              <a:rPr lang="fi-FI" altLang="fi-FI" sz="1300"/>
            </a:br>
            <a:r>
              <a:rPr lang="fi-FI" altLang="fi-FI" sz="1300"/>
              <a:t>tehoaako ja mikä?</a:t>
            </a:r>
          </a:p>
        </p:txBody>
      </p:sp>
      <p:sp>
        <p:nvSpPr>
          <p:cNvPr id="5145" name="AutoShape 7"/>
          <p:cNvSpPr>
            <a:spLocks noChangeArrowheads="1"/>
          </p:cNvSpPr>
          <p:nvPr/>
        </p:nvSpPr>
        <p:spPr bwMode="auto">
          <a:xfrm>
            <a:off x="0" y="2765425"/>
            <a:ext cx="2530475" cy="561975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300" i="1"/>
              <a:t>Pedagoginen  keskustelu ja </a:t>
            </a:r>
            <a:br>
              <a:rPr lang="fi-FI" altLang="fi-FI" sz="1300" i="1"/>
            </a:br>
            <a:r>
              <a:rPr lang="fi-FI" altLang="fi-FI" sz="1300" i="1"/>
              <a:t>havainnointi,oppiaineiden kokeet, </a:t>
            </a:r>
            <a:br>
              <a:rPr lang="fi-FI" altLang="fi-FI" sz="1300" i="1"/>
            </a:br>
            <a:r>
              <a:rPr lang="fi-FI" altLang="fi-FI" sz="1300" i="1"/>
              <a:t>erityisopettajan testit: </a:t>
            </a:r>
            <a:br>
              <a:rPr lang="fi-FI" altLang="fi-FI" sz="1300" i="1"/>
            </a:br>
            <a:r>
              <a:rPr lang="fi-FI" altLang="fi-FI" sz="1300" i="1"/>
              <a:t>                                </a:t>
            </a:r>
            <a:r>
              <a:rPr lang="fi-FI" altLang="fi-FI" sz="1300" b="1" i="1"/>
              <a:t>havaitaan</a:t>
            </a:r>
          </a:p>
        </p:txBody>
      </p:sp>
      <p:sp>
        <p:nvSpPr>
          <p:cNvPr id="5146" name="AutoShape 22"/>
          <p:cNvSpPr>
            <a:spLocks noChangeArrowheads="1"/>
          </p:cNvSpPr>
          <p:nvPr/>
        </p:nvSpPr>
        <p:spPr bwMode="auto">
          <a:xfrm>
            <a:off x="2990850" y="1268413"/>
            <a:ext cx="3792538" cy="1139825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400" b="1" i="1"/>
              <a:t>pedagoginen selvitys</a:t>
            </a:r>
            <a:r>
              <a:rPr lang="fi-FI" altLang="fi-FI" sz="1300"/>
              <a:t>, </a:t>
            </a:r>
            <a:r>
              <a:rPr lang="fi-FI" altLang="fi-FI" sz="1400"/>
              <a:t>opettajat yhdessä, </a:t>
            </a:r>
            <a:br>
              <a:rPr lang="fi-FI" altLang="fi-FI" sz="1400"/>
            </a:br>
            <a:r>
              <a:rPr lang="fi-FI" altLang="fi-FI" sz="1300"/>
              <a:t>moniammatillinen konsultaatio: OHR, tarvittaessa </a:t>
            </a:r>
            <a:br>
              <a:rPr lang="fi-FI" altLang="fi-FI" sz="1300"/>
            </a:br>
            <a:r>
              <a:rPr lang="fi-FI" altLang="fi-FI" sz="1300"/>
              <a:t>psykologinen arvio, testit: </a:t>
            </a:r>
            <a:br>
              <a:rPr lang="fi-FI" altLang="fi-FI" sz="1300"/>
            </a:br>
            <a:r>
              <a:rPr lang="fi-FI" altLang="fi-FI" sz="1300"/>
              <a:t>tehostettu tuki ei riitä oppilaalle, vaikka suunniteltu </a:t>
            </a:r>
            <a:br>
              <a:rPr lang="fi-FI" altLang="fi-FI" sz="1300"/>
            </a:br>
            <a:r>
              <a:rPr lang="fi-FI" altLang="fi-FI" sz="1300"/>
              <a:t>hyvin ja riittävän pitkäkestoista</a:t>
            </a:r>
            <a:endParaRPr lang="fi-FI" altLang="fi-FI" sz="900"/>
          </a:p>
        </p:txBody>
      </p:sp>
      <p:sp>
        <p:nvSpPr>
          <p:cNvPr id="46" name="Bent Arrow 45"/>
          <p:cNvSpPr/>
          <p:nvPr/>
        </p:nvSpPr>
        <p:spPr>
          <a:xfrm>
            <a:off x="6562725" y="2051050"/>
            <a:ext cx="304800" cy="511175"/>
          </a:xfrm>
          <a:prstGeom prst="ben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148" name="AutoShape 7"/>
          <p:cNvSpPr>
            <a:spLocks noChangeArrowheads="1"/>
          </p:cNvSpPr>
          <p:nvPr/>
        </p:nvSpPr>
        <p:spPr bwMode="auto">
          <a:xfrm>
            <a:off x="3295650" y="2408238"/>
            <a:ext cx="3419475" cy="561975"/>
          </a:xfrm>
          <a:prstGeom prst="flowChartProcess">
            <a:avLst/>
          </a:prstGeom>
          <a:solidFill>
            <a:srgbClr val="FD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400" b="1"/>
              <a:t>TEHOSTETTU TUKI</a:t>
            </a:r>
            <a:r>
              <a:rPr lang="fi-FI" altLang="fi-FI" sz="1300" b="1"/>
              <a:t>, </a:t>
            </a:r>
            <a:r>
              <a:rPr lang="fi-FI" altLang="fi-FI" sz="1200" b="1" i="1"/>
              <a:t>oppimissuunnitelma</a:t>
            </a:r>
            <a:r>
              <a:rPr lang="fi-FI" altLang="fi-FI" sz="1300" b="1"/>
              <a:t/>
            </a:r>
            <a:br>
              <a:rPr lang="fi-FI" altLang="fi-FI" sz="1300" b="1"/>
            </a:br>
            <a:r>
              <a:rPr lang="fi-FI" altLang="fi-FI" sz="1300" b="1"/>
              <a:t>         päätetään aloittaa tehostettu tuki</a:t>
            </a:r>
          </a:p>
        </p:txBody>
      </p:sp>
      <p:sp>
        <p:nvSpPr>
          <p:cNvPr id="48" name="Bent Arrow 47"/>
          <p:cNvSpPr/>
          <p:nvPr/>
        </p:nvSpPr>
        <p:spPr>
          <a:xfrm>
            <a:off x="7072313" y="4041775"/>
            <a:ext cx="306387" cy="2540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150" name="AutoShape 7"/>
          <p:cNvSpPr>
            <a:spLocks noChangeArrowheads="1"/>
          </p:cNvSpPr>
          <p:nvPr/>
        </p:nvSpPr>
        <p:spPr bwMode="auto">
          <a:xfrm>
            <a:off x="2428875" y="4244975"/>
            <a:ext cx="4949825" cy="561975"/>
          </a:xfrm>
          <a:prstGeom prst="flowChartProcess">
            <a:avLst/>
          </a:prstGeom>
          <a:solidFill>
            <a:srgbClr val="FD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5" rIns="91407" bIns="4570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altLang="fi-FI" sz="1400" b="1"/>
              <a:t>                    YLEINEN TUKI </a:t>
            </a:r>
            <a:r>
              <a:rPr lang="fi-FI" altLang="fi-FI" sz="1300"/>
              <a:t>(</a:t>
            </a:r>
            <a:r>
              <a:rPr lang="fi-FI" altLang="fi-FI" sz="1300" i="1"/>
              <a:t>oppimissuunnitelma</a:t>
            </a:r>
            <a:r>
              <a:rPr lang="fi-FI" altLang="fi-FI" sz="1300"/>
              <a:t>)</a:t>
            </a:r>
            <a:endParaRPr lang="fi-FI" altLang="fi-FI" sz="1000"/>
          </a:p>
        </p:txBody>
      </p:sp>
      <p:sp>
        <p:nvSpPr>
          <p:cNvPr id="50" name="Bent Arrow 49"/>
          <p:cNvSpPr/>
          <p:nvPr/>
        </p:nvSpPr>
        <p:spPr>
          <a:xfrm>
            <a:off x="6307138" y="419100"/>
            <a:ext cx="306387" cy="254000"/>
          </a:xfrm>
          <a:prstGeom prst="ben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/>
          <a:lstStyle/>
          <a:p>
            <a:pPr algn="ctr" defTabSz="91407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2" name="Nuoli oikealle 1"/>
          <p:cNvSpPr/>
          <p:nvPr/>
        </p:nvSpPr>
        <p:spPr>
          <a:xfrm rot="2099266">
            <a:off x="168199" y="3671678"/>
            <a:ext cx="947832" cy="5956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Oppilaan arviointi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34" name="Nuoli oikealle 33"/>
          <p:cNvSpPr/>
          <p:nvPr/>
        </p:nvSpPr>
        <p:spPr>
          <a:xfrm rot="2127901">
            <a:off x="1994604" y="4225346"/>
            <a:ext cx="1398696" cy="4382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Omantyön </a:t>
            </a:r>
            <a:r>
              <a:rPr lang="fi-FI" sz="1200" b="1" dirty="0" err="1" smtClean="0">
                <a:solidFill>
                  <a:schemeClr val="tx1"/>
                </a:solidFill>
              </a:rPr>
              <a:t>arv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35" name="Nuoli oikealle 34"/>
          <p:cNvSpPr/>
          <p:nvPr/>
        </p:nvSpPr>
        <p:spPr>
          <a:xfrm rot="2099266">
            <a:off x="124069" y="5823212"/>
            <a:ext cx="1210858" cy="50094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err="1" smtClean="0">
                <a:solidFill>
                  <a:schemeClr val="tx1"/>
                </a:solidFill>
              </a:rPr>
              <a:t>Yht.työ</a:t>
            </a:r>
            <a:r>
              <a:rPr lang="fi-FI" sz="1200" b="1" dirty="0" smtClean="0">
                <a:solidFill>
                  <a:schemeClr val="tx1"/>
                </a:solidFill>
              </a:rPr>
              <a:t> kodin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36" name="Nuoli oikealle 35"/>
          <p:cNvSpPr/>
          <p:nvPr/>
        </p:nvSpPr>
        <p:spPr>
          <a:xfrm rot="7665665">
            <a:off x="7682910" y="3131773"/>
            <a:ext cx="1398696" cy="4382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Omantyön </a:t>
            </a:r>
            <a:r>
              <a:rPr lang="fi-FI" sz="1200" b="1" dirty="0" err="1" smtClean="0">
                <a:solidFill>
                  <a:schemeClr val="tx1"/>
                </a:solidFill>
              </a:rPr>
              <a:t>arv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37" name="Nuoli oikealle 36"/>
          <p:cNvSpPr/>
          <p:nvPr/>
        </p:nvSpPr>
        <p:spPr>
          <a:xfrm rot="2511558">
            <a:off x="678336" y="3723579"/>
            <a:ext cx="1398696" cy="4382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Omantyön </a:t>
            </a:r>
            <a:r>
              <a:rPr lang="fi-FI" sz="1200" b="1" dirty="0" err="1" smtClean="0">
                <a:solidFill>
                  <a:schemeClr val="tx1"/>
                </a:solidFill>
              </a:rPr>
              <a:t>arv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39" name="Nuoli oikealle 38"/>
          <p:cNvSpPr/>
          <p:nvPr/>
        </p:nvSpPr>
        <p:spPr>
          <a:xfrm rot="1396438">
            <a:off x="834157" y="454774"/>
            <a:ext cx="1933209" cy="74378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solidFill>
                  <a:schemeClr val="tx1"/>
                </a:solidFill>
              </a:rPr>
              <a:t>Oma kehittyminen</a:t>
            </a:r>
            <a:endParaRPr lang="fi-FI" sz="1400" b="1" dirty="0">
              <a:solidFill>
                <a:schemeClr val="tx1"/>
              </a:solidFill>
            </a:endParaRPr>
          </a:p>
        </p:txBody>
      </p:sp>
      <p:sp>
        <p:nvSpPr>
          <p:cNvPr id="40" name="Nuoli oikealle 39"/>
          <p:cNvSpPr/>
          <p:nvPr/>
        </p:nvSpPr>
        <p:spPr>
          <a:xfrm rot="2099266">
            <a:off x="115279" y="2056247"/>
            <a:ext cx="947832" cy="5956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Oppilaan arviointi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41" name="Nuoli oikealle 40"/>
          <p:cNvSpPr/>
          <p:nvPr/>
        </p:nvSpPr>
        <p:spPr>
          <a:xfrm rot="7665665">
            <a:off x="7835308" y="953505"/>
            <a:ext cx="1398696" cy="4382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Omantyön </a:t>
            </a:r>
            <a:r>
              <a:rPr lang="fi-FI" sz="1200" b="1" dirty="0" err="1" smtClean="0">
                <a:solidFill>
                  <a:schemeClr val="tx1"/>
                </a:solidFill>
              </a:rPr>
              <a:t>arv</a:t>
            </a:r>
            <a:endParaRPr lang="fi-FI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1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225</Words>
  <Application>Microsoft Office PowerPoint</Application>
  <PresentationFormat>Näytössä katseltava diaesitys (4:3)</PresentationFormat>
  <Paragraphs>64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Nilakan kuntien OPS 2016 valmistelu</vt:lpstr>
      <vt:lpstr>OPS 2016 Arvo</vt:lpstr>
      <vt:lpstr>OPS 2016 Arvo</vt:lpstr>
      <vt:lpstr>PowerPoint-esitys</vt:lpstr>
      <vt:lpstr>PowerPoint-esitys</vt:lpstr>
      <vt:lpstr>PowerPoint-esitys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Nilakan kuntien OPS 2016</dc:title>
  <dc:creator>Ahonen Ville</dc:creator>
  <cp:lastModifiedBy>Ahonen Ville</cp:lastModifiedBy>
  <cp:revision>4</cp:revision>
  <dcterms:created xsi:type="dcterms:W3CDTF">2014-07-31T09:45:35Z</dcterms:created>
  <dcterms:modified xsi:type="dcterms:W3CDTF">2015-08-31T09:32:45Z</dcterms:modified>
</cp:coreProperties>
</file>