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5" r:id="rId4"/>
    <p:sldId id="284" r:id="rId5"/>
    <p:sldId id="283" r:id="rId6"/>
    <p:sldId id="286" r:id="rId7"/>
    <p:sldId id="267" r:id="rId8"/>
    <p:sldId id="268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17793-07EE-8F44-836A-0DBCF8AC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9EB4E-28C3-A84D-8FE1-5F60240EEFCF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F578A-4D20-A043-9FB4-3224FD4D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5141-E75A-624B-A270-999B4900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0749E-98EC-AE44-8B26-F873D1F0317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687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27A6-0484-6946-AB45-CCFF7D83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75A9B-B4DF-F744-B095-3289C45A41E2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01A3-871F-7F43-89C2-F710257C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55050-AAED-9740-860C-27CBA6FC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DDDE2-58F2-9244-9968-8B0CD751F4D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533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4D9F-36AF-5948-896B-D0AE42E6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B2F35-817D-BB41-8659-808B5E031FD5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AA6E5-6FDE-8445-B9C8-3EE5EE43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75E8E-AC3F-3D4F-8286-8915C861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D729F-B017-3643-8C8E-6DECD58EB80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5286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7AEC-FB74-7949-A1E4-6AC379BC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C703A-E041-8246-B0FF-0C1319AF541A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6B0C-A1CD-5B4E-9249-6B31246B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694C-6EDD-AC46-AF9E-F337F10D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6FC11-553C-9542-B797-13B019DB9FC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790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E1847-77A5-AA4C-B508-51510E40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EFB09-3E6E-674F-B1EC-7CE96EE7B5BE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2E33-A2EB-7D40-9FBF-8DBA1BF4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2BA4D-468F-AB42-ACBE-6B3D5CF9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E3DBE-E7BF-9541-9B30-9BF9D4C0922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63368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6116A4-336B-6442-8A55-563BDA8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A410DE-A141-1B41-90BF-2087B6FAEA52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43796E-05A8-7549-91CD-5FB7A746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CC82B4-DB48-204D-8524-6DEEB8FC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5F1E7-13F3-A048-885C-535E2C8E6FA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4208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B29285-E451-004C-B0AA-D544C0F3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4D3B8-A52E-B541-89CC-DA2ACF17A8CD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C42532-744F-8E4E-B68D-ED48D452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D8390-6537-3840-A993-B252C0A6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2A5A4-4323-6C48-90CE-F1BF5E04983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73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0C9EA8-E5B2-C542-B25E-2B6B8035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9DE12-6E4D-1F41-82FB-610B0CC7A151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27BEF0-DC6A-6046-A272-76EAEA78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75EC2E-066E-8747-8B6F-BC3F1DDB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17612-B48A-2447-A0D1-247138377BA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5039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F2898C-571F-8847-BC4E-BB421FF9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C7417-FF9B-CA4F-A847-3CB936898561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54A7AF-F9E5-C140-91C2-0476EA37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F58A0B-16EF-6C45-8997-E70F3B17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2CAAD-C1ED-7241-B76F-00A728CC5A2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655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CFFBC0-B2CD-2941-88D1-24A96618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A6895-C96C-BB43-85A6-874D4EC154C0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D0873-76DC-FF44-B007-E430EF62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91053-8CDC-894B-A050-2436749D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905B-1D72-994C-B557-FD91DE13099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91571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Vedä kuva paikkamerkkiin tai lisää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0B76D-EA05-7941-AA76-5FCDBA91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CBD2D-774C-8E47-A338-59AEF3645651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56FC7C-B246-6445-B266-3F130C02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BE80D-028C-1E41-B118-848AEE3C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C92F7-8C37-6844-A337-12D42A71A5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0457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4D4A12-095A-2743-9985-1189757E60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perustyylejä naps.</a:t>
            </a:r>
            <a:endParaRPr lang="en-US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F7F704-1CDB-2547-8223-F2ADEB54B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C29E-ABDF-7848-AA86-F455D6FBD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5A01CDB-27AE-0944-BD56-89FF820F9FF7}" type="datetimeFigureOut">
              <a:rPr lang="en-US" altLang="fi-FI"/>
              <a:pPr/>
              <a:t>9/29/23</a:t>
            </a:fld>
            <a:endParaRPr lang="en-US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4F1A-6DD4-5F49-A957-73DCB56A3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8D8BF-6718-944A-BFD9-265710C5F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DDDC50-2BC5-8649-8E18-41A8A13AC36C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46w99bZ3W_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CbXA7Nt63M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tsikko 1">
            <a:extLst>
              <a:ext uri="{FF2B5EF4-FFF2-40B4-BE49-F238E27FC236}">
                <a16:creationId xmlns:a16="http://schemas.microsoft.com/office/drawing/2014/main" id="{51D1C4A3-AD22-F544-8CB8-9F9AE5748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</a:rPr>
              <a:t>THE ARTS: MUSIC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7F6527-91F1-B140-9002-867AD4261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ea typeface="+mn-ea"/>
                <a:cs typeface="+mn-cs"/>
              </a:rPr>
              <a:t>IB TOK LAJM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5F2EA-8579-A04D-A89A-8CF125B2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4</a:t>
            </a:r>
          </a:p>
        </p:txBody>
      </p:sp>
      <p:pic>
        <p:nvPicPr>
          <p:cNvPr id="6" name="Sisällön paikkamerkki 5" descr="Kuva, joka sisältää kohteen teksti, mies, vanha&#10;&#10;Kuvaus luotu automaattisesti">
            <a:extLst>
              <a:ext uri="{FF2B5EF4-FFF2-40B4-BE49-F238E27FC236}">
                <a16:creationId xmlns:a16="http://schemas.microsoft.com/office/drawing/2014/main" id="{8746057A-EA7E-4A42-92CF-5FEA3E2F96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58181"/>
            <a:ext cx="3810000" cy="3810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1BCC53-72A3-234A-9014-5D72AE1237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Imagine by John Lennon</a:t>
            </a:r>
          </a:p>
        </p:txBody>
      </p:sp>
    </p:spTree>
    <p:extLst>
      <p:ext uri="{BB962C8B-B14F-4D97-AF65-F5344CB8AC3E}">
        <p14:creationId xmlns:p14="http://schemas.microsoft.com/office/powerpoint/2010/main" val="421417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7D76C5-685A-0E42-A45E-8D73C1BC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5</a:t>
            </a:r>
          </a:p>
        </p:txBody>
      </p:sp>
      <p:pic>
        <p:nvPicPr>
          <p:cNvPr id="6" name="Sisällön paikkamerkki 5" descr="Kuva, joka sisältää kohteen teksti, tuli, tumma, ympäröity&#10;&#10;Kuvaus luotu automaattisesti">
            <a:extLst>
              <a:ext uri="{FF2B5EF4-FFF2-40B4-BE49-F238E27FC236}">
                <a16:creationId xmlns:a16="http://schemas.microsoft.com/office/drawing/2014/main" id="{1C933A19-1DC8-B047-91EA-66DD8951A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4" y="1883230"/>
            <a:ext cx="3367559" cy="352697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D5319E-62C5-6947-97CB-0A31EC9DAF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John Lennon’s Imagine rearranged by A Perfect Circle</a:t>
            </a:r>
          </a:p>
        </p:txBody>
      </p:sp>
    </p:spTree>
    <p:extLst>
      <p:ext uri="{BB962C8B-B14F-4D97-AF65-F5344CB8AC3E}">
        <p14:creationId xmlns:p14="http://schemas.microsoft.com/office/powerpoint/2010/main" val="316196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F5FB0-C0C4-2B4B-89EE-45A72944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39657-EFBD-C94A-BEAF-6D3FC286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/>
              <a:t>Did the meaning / intention change in the rearrangement?</a:t>
            </a:r>
          </a:p>
          <a:p>
            <a:r>
              <a:rPr lang="en-GB" dirty="0"/>
              <a:t>Did the rearrangement make you feel in a different way?</a:t>
            </a:r>
          </a:p>
          <a:p>
            <a:r>
              <a:rPr lang="en-GB" dirty="0"/>
              <a:t>Were you able to get different kind of knowledge? </a:t>
            </a:r>
          </a:p>
        </p:txBody>
      </p:sp>
      <p:pic>
        <p:nvPicPr>
          <p:cNvPr id="7" name="Sisällön paikkamerkki 8" descr="Kuva, joka sisältää kohteen vesi, vuori, ulko, luonto&#10;&#10;Kuvaus luotu automaattisesti">
            <a:extLst>
              <a:ext uri="{FF2B5EF4-FFF2-40B4-BE49-F238E27FC236}">
                <a16:creationId xmlns:a16="http://schemas.microsoft.com/office/drawing/2014/main" id="{7F3887FB-E69F-C843-8A32-FFE95242B2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80258"/>
            <a:ext cx="4038600" cy="2965846"/>
          </a:xfrm>
        </p:spPr>
      </p:pic>
    </p:spTree>
    <p:extLst>
      <p:ext uri="{BB962C8B-B14F-4D97-AF65-F5344CB8AC3E}">
        <p14:creationId xmlns:p14="http://schemas.microsoft.com/office/powerpoint/2010/main" val="330058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F5FB0-C0C4-2B4B-89EE-45A72944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39657-EFBD-C94A-BEAF-6D3FC286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 what what extend do different </a:t>
            </a:r>
            <a:r>
              <a:rPr lang="en-GB" i="1" dirty="0"/>
              <a:t>interpretations</a:t>
            </a:r>
            <a:r>
              <a:rPr lang="en-GB" dirty="0"/>
              <a:t> in the arts influence our knowledge?</a:t>
            </a:r>
          </a:p>
          <a:p>
            <a:endParaRPr lang="en-GB" dirty="0"/>
          </a:p>
          <a:p>
            <a:r>
              <a:rPr lang="en-GB" dirty="0"/>
              <a:t>Can art change the way we </a:t>
            </a:r>
            <a:r>
              <a:rPr lang="en-GB" i="1" dirty="0"/>
              <a:t>interpret</a:t>
            </a:r>
            <a:r>
              <a:rPr lang="en-GB" dirty="0"/>
              <a:t> the world?</a:t>
            </a:r>
          </a:p>
        </p:txBody>
      </p:sp>
      <p:pic>
        <p:nvPicPr>
          <p:cNvPr id="6" name="Sisällön paikkamerkki 5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A2B2FB63-7B20-7A4D-BAE8-9C06D4231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36" y="1600200"/>
            <a:ext cx="3369328" cy="4525963"/>
          </a:xfrm>
        </p:spPr>
      </p:pic>
    </p:spTree>
    <p:extLst>
      <p:ext uri="{BB962C8B-B14F-4D97-AF65-F5344CB8AC3E}">
        <p14:creationId xmlns:p14="http://schemas.microsoft.com/office/powerpoint/2010/main" val="111846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830C3F-61D9-1C42-9448-860329B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6</a:t>
            </a:r>
          </a:p>
        </p:txBody>
      </p:sp>
      <p:pic>
        <p:nvPicPr>
          <p:cNvPr id="6" name="Sisällön paikkamerkki 5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9A1A1B92-C2C6-8C4B-A67D-B20C91C870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9823"/>
            <a:ext cx="4038600" cy="2115216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F00BA7-F718-8B46-921D-19AB58652D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Leonard </a:t>
            </a:r>
            <a:r>
              <a:rPr lang="fi-FI" dirty="0" err="1"/>
              <a:t>Cohen’s</a:t>
            </a:r>
            <a:r>
              <a:rPr lang="fi-FI" dirty="0"/>
              <a:t> Halleluja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Espen</a:t>
            </a:r>
            <a:r>
              <a:rPr lang="fi-FI" dirty="0"/>
              <a:t> </a:t>
            </a:r>
            <a:r>
              <a:rPr lang="fi-FI" dirty="0" err="1"/>
              <a:t>Lynd</a:t>
            </a:r>
            <a:r>
              <a:rPr lang="fi-FI" dirty="0"/>
              <a:t>, Kurt </a:t>
            </a:r>
            <a:r>
              <a:rPr lang="fi-FI" dirty="0" err="1"/>
              <a:t>Nilsen</a:t>
            </a:r>
            <a:r>
              <a:rPr lang="fi-FI" dirty="0"/>
              <a:t>, </a:t>
            </a:r>
            <a:r>
              <a:rPr lang="fi-FI" dirty="0" err="1"/>
              <a:t>Alejandro</a:t>
            </a:r>
            <a:r>
              <a:rPr lang="fi-FI" dirty="0"/>
              <a:t> </a:t>
            </a:r>
            <a:r>
              <a:rPr lang="fi-FI" dirty="0" err="1"/>
              <a:t>Fuentes</a:t>
            </a:r>
            <a:r>
              <a:rPr lang="fi-FI" dirty="0"/>
              <a:t> and </a:t>
            </a:r>
            <a:r>
              <a:rPr lang="fi-FI" dirty="0" err="1"/>
              <a:t>Askil</a:t>
            </a:r>
            <a:r>
              <a:rPr lang="fi-FI" dirty="0"/>
              <a:t> Holm</a:t>
            </a:r>
          </a:p>
        </p:txBody>
      </p:sp>
    </p:spTree>
    <p:extLst>
      <p:ext uri="{BB962C8B-B14F-4D97-AF65-F5344CB8AC3E}">
        <p14:creationId xmlns:p14="http://schemas.microsoft.com/office/powerpoint/2010/main" val="42215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3EAC92-D446-754D-AE12-D997CC7C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7</a:t>
            </a:r>
          </a:p>
        </p:txBody>
      </p:sp>
      <p:pic>
        <p:nvPicPr>
          <p:cNvPr id="6" name="Sisällön paikkamerkki 5" descr="Kuva, joka sisältää kohteen henkilö, seisominen&#10;&#10;Kuvaus luotu automaattisesti">
            <a:extLst>
              <a:ext uri="{FF2B5EF4-FFF2-40B4-BE49-F238E27FC236}">
                <a16:creationId xmlns:a16="http://schemas.microsoft.com/office/drawing/2014/main" id="{85CBBD29-D28C-EB4F-A382-832F9AE42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58181"/>
            <a:ext cx="3810000" cy="381000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F9E479-6EC7-9340-AE86-5F4A06C6F2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Leonard </a:t>
            </a:r>
            <a:r>
              <a:rPr lang="fi-FI" dirty="0" err="1"/>
              <a:t>Cohen’s</a:t>
            </a:r>
            <a:r>
              <a:rPr lang="fi-FI" dirty="0"/>
              <a:t> Halleluja </a:t>
            </a:r>
            <a:r>
              <a:rPr lang="fi-FI" dirty="0" err="1"/>
              <a:t>by</a:t>
            </a:r>
            <a:r>
              <a:rPr lang="fi-FI" dirty="0"/>
              <a:t> J Star</a:t>
            </a:r>
          </a:p>
        </p:txBody>
      </p:sp>
    </p:spTree>
    <p:extLst>
      <p:ext uri="{BB962C8B-B14F-4D97-AF65-F5344CB8AC3E}">
        <p14:creationId xmlns:p14="http://schemas.microsoft.com/office/powerpoint/2010/main" val="398396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F5FB0-C0C4-2B4B-89EE-45A72944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39657-EFBD-C94A-BEAF-6D3FC286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Are there any </a:t>
            </a:r>
            <a:r>
              <a:rPr lang="en-GB" i="1" dirty="0"/>
              <a:t>objective</a:t>
            </a:r>
            <a:r>
              <a:rPr lang="en-GB" dirty="0"/>
              <a:t> standards for good art?</a:t>
            </a:r>
          </a:p>
          <a:p>
            <a:endParaRPr lang="en-GB" dirty="0"/>
          </a:p>
          <a:p>
            <a:r>
              <a:rPr lang="en-GB" dirty="0"/>
              <a:t>What are </a:t>
            </a:r>
            <a:r>
              <a:rPr lang="en-GB" i="1" dirty="0"/>
              <a:t>justifications</a:t>
            </a:r>
            <a:r>
              <a:rPr lang="en-GB" dirty="0"/>
              <a:t> for claiming that there are objective standards for good art?</a:t>
            </a:r>
          </a:p>
        </p:txBody>
      </p:sp>
      <p:pic>
        <p:nvPicPr>
          <p:cNvPr id="6" name="Sisällön paikkamerkki 5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A2B2FB63-7B20-7A4D-BAE8-9C06D4231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36" y="1600200"/>
            <a:ext cx="3369328" cy="4525963"/>
          </a:xfrm>
        </p:spPr>
      </p:pic>
    </p:spTree>
    <p:extLst>
      <p:ext uri="{BB962C8B-B14F-4D97-AF65-F5344CB8AC3E}">
        <p14:creationId xmlns:p14="http://schemas.microsoft.com/office/powerpoint/2010/main" val="210023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B3E2A8-E1D5-3B4A-9211-E5E93F37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AC8DEA-DBF4-1B46-BC83-4A156DDF9F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Watch the </a:t>
            </a:r>
            <a:r>
              <a:rPr lang="en-GB" dirty="0">
                <a:hlinkClick r:id="rId2"/>
              </a:rPr>
              <a:t>Mark Applebaum’s TEDx-Talk </a:t>
            </a:r>
            <a:r>
              <a:rPr lang="en-GB" dirty="0"/>
              <a:t>on the meaning of music</a:t>
            </a:r>
          </a:p>
          <a:p>
            <a:pPr lvl="1"/>
            <a:r>
              <a:rPr lang="en-GB" dirty="0"/>
              <a:t>Can this talk change the way you think about music and creativity?</a:t>
            </a:r>
          </a:p>
        </p:txBody>
      </p:sp>
      <p:pic>
        <p:nvPicPr>
          <p:cNvPr id="6" name="Sisällön paikkamerkki 5" descr="Kuva, joka sisältää kohteen henkilö, sisä, musiikki, nainen&#10;&#10;Kuvaus luotu automaattisesti">
            <a:extLst>
              <a:ext uri="{FF2B5EF4-FFF2-40B4-BE49-F238E27FC236}">
                <a16:creationId xmlns:a16="http://schemas.microsoft.com/office/drawing/2014/main" id="{54B037E8-B370-004F-8ADB-3C10D526C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916271"/>
            <a:ext cx="3566160" cy="3566160"/>
          </a:xfrm>
        </p:spPr>
      </p:pic>
    </p:spTree>
    <p:extLst>
      <p:ext uri="{BB962C8B-B14F-4D97-AF65-F5344CB8AC3E}">
        <p14:creationId xmlns:p14="http://schemas.microsoft.com/office/powerpoint/2010/main" val="21863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>
            <a:extLst>
              <a:ext uri="{FF2B5EF4-FFF2-40B4-BE49-F238E27FC236}">
                <a16:creationId xmlns:a16="http://schemas.microsoft.com/office/drawing/2014/main" id="{88FE8DE0-0884-4F43-81F6-02339D7D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>
                <a:ea typeface="ＭＳ Ｐゴシック" panose="020B0600070205080204" pitchFamily="34" charset="-128"/>
              </a:rPr>
              <a:t>Picture </a:t>
            </a:r>
            <a:r>
              <a:rPr lang="fi-FI" altLang="fi-FI" dirty="0" err="1">
                <a:ea typeface="ＭＳ Ｐゴシック" panose="020B0600070205080204" pitchFamily="34" charset="-128"/>
              </a:rPr>
              <a:t>sources</a:t>
            </a:r>
            <a:endParaRPr lang="fi-FI" altLang="fi-FI" dirty="0">
              <a:ea typeface="ＭＳ Ｐゴシック" panose="020B0600070205080204" pitchFamily="34" charset="-128"/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91425B4-D788-8B44-96D0-59DDCAA9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200" dirty="0"/>
              <a:t>Concert </a:t>
            </a:r>
            <a:r>
              <a:rPr lang="fi-FI" sz="1200" dirty="0" err="1"/>
              <a:t>hall</a:t>
            </a:r>
            <a:r>
              <a:rPr lang="fi-FI" sz="1200" dirty="0"/>
              <a:t>, Helsinki Music House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foursquare.com</a:t>
            </a:r>
            <a:r>
              <a:rPr lang="fi-FI" sz="1200" dirty="0"/>
              <a:t>/musiikkitalo&gt; </a:t>
            </a:r>
            <a:r>
              <a:rPr lang="fi-FI" sz="1200" dirty="0" err="1"/>
              <a:t>Accessed</a:t>
            </a:r>
            <a:r>
              <a:rPr lang="fi-FI" sz="1200" dirty="0"/>
              <a:t> 21st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/>
              <a:t>John Cage 1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fi.wikipedia.org</a:t>
            </a:r>
            <a:r>
              <a:rPr lang="fi-FI" sz="1200" dirty="0"/>
              <a:t>/wiki/</a:t>
            </a:r>
            <a:r>
              <a:rPr lang="fi-FI" sz="1200" dirty="0" err="1"/>
              <a:t>John_Cage</a:t>
            </a:r>
            <a:r>
              <a:rPr lang="fi-FI" sz="1200" dirty="0"/>
              <a:t>&gt; </a:t>
            </a:r>
            <a:r>
              <a:rPr lang="fi-FI" sz="1200" dirty="0" err="1"/>
              <a:t>Accessed</a:t>
            </a:r>
            <a:r>
              <a:rPr lang="fi-FI" sz="1200" dirty="0"/>
              <a:t> 25th of August 2022.</a:t>
            </a:r>
          </a:p>
          <a:p>
            <a:r>
              <a:rPr lang="fi-FI" sz="1200" dirty="0"/>
              <a:t>John Cage 2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www.newyorker.com</a:t>
            </a:r>
            <a:r>
              <a:rPr lang="fi-FI" sz="1200" dirty="0"/>
              <a:t>/magazine/2010/10/04/</a:t>
            </a:r>
            <a:r>
              <a:rPr lang="fi-FI" sz="1200" dirty="0" err="1"/>
              <a:t>searching</a:t>
            </a:r>
            <a:r>
              <a:rPr lang="fi-FI" sz="1200" dirty="0"/>
              <a:t>-for-</a:t>
            </a:r>
            <a:r>
              <a:rPr lang="fi-FI" sz="1200" dirty="0" err="1"/>
              <a:t>silence</a:t>
            </a:r>
            <a:r>
              <a:rPr lang="fi-FI" sz="1200" dirty="0"/>
              <a:t>&gt; </a:t>
            </a:r>
            <a:r>
              <a:rPr lang="fi-FI" sz="1200" dirty="0" err="1"/>
              <a:t>Accessed</a:t>
            </a:r>
            <a:r>
              <a:rPr lang="fi-FI" sz="1200" dirty="0"/>
              <a:t> 25th of August 2022</a:t>
            </a:r>
          </a:p>
          <a:p>
            <a:r>
              <a:rPr lang="fi-FI" sz="1200" dirty="0" err="1"/>
              <a:t>Grigory</a:t>
            </a:r>
            <a:r>
              <a:rPr lang="fi-FI" sz="1200" dirty="0"/>
              <a:t> Sokolov &lt;http://</a:t>
            </a:r>
            <a:r>
              <a:rPr lang="fi-FI" sz="1200" dirty="0" err="1"/>
              <a:t>jaanilansio.fi</a:t>
            </a:r>
            <a:r>
              <a:rPr lang="fi-FI" sz="1200" dirty="0"/>
              <a:t>/</a:t>
            </a:r>
            <a:r>
              <a:rPr lang="fi-FI" sz="1200" dirty="0" err="1"/>
              <a:t>tag</a:t>
            </a:r>
            <a:r>
              <a:rPr lang="fi-FI" sz="1200" dirty="0"/>
              <a:t>/</a:t>
            </a:r>
            <a:r>
              <a:rPr lang="fi-FI" sz="1200" dirty="0" err="1"/>
              <a:t>grigori-sokolov</a:t>
            </a:r>
            <a:r>
              <a:rPr lang="fi-FI" sz="1200" dirty="0"/>
              <a:t>/&gt; </a:t>
            </a:r>
            <a:r>
              <a:rPr lang="fi-FI" sz="1200" dirty="0" err="1"/>
              <a:t>Accessed</a:t>
            </a:r>
            <a:r>
              <a:rPr lang="fi-FI" sz="1200" dirty="0"/>
              <a:t> 21st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 err="1"/>
              <a:t>Doja</a:t>
            </a:r>
            <a:r>
              <a:rPr lang="fi-FI" sz="1200" dirty="0"/>
              <a:t> Cat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www.vogue.co.uk</a:t>
            </a:r>
            <a:r>
              <a:rPr lang="fi-FI" sz="1200" dirty="0"/>
              <a:t>/beauty/</a:t>
            </a:r>
            <a:r>
              <a:rPr lang="fi-FI" sz="1200" dirty="0" err="1"/>
              <a:t>article</a:t>
            </a:r>
            <a:r>
              <a:rPr lang="fi-FI" sz="1200" dirty="0"/>
              <a:t>/doja-cat-schiaparelli-couture-2023&gt; </a:t>
            </a:r>
            <a:r>
              <a:rPr lang="fi-FI" sz="1200" dirty="0" err="1"/>
              <a:t>Accessed</a:t>
            </a:r>
            <a:r>
              <a:rPr lang="fi-FI" sz="1200" dirty="0"/>
              <a:t> 29th of </a:t>
            </a:r>
            <a:r>
              <a:rPr lang="fi-FI" sz="1200" dirty="0" err="1"/>
              <a:t>September</a:t>
            </a:r>
            <a:r>
              <a:rPr lang="fi-FI" sz="1200" dirty="0"/>
              <a:t> 2023.</a:t>
            </a:r>
          </a:p>
          <a:p>
            <a:r>
              <a:rPr lang="fi-FI" sz="1200" dirty="0" err="1"/>
              <a:t>Contemplation</a:t>
            </a:r>
            <a:r>
              <a:rPr lang="fi-FI" sz="1200" dirty="0"/>
              <a:t>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www.artmajeur.com</a:t>
            </a:r>
            <a:r>
              <a:rPr lang="fi-FI" sz="1200" dirty="0"/>
              <a:t>/en/</a:t>
            </a:r>
            <a:r>
              <a:rPr lang="fi-FI" sz="1200" dirty="0" err="1"/>
              <a:t>charles-tapiero</a:t>
            </a:r>
            <a:r>
              <a:rPr lang="fi-FI" sz="1200" dirty="0"/>
              <a:t>/</a:t>
            </a:r>
            <a:r>
              <a:rPr lang="fi-FI" sz="1200" dirty="0" err="1"/>
              <a:t>artworks</a:t>
            </a:r>
            <a:r>
              <a:rPr lang="fi-FI" sz="1200" dirty="0"/>
              <a:t>/13037216/</a:t>
            </a:r>
            <a:r>
              <a:rPr lang="fi-FI" sz="1200" dirty="0" err="1"/>
              <a:t>contemplation</a:t>
            </a:r>
            <a:r>
              <a:rPr lang="fi-FI" sz="1200" dirty="0"/>
              <a:t>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 err="1"/>
              <a:t>Imagine</a:t>
            </a:r>
            <a:r>
              <a:rPr lang="fi-FI" sz="1200" dirty="0"/>
              <a:t> </a:t>
            </a:r>
            <a:r>
              <a:rPr lang="fi-FI" sz="1200" dirty="0" err="1"/>
              <a:t>by</a:t>
            </a:r>
            <a:r>
              <a:rPr lang="fi-FI" sz="1200" dirty="0"/>
              <a:t> John Lennon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fi.wikipedia.org</a:t>
            </a:r>
            <a:r>
              <a:rPr lang="fi-FI" sz="1200" dirty="0"/>
              <a:t>/wiki/</a:t>
            </a:r>
            <a:r>
              <a:rPr lang="fi-FI" sz="1200" dirty="0" err="1"/>
              <a:t>Imagine</a:t>
            </a:r>
            <a:r>
              <a:rPr lang="fi-FI" sz="1200" dirty="0"/>
              <a:t>_(</a:t>
            </a:r>
            <a:r>
              <a:rPr lang="fi-FI" sz="1200" dirty="0" err="1"/>
              <a:t>John_Lennonin_kappale</a:t>
            </a:r>
            <a:r>
              <a:rPr lang="fi-FI" sz="1200" dirty="0"/>
              <a:t>)&gt;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/>
              <a:t>A Perfect </a:t>
            </a:r>
            <a:r>
              <a:rPr lang="fi-FI" sz="1200" dirty="0" err="1"/>
              <a:t>Circle</a:t>
            </a:r>
            <a:r>
              <a:rPr lang="fi-FI" sz="1200" dirty="0"/>
              <a:t>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www.amazon.com</a:t>
            </a:r>
            <a:r>
              <a:rPr lang="fi-FI" sz="1200" dirty="0"/>
              <a:t>/</a:t>
            </a:r>
            <a:r>
              <a:rPr lang="fi-FI" sz="1200" dirty="0" err="1"/>
              <a:t>Emotive</a:t>
            </a:r>
            <a:r>
              <a:rPr lang="fi-FI" sz="1200" dirty="0"/>
              <a:t>-Perfect-</a:t>
            </a:r>
            <a:r>
              <a:rPr lang="fi-FI" sz="1200" dirty="0" err="1"/>
              <a:t>Circle</a:t>
            </a:r>
            <a:r>
              <a:rPr lang="fi-FI" sz="1200" dirty="0"/>
              <a:t>/</a:t>
            </a:r>
            <a:r>
              <a:rPr lang="fi-FI" sz="1200" dirty="0" err="1"/>
              <a:t>dp</a:t>
            </a:r>
            <a:r>
              <a:rPr lang="fi-FI" sz="1200" dirty="0"/>
              <a:t>/B0006SSQFM&gt;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 err="1"/>
              <a:t>Reflection</a:t>
            </a:r>
            <a:r>
              <a:rPr lang="fi-FI" sz="1200" dirty="0"/>
              <a:t>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greatresultsteambuilding.net</a:t>
            </a:r>
            <a:r>
              <a:rPr lang="fi-FI" sz="1200" dirty="0"/>
              <a:t>/5-questions-reflect-end-year-season-project/&gt;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/>
              <a:t> 2021.</a:t>
            </a:r>
          </a:p>
          <a:p>
            <a:r>
              <a:rPr lang="fi-FI" sz="1200" dirty="0" err="1"/>
              <a:t>Lynd</a:t>
            </a:r>
            <a:r>
              <a:rPr lang="fi-FI" sz="1200" dirty="0"/>
              <a:t>, </a:t>
            </a:r>
            <a:r>
              <a:rPr lang="fi-FI" sz="1200" dirty="0" err="1"/>
              <a:t>Nilsen</a:t>
            </a:r>
            <a:r>
              <a:rPr lang="fi-FI" sz="1200" dirty="0"/>
              <a:t>, </a:t>
            </a:r>
            <a:r>
              <a:rPr lang="fi-FI" sz="1200" dirty="0" err="1"/>
              <a:t>Fuentes</a:t>
            </a:r>
            <a:r>
              <a:rPr lang="fi-FI" sz="1200" dirty="0"/>
              <a:t>, Holm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twitter.com</a:t>
            </a:r>
            <a:r>
              <a:rPr lang="fi-FI" sz="1200" dirty="0"/>
              <a:t>/vsn1hd/status/1231173984265392128&gt;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/>
              <a:t>J Star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twitter.com</a:t>
            </a:r>
            <a:r>
              <a:rPr lang="fi-FI" sz="1200" dirty="0"/>
              <a:t>/</a:t>
            </a:r>
            <a:r>
              <a:rPr lang="fi-FI" sz="1200" dirty="0" err="1"/>
              <a:t>thexfactor</a:t>
            </a:r>
            <a:r>
              <a:rPr lang="fi-FI" sz="1200" dirty="0"/>
              <a:t>/status/373886146717044736&gt;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  <a:p>
            <a:r>
              <a:rPr lang="fi-FI" sz="1200" dirty="0"/>
              <a:t>Mark </a:t>
            </a:r>
            <a:r>
              <a:rPr lang="fi-FI" sz="1200" dirty="0" err="1"/>
              <a:t>Applebaum</a:t>
            </a:r>
            <a:r>
              <a:rPr lang="fi-FI" sz="1200" dirty="0"/>
              <a:t> &lt;</a:t>
            </a: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music.stanford.edu</a:t>
            </a:r>
            <a:r>
              <a:rPr lang="fi-FI" sz="1200" dirty="0"/>
              <a:t>/</a:t>
            </a:r>
            <a:r>
              <a:rPr lang="fi-FI" sz="1200" dirty="0" err="1"/>
              <a:t>people</a:t>
            </a:r>
            <a:r>
              <a:rPr lang="fi-FI" sz="1200" dirty="0"/>
              <a:t>/</a:t>
            </a:r>
            <a:r>
              <a:rPr lang="fi-FI" sz="1200" dirty="0" err="1"/>
              <a:t>mark-applebaum</a:t>
            </a:r>
            <a:r>
              <a:rPr lang="fi-FI" sz="1200" dirty="0"/>
              <a:t>&gt; </a:t>
            </a:r>
            <a:r>
              <a:rPr lang="fi-FI" sz="1200" dirty="0" err="1"/>
              <a:t>Accessed</a:t>
            </a:r>
            <a:r>
              <a:rPr lang="fi-FI" sz="1200" dirty="0"/>
              <a:t> 23rd of </a:t>
            </a:r>
            <a:r>
              <a:rPr lang="fi-FI" sz="1200" dirty="0" err="1"/>
              <a:t>September</a:t>
            </a:r>
            <a:r>
              <a:rPr lang="fi-FI" sz="1200" dirty="0"/>
              <a:t> 2021.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09C1A7-20DA-5B4D-8EF0-C27E3019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Welcome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concert</a:t>
            </a:r>
            <a:r>
              <a:rPr lang="fi-FI" dirty="0"/>
              <a:t> </a:t>
            </a:r>
            <a:r>
              <a:rPr lang="fi-FI" dirty="0" err="1"/>
              <a:t>hall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FAAF31-2B73-7D45-B570-FBBCECEA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Switch off your cell phone or put it in flight mode</a:t>
            </a:r>
          </a:p>
          <a:p>
            <a:endParaRPr lang="en-GB" dirty="0"/>
          </a:p>
          <a:p>
            <a:r>
              <a:rPr lang="en-GB" dirty="0"/>
              <a:t>Do not use any other electronic devices either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Sisällön paikkamerkki 5" descr="Kuva, joka sisältää kohteen sisä, metalli, puu&#10;&#10;Kuvaus luotu automaattisesti">
            <a:extLst>
              <a:ext uri="{FF2B5EF4-FFF2-40B4-BE49-F238E27FC236}">
                <a16:creationId xmlns:a16="http://schemas.microsoft.com/office/drawing/2014/main" id="{2A8667BA-7706-0241-B9A6-672C11CC5A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85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41058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A82E93-9793-B42E-85EE-883C3C40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C4FCE7-432E-7429-BEBC-582A71EBDC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D4B847-AB9B-83FC-5290-1425BD773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18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605858-D6FE-8821-E4B7-50CB025D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05D12-EB1B-8014-C9A6-D7D7989685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You just heard a piece called </a:t>
            </a:r>
            <a:r>
              <a:rPr lang="en-GB" i="1" dirty="0"/>
              <a:t>4’33’’ </a:t>
            </a:r>
            <a:r>
              <a:rPr lang="en-GB" dirty="0"/>
              <a:t>composed by experimental composer John Cage (1912–1992) in 1952</a:t>
            </a:r>
          </a:p>
          <a:p>
            <a:pPr lvl="1"/>
            <a:r>
              <a:rPr lang="en-GB" dirty="0"/>
              <a:t>Was this piece art?</a:t>
            </a:r>
          </a:p>
          <a:p>
            <a:pPr lvl="1"/>
            <a:r>
              <a:rPr lang="en-GB" dirty="0"/>
              <a:t>If so, on what basis?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8A64AAF-55D4-7547-933A-45A6A672E1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99" y="1600200"/>
            <a:ext cx="3295118" cy="4387617"/>
          </a:xfrm>
        </p:spPr>
      </p:pic>
    </p:spTree>
    <p:extLst>
      <p:ext uri="{BB962C8B-B14F-4D97-AF65-F5344CB8AC3E}">
        <p14:creationId xmlns:p14="http://schemas.microsoft.com/office/powerpoint/2010/main" val="7808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0DA8E-56C6-54EE-EA17-11333FFB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4’33’’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08E22-7B9D-6EE0-FA1C-C2BD1B629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piece consisting of four minutes and thirty three seconds of silence in three parts</a:t>
            </a:r>
          </a:p>
          <a:p>
            <a:endParaRPr lang="en-GB" dirty="0"/>
          </a:p>
          <a:p>
            <a:r>
              <a:rPr lang="en-GB" dirty="0"/>
              <a:t>The idea behind the piece is that any auditory experience may constitute music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B7CF8F3-A6E6-2C7A-9298-DE23E473EE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 a concert hall setting you pay attention to all ambient sounds during the ”silence”</a:t>
            </a:r>
          </a:p>
          <a:p>
            <a:endParaRPr lang="en-GB" dirty="0"/>
          </a:p>
          <a:p>
            <a:r>
              <a:rPr lang="en-GB" dirty="0"/>
              <a:t>Duration is the only shared element with sound and silence</a:t>
            </a:r>
          </a:p>
        </p:txBody>
      </p:sp>
    </p:spTree>
    <p:extLst>
      <p:ext uri="{BB962C8B-B14F-4D97-AF65-F5344CB8AC3E}">
        <p14:creationId xmlns:p14="http://schemas.microsoft.com/office/powerpoint/2010/main" val="37802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0F7AA-ADC2-A784-4847-124C5F4E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EXTRA 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CF6B62-351A-59BE-CB9D-FD323EF3A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version</a:t>
            </a:r>
            <a:r>
              <a:rPr lang="en-GB" dirty="0"/>
              <a:t> of John Cage’s 4’33’’ performed by symphony orchestra</a:t>
            </a:r>
          </a:p>
          <a:p>
            <a:pPr lvl="1"/>
            <a:r>
              <a:rPr lang="en-GB" dirty="0"/>
              <a:t>Did it give you a new insights into the piece?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0F9F0A3-F3F1-BF4E-EEAE-C1D83141B4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9652"/>
            <a:ext cx="4038600" cy="4266511"/>
          </a:xfrm>
        </p:spPr>
      </p:pic>
    </p:spTree>
    <p:extLst>
      <p:ext uri="{BB962C8B-B14F-4D97-AF65-F5344CB8AC3E}">
        <p14:creationId xmlns:p14="http://schemas.microsoft.com/office/powerpoint/2010/main" val="36091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1312B0-BD21-FE46-963B-52AEBA09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69901C-BC2D-254F-9945-4638709D8A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Grigory</a:t>
            </a:r>
            <a:r>
              <a:rPr lang="en-GB" dirty="0"/>
              <a:t> Sokolov plays </a:t>
            </a:r>
            <a:r>
              <a:rPr lang="en-GB" dirty="0" err="1"/>
              <a:t>Siloti’s</a:t>
            </a:r>
            <a:r>
              <a:rPr lang="en-GB" dirty="0"/>
              <a:t> arrangement of  Prelude in B Minor by Bach </a:t>
            </a:r>
          </a:p>
        </p:txBody>
      </p:sp>
      <p:pic>
        <p:nvPicPr>
          <p:cNvPr id="5" name="Sisällön paikkamerkki 5" descr="P_09_249_02_Sokolov_Grigory.jpg">
            <a:extLst>
              <a:ext uri="{FF2B5EF4-FFF2-40B4-BE49-F238E27FC236}">
                <a16:creationId xmlns:a16="http://schemas.microsoft.com/office/drawing/2014/main" id="{656508DF-09C3-3743-BA08-585DF29726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9" r="-16969"/>
          <a:stretch>
            <a:fillRect/>
          </a:stretch>
        </p:blipFill>
        <p:spPr>
          <a:xfrm>
            <a:off x="457200" y="1601725"/>
            <a:ext cx="4038600" cy="4522913"/>
          </a:xfrm>
        </p:spPr>
      </p:pic>
    </p:spTree>
    <p:extLst>
      <p:ext uri="{BB962C8B-B14F-4D97-AF65-F5344CB8AC3E}">
        <p14:creationId xmlns:p14="http://schemas.microsoft.com/office/powerpoint/2010/main" val="62217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E7FA8-F40A-5F4F-B9EC-2849C017E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Piece</a:t>
            </a:r>
            <a:r>
              <a:rPr lang="fi-FI" dirty="0"/>
              <a:t> no. 3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F9C469-BBA0-BC45-8583-62368E733F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Paint The Town Red by Doja Cat</a:t>
            </a:r>
          </a:p>
        </p:txBody>
      </p:sp>
      <p:pic>
        <p:nvPicPr>
          <p:cNvPr id="7" name="Sisällön paikkamerkki 6" descr="Kuva, joka sisältää kohteen punainen, rakennus, henkilö, piha-&#10;&#10;Kuvaus luotu automaattisesti">
            <a:extLst>
              <a:ext uri="{FF2B5EF4-FFF2-40B4-BE49-F238E27FC236}">
                <a16:creationId xmlns:a16="http://schemas.microsoft.com/office/drawing/2014/main" id="{01ACDC18-683D-E445-EC33-6B457441D1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81907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7F5FB0-C0C4-2B4B-89EE-45A72944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39657-EFBD-C94A-BEAF-6D3FC286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You have heard a well established classical piece and a pop song</a:t>
            </a:r>
          </a:p>
          <a:p>
            <a:pPr lvl="1"/>
            <a:r>
              <a:rPr lang="en-GB" dirty="0"/>
              <a:t>Is there any way to </a:t>
            </a:r>
            <a:r>
              <a:rPr lang="en-GB" i="1" dirty="0"/>
              <a:t>justify</a:t>
            </a:r>
            <a:r>
              <a:rPr lang="en-GB" dirty="0"/>
              <a:t> that the piece no. 2 is more </a:t>
            </a:r>
            <a:r>
              <a:rPr lang="en-GB" i="1" dirty="0"/>
              <a:t>valuable</a:t>
            </a:r>
            <a:r>
              <a:rPr lang="en-GB" dirty="0"/>
              <a:t> and/or meaningful than the piece no. 3 or vice versa?</a:t>
            </a:r>
          </a:p>
        </p:txBody>
      </p:sp>
      <p:pic>
        <p:nvPicPr>
          <p:cNvPr id="6" name="Sisällön paikkamerkki 5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A2B2FB63-7B20-7A4D-BAE8-9C06D4231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36" y="1600200"/>
            <a:ext cx="3369328" cy="4525963"/>
          </a:xfrm>
        </p:spPr>
      </p:pic>
    </p:spTree>
    <p:extLst>
      <p:ext uri="{BB962C8B-B14F-4D97-AF65-F5344CB8AC3E}">
        <p14:creationId xmlns:p14="http://schemas.microsoft.com/office/powerpoint/2010/main" val="2719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 Musta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Musta .thmx</Template>
  <TotalTime>3710</TotalTime>
  <Words>650</Words>
  <Application>Microsoft Macintosh PowerPoint</Application>
  <PresentationFormat>Näytössä katseltava diaesitys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 Musta </vt:lpstr>
      <vt:lpstr>THE ARTS: MUSIC</vt:lpstr>
      <vt:lpstr>Welcome to the concert hall!</vt:lpstr>
      <vt:lpstr>Piece no. 1</vt:lpstr>
      <vt:lpstr>TASK</vt:lpstr>
      <vt:lpstr>4’33’’</vt:lpstr>
      <vt:lpstr>EXTRA TASK</vt:lpstr>
      <vt:lpstr>Piece no. 2</vt:lpstr>
      <vt:lpstr>Piece no. 3</vt:lpstr>
      <vt:lpstr>TASK</vt:lpstr>
      <vt:lpstr>Piece no. 4</vt:lpstr>
      <vt:lpstr>Piece no. 5</vt:lpstr>
      <vt:lpstr>TASK</vt:lpstr>
      <vt:lpstr>TASK</vt:lpstr>
      <vt:lpstr>Piece no. 6</vt:lpstr>
      <vt:lpstr>Piece no. 7</vt:lpstr>
      <vt:lpstr>TASK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JOHDATUS ESTETIIKKAAN</dc:title>
  <dc:creator>Markus Lajunen</dc:creator>
  <cp:lastModifiedBy>Lajunen Markus</cp:lastModifiedBy>
  <cp:revision>43</cp:revision>
  <dcterms:created xsi:type="dcterms:W3CDTF">2012-01-04T08:34:54Z</dcterms:created>
  <dcterms:modified xsi:type="dcterms:W3CDTF">2023-09-29T16:28:00Z</dcterms:modified>
</cp:coreProperties>
</file>