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1" r:id="rId3"/>
    <p:sldId id="282" r:id="rId4"/>
    <p:sldId id="311" r:id="rId5"/>
    <p:sldId id="284" r:id="rId6"/>
    <p:sldId id="320" r:id="rId7"/>
    <p:sldId id="323" r:id="rId8"/>
    <p:sldId id="312" r:id="rId9"/>
    <p:sldId id="317" r:id="rId10"/>
    <p:sldId id="318" r:id="rId11"/>
    <p:sldId id="313" r:id="rId12"/>
    <p:sldId id="314" r:id="rId13"/>
    <p:sldId id="328" r:id="rId14"/>
    <p:sldId id="325" r:id="rId15"/>
    <p:sldId id="289" r:id="rId16"/>
    <p:sldId id="327" r:id="rId17"/>
    <p:sldId id="316" r:id="rId18"/>
    <p:sldId id="329" r:id="rId19"/>
    <p:sldId id="330" r:id="rId20"/>
    <p:sldId id="331" r:id="rId21"/>
    <p:sldId id="326" r:id="rId22"/>
    <p:sldId id="273" r:id="rId23"/>
  </p:sldIdLst>
  <p:sldSz cx="9144000" cy="6858000" type="screen4x3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28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11.10.2021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9233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11.10.2021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3248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11.10.2021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1134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11.10.2021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2630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11.10.2021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7590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11.10.2021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0553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11.10.2021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2379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11.10.2021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238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11.10.2021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5316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11.10.2021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8210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11.10.2021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1134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068CD-6312-3D41-9969-91C46E1C8889}" type="datetimeFigureOut">
              <a:rPr lang="fi-FI" smtClean="0"/>
              <a:t>11.10.2021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7268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www.youtube.com/watch?v=vA2cdHLKYB8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www.youtube.com/watch?v=X_xR5Kes4Rs&amp;feature=youtu.be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www.youtube.com/watch?v=s86-Z-CbaHA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s://www.ted.com/talks/geoffrey_west_the_surprising_math_of_cities_and_corporations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s://www.ted.com/talks/arthur_benjamin_the_magic_of_fibonacci_numbers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s://www.ted.com/talks/margaret_wertheim_the_beautiful_math_of_coral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en.wikipedia.org/wiki/Hilbert%27s_axioms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b="1" dirty="0"/>
              <a:t>MATHEMATICS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TOK LAJM</a:t>
            </a:r>
          </a:p>
        </p:txBody>
      </p:sp>
    </p:spTree>
    <p:extLst>
      <p:ext uri="{BB962C8B-B14F-4D97-AF65-F5344CB8AC3E}">
        <p14:creationId xmlns:p14="http://schemas.microsoft.com/office/powerpoint/2010/main" val="1580088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329529-5CA9-5B4B-9C18-E49F0481C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97C6242-558E-8242-ADD3-139C8AD955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34543" cy="4525963"/>
          </a:xfrm>
        </p:spPr>
        <p:txBody>
          <a:bodyPr>
            <a:normAutofit/>
          </a:bodyPr>
          <a:lstStyle/>
          <a:p>
            <a:endParaRPr lang="en-GB"/>
          </a:p>
          <a:p>
            <a:r>
              <a:rPr lang="en-GB"/>
              <a:t>Watch </a:t>
            </a:r>
            <a:r>
              <a:rPr lang="en-GB">
                <a:hlinkClick r:id="rId2"/>
              </a:rPr>
              <a:t>this educational video</a:t>
            </a:r>
            <a:r>
              <a:rPr lang="en-GB"/>
              <a:t> about the acquisition of knowledge in mathematics </a:t>
            </a:r>
          </a:p>
          <a:p>
            <a:pPr lvl="1"/>
            <a:r>
              <a:rPr lang="en-GB" i="1"/>
              <a:t>How do we know about numbers?</a:t>
            </a:r>
          </a:p>
          <a:p>
            <a:pPr lvl="1"/>
            <a:r>
              <a:rPr lang="en-GB"/>
              <a:t>What kind of perspectives can be taken on the topic?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6F7DD822-4630-4140-B4A7-A7DF6867CC7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18088" y="2028825"/>
            <a:ext cx="3668712" cy="3668712"/>
          </a:xfrm>
        </p:spPr>
      </p:pic>
    </p:spTree>
    <p:extLst>
      <p:ext uri="{BB962C8B-B14F-4D97-AF65-F5344CB8AC3E}">
        <p14:creationId xmlns:p14="http://schemas.microsoft.com/office/powerpoint/2010/main" val="293076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837E56-BB69-C34B-B0A3-D1291677B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157CF46-6000-8244-92B6-B720F3B5D0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What is the relationship between mathematics and reality?</a:t>
            </a:r>
          </a:p>
          <a:p>
            <a:r>
              <a:rPr lang="en-GB"/>
              <a:t>Is mathematics </a:t>
            </a:r>
            <a:r>
              <a:rPr lang="en-GB" i="1"/>
              <a:t>found </a:t>
            </a:r>
            <a:r>
              <a:rPr lang="en-GB"/>
              <a:t>or </a:t>
            </a:r>
            <a:r>
              <a:rPr lang="en-GB" i="1"/>
              <a:t>invented</a:t>
            </a:r>
            <a:r>
              <a:rPr lang="en-GB"/>
              <a:t>?</a:t>
            </a:r>
          </a:p>
          <a:p>
            <a:pPr lvl="1"/>
            <a:r>
              <a:rPr lang="en-GB"/>
              <a:t>If mathematics is found, where have we found it exactly? And what have we found exactly?</a:t>
            </a:r>
          </a:p>
          <a:p>
            <a:pPr lvl="1"/>
            <a:r>
              <a:rPr lang="en-GB"/>
              <a:t>If mathematics is invented, how can we describe the reality so efficiently with it?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121B1600-D685-D04D-8D45-5B45F0320F4D}"/>
              </a:ext>
            </a:extLst>
          </p:cNvPr>
          <p:cNvSpPr txBox="1"/>
          <p:nvPr/>
        </p:nvSpPr>
        <p:spPr>
          <a:xfrm>
            <a:off x="1139008" y="5602943"/>
            <a:ext cx="6865983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fi-FI" sz="2800" b="1"/>
              <a:t>FIND ARGUMENTS FOR BOTH PERSPECTIVES!</a:t>
            </a:r>
          </a:p>
        </p:txBody>
      </p:sp>
    </p:spTree>
    <p:extLst>
      <p:ext uri="{BB962C8B-B14F-4D97-AF65-F5344CB8AC3E}">
        <p14:creationId xmlns:p14="http://schemas.microsoft.com/office/powerpoint/2010/main" val="240218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9AA72A-8765-814F-800B-33DD1B0D0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D251B74-3752-0841-A669-306FFB924E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78086" cy="4525963"/>
          </a:xfrm>
        </p:spPr>
        <p:txBody>
          <a:bodyPr/>
          <a:lstStyle/>
          <a:p>
            <a:endParaRPr lang="en-GB"/>
          </a:p>
          <a:p>
            <a:endParaRPr lang="en-GB"/>
          </a:p>
          <a:p>
            <a:r>
              <a:rPr lang="en-GB"/>
              <a:t>Watch </a:t>
            </a:r>
            <a:r>
              <a:rPr lang="en-GB">
                <a:hlinkClick r:id="rId2"/>
              </a:rPr>
              <a:t>this educational video</a:t>
            </a:r>
            <a:r>
              <a:rPr lang="en-GB"/>
              <a:t> about the relationship between mathematics and reality</a:t>
            </a:r>
          </a:p>
          <a:p>
            <a:pPr lvl="1"/>
            <a:r>
              <a:rPr lang="en-GB"/>
              <a:t>Write down the arguments that are new to you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0E4D9330-CA6E-9142-A1F8-486B4733A6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822" y="2449286"/>
            <a:ext cx="3644900" cy="3048000"/>
          </a:xfrm>
        </p:spPr>
      </p:pic>
    </p:spTree>
    <p:extLst>
      <p:ext uri="{BB962C8B-B14F-4D97-AF65-F5344CB8AC3E}">
        <p14:creationId xmlns:p14="http://schemas.microsoft.com/office/powerpoint/2010/main" val="325396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0FA59A-616B-1F46-B428-AD24CA00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C01EC1C-AA93-1848-A9C5-79C0A5C5672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Watch this </a:t>
            </a:r>
            <a:r>
              <a:rPr lang="en-GB" dirty="0">
                <a:hlinkClick r:id="rId2"/>
              </a:rPr>
              <a:t>Vsauce video </a:t>
            </a:r>
            <a:r>
              <a:rPr lang="en-GB" dirty="0"/>
              <a:t>about the Banach-Tarski paradox</a:t>
            </a:r>
          </a:p>
          <a:p>
            <a:pPr lvl="1"/>
            <a:r>
              <a:rPr lang="en-GB" dirty="0"/>
              <a:t>What does this video tell you about the nature of mathematics and the relationship between mathematics and the reality?</a:t>
            </a:r>
          </a:p>
        </p:txBody>
      </p:sp>
      <p:pic>
        <p:nvPicPr>
          <p:cNvPr id="5" name="Sisällön paikkamerkki 7">
            <a:extLst>
              <a:ext uri="{FF2B5EF4-FFF2-40B4-BE49-F238E27FC236}">
                <a16:creationId xmlns:a16="http://schemas.microsoft.com/office/drawing/2014/main" id="{F80C039C-8944-A94C-B067-4C901D89527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920081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374048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1B40ED-6596-F945-B902-92CF30EE1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Truth</a:t>
            </a:r>
            <a:r>
              <a:rPr lang="fi-FI"/>
              <a:t> in </a:t>
            </a:r>
            <a:r>
              <a:rPr lang="fi-FI" err="1"/>
              <a:t>mathematics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711E964-D106-C340-AA76-87BED16D4C8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According to the classical definition of knowledge, </a:t>
            </a:r>
            <a:r>
              <a:rPr lang="en-GB" i="1" dirty="0"/>
              <a:t>truth is the a correspondence between a belief and the reality</a:t>
            </a:r>
          </a:p>
          <a:p>
            <a:pPr lvl="1"/>
            <a:r>
              <a:rPr lang="en-GB" dirty="0"/>
              <a:t>How does this work in mathematics?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B0C08C10-8766-8140-A9ED-5410738B824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085" y="1600200"/>
            <a:ext cx="3232830" cy="4525963"/>
          </a:xfrm>
        </p:spPr>
      </p:pic>
    </p:spTree>
    <p:extLst>
      <p:ext uri="{BB962C8B-B14F-4D97-AF65-F5344CB8AC3E}">
        <p14:creationId xmlns:p14="http://schemas.microsoft.com/office/powerpoint/2010/main" val="312034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122E6A-13C1-2345-94C4-B093D57A6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Truth</a:t>
            </a:r>
            <a:r>
              <a:rPr lang="fi-FI"/>
              <a:t> in </a:t>
            </a:r>
            <a:r>
              <a:rPr lang="fi-FI" err="1"/>
              <a:t>mathematics</a:t>
            </a:r>
            <a:endParaRPr lang="fi-FI"/>
          </a:p>
        </p:txBody>
      </p:sp>
      <p:pic>
        <p:nvPicPr>
          <p:cNvPr id="6" name="Kuva 5" descr="Kuva, joka sisältää kohteen rakennus, ulko, tie, katu&#10;&#10;Kuvaus luotu automaattisesti">
            <a:extLst>
              <a:ext uri="{FF2B5EF4-FFF2-40B4-BE49-F238E27FC236}">
                <a16:creationId xmlns:a16="http://schemas.microsoft.com/office/drawing/2014/main" id="{886AAC51-F78C-CF49-A42D-CD8E6DD21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247" y="1388062"/>
            <a:ext cx="2776699" cy="1843902"/>
          </a:xfrm>
          <a:prstGeom prst="rect">
            <a:avLst/>
          </a:prstGeom>
        </p:spPr>
      </p:pic>
      <p:grpSp>
        <p:nvGrpSpPr>
          <p:cNvPr id="12" name="Ryhmä 11">
            <a:extLst>
              <a:ext uri="{FF2B5EF4-FFF2-40B4-BE49-F238E27FC236}">
                <a16:creationId xmlns:a16="http://schemas.microsoft.com/office/drawing/2014/main" id="{3FD6F240-3C0E-D641-B0ED-07954A6F91D3}"/>
              </a:ext>
            </a:extLst>
          </p:cNvPr>
          <p:cNvGrpSpPr/>
          <p:nvPr/>
        </p:nvGrpSpPr>
        <p:grpSpPr>
          <a:xfrm>
            <a:off x="879694" y="1245674"/>
            <a:ext cx="3383387" cy="2314746"/>
            <a:chOff x="1649757" y="895565"/>
            <a:chExt cx="3719384" cy="2533435"/>
          </a:xfrm>
        </p:grpSpPr>
        <p:grpSp>
          <p:nvGrpSpPr>
            <p:cNvPr id="11" name="Ryhmä 10">
              <a:extLst>
                <a:ext uri="{FF2B5EF4-FFF2-40B4-BE49-F238E27FC236}">
                  <a16:creationId xmlns:a16="http://schemas.microsoft.com/office/drawing/2014/main" id="{F0A807D7-576C-604B-B140-E9E4199AA2DA}"/>
                </a:ext>
              </a:extLst>
            </p:cNvPr>
            <p:cNvGrpSpPr/>
            <p:nvPr/>
          </p:nvGrpSpPr>
          <p:grpSpPr>
            <a:xfrm>
              <a:off x="2105248" y="1436642"/>
              <a:ext cx="2705319" cy="1318916"/>
              <a:chOff x="1344108" y="1436642"/>
              <a:chExt cx="3473041" cy="1640016"/>
            </a:xfrm>
          </p:grpSpPr>
          <p:pic>
            <p:nvPicPr>
              <p:cNvPr id="8" name="Kuva 7" descr="Kuva, joka sisältää kohteen rakennus, ulko, tie, katu&#10;&#10;Kuvaus luotu automaattisesti">
                <a:extLst>
                  <a:ext uri="{FF2B5EF4-FFF2-40B4-BE49-F238E27FC236}">
                    <a16:creationId xmlns:a16="http://schemas.microsoft.com/office/drawing/2014/main" id="{1DCBC0DB-F667-8B49-8A7B-F2FB0A2ADA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45794" y="1436642"/>
                <a:ext cx="2469671" cy="1640016"/>
              </a:xfrm>
              <a:prstGeom prst="rect">
                <a:avLst/>
              </a:prstGeom>
            </p:spPr>
          </p:pic>
          <p:sp>
            <p:nvSpPr>
              <p:cNvPr id="9" name="Tekstiruutu 8">
                <a:extLst>
                  <a:ext uri="{FF2B5EF4-FFF2-40B4-BE49-F238E27FC236}">
                    <a16:creationId xmlns:a16="http://schemas.microsoft.com/office/drawing/2014/main" id="{17D0C796-CC8E-524F-BF1D-55A57F0DD075}"/>
                  </a:ext>
                </a:extLst>
              </p:cNvPr>
              <p:cNvSpPr txBox="1"/>
              <p:nvPr/>
            </p:nvSpPr>
            <p:spPr>
              <a:xfrm>
                <a:off x="1344108" y="1453980"/>
                <a:ext cx="3473041" cy="8796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i-FI" sz="3600" b="1"/>
                  <a:t>”                  ”</a:t>
                </a:r>
              </a:p>
            </p:txBody>
          </p:sp>
        </p:grpSp>
        <p:sp>
          <p:nvSpPr>
            <p:cNvPr id="10" name="Kuvatekstipilvi 9">
              <a:extLst>
                <a:ext uri="{FF2B5EF4-FFF2-40B4-BE49-F238E27FC236}">
                  <a16:creationId xmlns:a16="http://schemas.microsoft.com/office/drawing/2014/main" id="{EC175ED5-87FF-B441-9177-BE6F510ABEE1}"/>
                </a:ext>
              </a:extLst>
            </p:cNvPr>
            <p:cNvSpPr/>
            <p:nvPr/>
          </p:nvSpPr>
          <p:spPr>
            <a:xfrm>
              <a:off x="1649757" y="895565"/>
              <a:ext cx="3719384" cy="2533435"/>
            </a:xfrm>
            <a:prstGeom prst="cloudCallout">
              <a:avLst>
                <a:gd name="adj1" fmla="val -16214"/>
                <a:gd name="adj2" fmla="val 85333"/>
              </a:avLst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13" name="Yhtä suuri kuin 12">
            <a:extLst>
              <a:ext uri="{FF2B5EF4-FFF2-40B4-BE49-F238E27FC236}">
                <a16:creationId xmlns:a16="http://schemas.microsoft.com/office/drawing/2014/main" id="{99930AE6-12B9-1546-B4DB-19FFB3CCA9A4}"/>
              </a:ext>
            </a:extLst>
          </p:cNvPr>
          <p:cNvSpPr/>
          <p:nvPr/>
        </p:nvSpPr>
        <p:spPr>
          <a:xfrm>
            <a:off x="4439109" y="1752785"/>
            <a:ext cx="1187599" cy="1143000"/>
          </a:xfrm>
          <a:prstGeom prst="mathEqual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833129BF-9D07-E84A-8253-9DB39CB665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513" y="4438134"/>
            <a:ext cx="788017" cy="2039166"/>
          </a:xfrm>
          <a:prstGeom prst="rect">
            <a:avLst/>
          </a:prstGeom>
        </p:spPr>
      </p:pic>
      <p:grpSp>
        <p:nvGrpSpPr>
          <p:cNvPr id="4" name="Ryhmä 3">
            <a:extLst>
              <a:ext uri="{FF2B5EF4-FFF2-40B4-BE49-F238E27FC236}">
                <a16:creationId xmlns:a16="http://schemas.microsoft.com/office/drawing/2014/main" id="{8CF5B3E1-04EA-714C-A427-E3DF9C626B8E}"/>
              </a:ext>
            </a:extLst>
          </p:cNvPr>
          <p:cNvGrpSpPr/>
          <p:nvPr/>
        </p:nvGrpSpPr>
        <p:grpSpPr>
          <a:xfrm>
            <a:off x="3944641" y="3895567"/>
            <a:ext cx="3733212" cy="2753949"/>
            <a:chOff x="5102415" y="3875751"/>
            <a:chExt cx="3733212" cy="2753949"/>
          </a:xfrm>
        </p:grpSpPr>
        <p:pic>
          <p:nvPicPr>
            <p:cNvPr id="15" name="Kuva 14">
              <a:extLst>
                <a:ext uri="{FF2B5EF4-FFF2-40B4-BE49-F238E27FC236}">
                  <a16:creationId xmlns:a16="http://schemas.microsoft.com/office/drawing/2014/main" id="{F910EE8B-973C-E743-969C-B2C8FAF9EB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2415" y="3928213"/>
              <a:ext cx="788017" cy="2039166"/>
            </a:xfrm>
            <a:prstGeom prst="rect">
              <a:avLst/>
            </a:prstGeom>
          </p:spPr>
        </p:pic>
        <p:pic>
          <p:nvPicPr>
            <p:cNvPr id="16" name="Kuva 15">
              <a:extLst>
                <a:ext uri="{FF2B5EF4-FFF2-40B4-BE49-F238E27FC236}">
                  <a16:creationId xmlns:a16="http://schemas.microsoft.com/office/drawing/2014/main" id="{0C1A1263-9C38-D04C-BCF8-151080ED3F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8969" y="4590534"/>
              <a:ext cx="788017" cy="2039166"/>
            </a:xfrm>
            <a:prstGeom prst="rect">
              <a:avLst/>
            </a:prstGeom>
          </p:spPr>
        </p:pic>
        <p:pic>
          <p:nvPicPr>
            <p:cNvPr id="17" name="Kuva 16">
              <a:extLst>
                <a:ext uri="{FF2B5EF4-FFF2-40B4-BE49-F238E27FC236}">
                  <a16:creationId xmlns:a16="http://schemas.microsoft.com/office/drawing/2014/main" id="{DBBDD1AE-1480-0D4E-9389-9730731EC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404" y="3894285"/>
              <a:ext cx="788017" cy="2039166"/>
            </a:xfrm>
            <a:prstGeom prst="rect">
              <a:avLst/>
            </a:prstGeom>
          </p:spPr>
        </p:pic>
        <p:pic>
          <p:nvPicPr>
            <p:cNvPr id="18" name="Kuva 17">
              <a:extLst>
                <a:ext uri="{FF2B5EF4-FFF2-40B4-BE49-F238E27FC236}">
                  <a16:creationId xmlns:a16="http://schemas.microsoft.com/office/drawing/2014/main" id="{CD60C82F-2A80-A542-9B81-8C4F50998E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2078" y="4590534"/>
              <a:ext cx="788017" cy="2039166"/>
            </a:xfrm>
            <a:prstGeom prst="rect">
              <a:avLst/>
            </a:prstGeom>
          </p:spPr>
        </p:pic>
        <p:pic>
          <p:nvPicPr>
            <p:cNvPr id="19" name="Kuva 18">
              <a:extLst>
                <a:ext uri="{FF2B5EF4-FFF2-40B4-BE49-F238E27FC236}">
                  <a16:creationId xmlns:a16="http://schemas.microsoft.com/office/drawing/2014/main" id="{72AB52DF-8F97-1246-A222-AD85C5667B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7610" y="3875751"/>
              <a:ext cx="788017" cy="2039166"/>
            </a:xfrm>
            <a:prstGeom prst="rect">
              <a:avLst/>
            </a:prstGeom>
          </p:spPr>
        </p:pic>
      </p:grpSp>
      <p:sp>
        <p:nvSpPr>
          <p:cNvPr id="22" name="Ylänuoli 21">
            <a:extLst>
              <a:ext uri="{FF2B5EF4-FFF2-40B4-BE49-F238E27FC236}">
                <a16:creationId xmlns:a16="http://schemas.microsoft.com/office/drawing/2014/main" id="{84DDD022-0A32-7942-B3D2-86ABC383D9E6}"/>
              </a:ext>
            </a:extLst>
          </p:cNvPr>
          <p:cNvSpPr/>
          <p:nvPr/>
        </p:nvSpPr>
        <p:spPr>
          <a:xfrm>
            <a:off x="4470797" y="2855370"/>
            <a:ext cx="1134351" cy="1405472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" name="Tekstiruutu 22">
            <a:extLst>
              <a:ext uri="{FF2B5EF4-FFF2-40B4-BE49-F238E27FC236}">
                <a16:creationId xmlns:a16="http://schemas.microsoft.com/office/drawing/2014/main" id="{91525768-B579-A34E-B398-6C70DB89323F}"/>
              </a:ext>
            </a:extLst>
          </p:cNvPr>
          <p:cNvSpPr txBox="1"/>
          <p:nvPr/>
        </p:nvSpPr>
        <p:spPr>
          <a:xfrm>
            <a:off x="4482199" y="4549944"/>
            <a:ext cx="155581" cy="1577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13000" b="1"/>
          </a:p>
        </p:txBody>
      </p:sp>
      <p:pic>
        <p:nvPicPr>
          <p:cNvPr id="20" name="Kuva 19">
            <a:extLst>
              <a:ext uri="{FF2B5EF4-FFF2-40B4-BE49-F238E27FC236}">
                <a16:creationId xmlns:a16="http://schemas.microsoft.com/office/drawing/2014/main" id="{D50E3EC4-0D1E-0E48-96AE-EB31121F56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8197" y="1692529"/>
            <a:ext cx="1806219" cy="1377242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5AAD50A0-CAC8-1049-8EBF-26BABF29B7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2736" y="1299566"/>
            <a:ext cx="2884064" cy="219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92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79D879-D962-EA49-8E13-035DA9E99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D9C9379-2134-574A-889B-F61A64DEA8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If the correspondence between mathematical ideas and reality is not always clear, is mathematics true at all?</a:t>
            </a:r>
          </a:p>
          <a:p>
            <a:endParaRPr lang="en-GB" dirty="0"/>
          </a:p>
          <a:p>
            <a:r>
              <a:rPr lang="en-GB" dirty="0"/>
              <a:t>What does the truth mean in mathematics?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16FF40A5-E5BF-4848-8166-09BF23DBD6B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71561"/>
            <a:ext cx="4038600" cy="2996897"/>
          </a:xfrm>
        </p:spPr>
      </p:pic>
    </p:spTree>
    <p:extLst>
      <p:ext uri="{BB962C8B-B14F-4D97-AF65-F5344CB8AC3E}">
        <p14:creationId xmlns:p14="http://schemas.microsoft.com/office/powerpoint/2010/main" val="381790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524E25-2C6C-F246-99B4-ED44BA47E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F47678-94CF-214F-8D51-BEFB89D0EC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endParaRPr lang="en-GB"/>
          </a:p>
          <a:p>
            <a:r>
              <a:rPr lang="en-GB"/>
              <a:t>Find out </a:t>
            </a:r>
            <a:r>
              <a:rPr lang="en-GB" i="1"/>
              <a:t>real-life examples </a:t>
            </a:r>
            <a:r>
              <a:rPr lang="en-GB"/>
              <a:t>to the questions below</a:t>
            </a:r>
          </a:p>
          <a:p>
            <a:pPr lvl="1"/>
            <a:r>
              <a:rPr lang="en-GB"/>
              <a:t>Where can mathematics be applied? </a:t>
            </a:r>
          </a:p>
          <a:p>
            <a:pPr lvl="1"/>
            <a:r>
              <a:rPr lang="en-GB"/>
              <a:t>Where mathematics cannot be applied?</a:t>
            </a:r>
          </a:p>
          <a:p>
            <a:endParaRPr lang="fi-FI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AA42E5CA-8F6F-634F-83C9-26F5B28DB32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19700" y="1640681"/>
            <a:ext cx="2895600" cy="4445000"/>
          </a:xfrm>
        </p:spPr>
      </p:pic>
    </p:spTree>
    <p:extLst>
      <p:ext uri="{BB962C8B-B14F-4D97-AF65-F5344CB8AC3E}">
        <p14:creationId xmlns:p14="http://schemas.microsoft.com/office/powerpoint/2010/main" val="79647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C6D04F-5D13-4B44-AA80-1B22FAB7F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E81EAFD-F4AB-8545-BA30-F2D0AB8100B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Watch the Geoffrey West TED-Talk </a:t>
            </a:r>
            <a:r>
              <a:rPr lang="en-GB" i="1" dirty="0">
                <a:hlinkClick r:id="rId2"/>
              </a:rPr>
              <a:t>”The surprising math of cities and corporation”</a:t>
            </a:r>
            <a:endParaRPr lang="en-GB" i="1" dirty="0"/>
          </a:p>
          <a:p>
            <a:pPr lvl="1"/>
            <a:r>
              <a:rPr lang="en-GB" dirty="0"/>
              <a:t>How can math be applied to understand the nature of urbanization?</a:t>
            </a:r>
          </a:p>
        </p:txBody>
      </p:sp>
      <p:pic>
        <p:nvPicPr>
          <p:cNvPr id="6" name="Sisällön paikkamerkki 5" descr="Kuva, joka sisältää kohteen henkilö, mies, silmälasit&#10;&#10;Kuvaus luotu automaattisesti">
            <a:extLst>
              <a:ext uri="{FF2B5EF4-FFF2-40B4-BE49-F238E27FC236}">
                <a16:creationId xmlns:a16="http://schemas.microsoft.com/office/drawing/2014/main" id="{9779E666-DE53-EA44-AE00-AE2AE1A00B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2" y="2257648"/>
            <a:ext cx="4038598" cy="3036898"/>
          </a:xfrm>
        </p:spPr>
      </p:pic>
    </p:spTree>
    <p:extLst>
      <p:ext uri="{BB962C8B-B14F-4D97-AF65-F5344CB8AC3E}">
        <p14:creationId xmlns:p14="http://schemas.microsoft.com/office/powerpoint/2010/main" val="361079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FD70B3-DC37-A441-B54C-853192D56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198AA6C-0478-1F45-8DDD-0CB5971065B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i-FI" dirty="0"/>
          </a:p>
          <a:p>
            <a:r>
              <a:rPr lang="fi-FI" dirty="0"/>
              <a:t>Watch </a:t>
            </a:r>
            <a:r>
              <a:rPr lang="fi-FI" dirty="0" err="1"/>
              <a:t>the</a:t>
            </a:r>
            <a:r>
              <a:rPr lang="fi-FI" dirty="0"/>
              <a:t> Arthur Benjamin TED-</a:t>
            </a:r>
            <a:r>
              <a:rPr lang="fi-FI" dirty="0" err="1"/>
              <a:t>Talk</a:t>
            </a:r>
            <a:r>
              <a:rPr lang="fi-FI" dirty="0"/>
              <a:t> </a:t>
            </a:r>
            <a:r>
              <a:rPr lang="fi-FI" i="1" dirty="0">
                <a:hlinkClick r:id="rId2"/>
              </a:rPr>
              <a:t>”</a:t>
            </a:r>
            <a:r>
              <a:rPr lang="fi-FI" i="1" dirty="0" err="1">
                <a:hlinkClick r:id="rId2"/>
              </a:rPr>
              <a:t>The</a:t>
            </a:r>
            <a:r>
              <a:rPr lang="fi-FI" i="1" dirty="0">
                <a:hlinkClick r:id="rId2"/>
              </a:rPr>
              <a:t> magic of </a:t>
            </a:r>
            <a:r>
              <a:rPr lang="fi-FI" i="1" dirty="0" err="1">
                <a:hlinkClick r:id="rId2"/>
              </a:rPr>
              <a:t>Fibonacci</a:t>
            </a:r>
            <a:r>
              <a:rPr lang="fi-FI" i="1" dirty="0">
                <a:hlinkClick r:id="rId2"/>
              </a:rPr>
              <a:t> </a:t>
            </a:r>
            <a:r>
              <a:rPr lang="fi-FI" i="1" dirty="0" err="1">
                <a:hlinkClick r:id="rId2"/>
              </a:rPr>
              <a:t>numbers</a:t>
            </a:r>
            <a:r>
              <a:rPr lang="fi-FI" i="1" dirty="0">
                <a:hlinkClick r:id="rId2"/>
              </a:rPr>
              <a:t>”</a:t>
            </a:r>
            <a:endParaRPr lang="fi-FI" i="1" dirty="0"/>
          </a:p>
          <a:p>
            <a:pPr lvl="1"/>
            <a:r>
              <a:rPr lang="fi-FI" dirty="0"/>
              <a:t>How </a:t>
            </a:r>
            <a:r>
              <a:rPr lang="fi-FI" dirty="0" err="1"/>
              <a:t>can</a:t>
            </a:r>
            <a:r>
              <a:rPr lang="fi-FI" dirty="0"/>
              <a:t> </a:t>
            </a:r>
            <a:r>
              <a:rPr lang="fi-FI" dirty="0" err="1"/>
              <a:t>mathematics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inspiring</a:t>
            </a:r>
            <a:r>
              <a:rPr lang="fi-FI" dirty="0"/>
              <a:t> and </a:t>
            </a:r>
            <a:r>
              <a:rPr lang="fi-FI" dirty="0" err="1"/>
              <a:t>beautiful</a:t>
            </a:r>
            <a:r>
              <a:rPr lang="fi-FI" dirty="0"/>
              <a:t>?</a:t>
            </a:r>
          </a:p>
        </p:txBody>
      </p:sp>
      <p:pic>
        <p:nvPicPr>
          <p:cNvPr id="6" name="Sisällön paikkamerkki 5" descr="Kuva, joka sisältää kohteen henkilö, mies, hymyileminen, päällä pitäminen&#10;&#10;Kuvaus luotu automaattisesti">
            <a:extLst>
              <a:ext uri="{FF2B5EF4-FFF2-40B4-BE49-F238E27FC236}">
                <a16:creationId xmlns:a16="http://schemas.microsoft.com/office/drawing/2014/main" id="{582E2AC5-8158-2949-8586-26B6E348B0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2" y="2168988"/>
            <a:ext cx="4038598" cy="3040044"/>
          </a:xfrm>
        </p:spPr>
      </p:pic>
    </p:spTree>
    <p:extLst>
      <p:ext uri="{BB962C8B-B14F-4D97-AF65-F5344CB8AC3E}">
        <p14:creationId xmlns:p14="http://schemas.microsoft.com/office/powerpoint/2010/main" val="389345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E521A1D3-16F8-D043-9312-BD6C4F6F3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21C82C8A-6D50-874C-B6BD-AEB1EC3C93F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What is mathematics?</a:t>
            </a:r>
          </a:p>
          <a:p>
            <a:pPr lvl="1"/>
            <a:r>
              <a:rPr lang="en-GB" dirty="0"/>
              <a:t>Write a brief definition or do a mind-map</a:t>
            </a:r>
          </a:p>
          <a:p>
            <a:pPr lvl="1"/>
            <a:endParaRPr lang="en-GB" dirty="0"/>
          </a:p>
          <a:p>
            <a:r>
              <a:rPr lang="en-GB" i="1" dirty="0"/>
              <a:t>Don’t use any assistive devices!</a:t>
            </a:r>
          </a:p>
        </p:txBody>
      </p:sp>
      <p:pic>
        <p:nvPicPr>
          <p:cNvPr id="7" name="Sisällön paikkamerkki 5">
            <a:extLst>
              <a:ext uri="{FF2B5EF4-FFF2-40B4-BE49-F238E27FC236}">
                <a16:creationId xmlns:a16="http://schemas.microsoft.com/office/drawing/2014/main" id="{90593500-CF79-EC4C-9F4D-3A0E8509AD8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0" y="1767681"/>
            <a:ext cx="3175000" cy="4191000"/>
          </a:xfrm>
        </p:spPr>
      </p:pic>
    </p:spTree>
    <p:extLst>
      <p:ext uri="{BB962C8B-B14F-4D97-AF65-F5344CB8AC3E}">
        <p14:creationId xmlns:p14="http://schemas.microsoft.com/office/powerpoint/2010/main" val="344731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B42954-7A57-C044-A8FC-36E4F58E0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31BDCD1-498C-5741-B113-2B51EACBE2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Watch the Margaret Wertheim TED-Talk </a:t>
            </a:r>
            <a:r>
              <a:rPr lang="en-GB" i="1" dirty="0">
                <a:hlinkClick r:id="rId2"/>
              </a:rPr>
              <a:t>”The beautiful math of coral”</a:t>
            </a:r>
            <a:endParaRPr lang="en-GB" i="1" dirty="0"/>
          </a:p>
          <a:p>
            <a:pPr lvl="1"/>
            <a:r>
              <a:rPr lang="en-GB" dirty="0"/>
              <a:t>How can the mathematical knowledge drawn from the natural world inspire us to create fantastic art?</a:t>
            </a:r>
          </a:p>
        </p:txBody>
      </p:sp>
      <p:pic>
        <p:nvPicPr>
          <p:cNvPr id="6" name="Sisällön paikkamerkki 5" descr="Kuva, joka sisältää kohteen henkilö, solmio, mies, poseeraaminen&#10;&#10;Kuvaus luotu automaattisesti">
            <a:extLst>
              <a:ext uri="{FF2B5EF4-FFF2-40B4-BE49-F238E27FC236}">
                <a16:creationId xmlns:a16="http://schemas.microsoft.com/office/drawing/2014/main" id="{B8F841D2-D487-FD46-8270-C639DCF856E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2" y="2257648"/>
            <a:ext cx="4038598" cy="3036898"/>
          </a:xfrm>
        </p:spPr>
      </p:pic>
    </p:spTree>
    <p:extLst>
      <p:ext uri="{BB962C8B-B14F-4D97-AF65-F5344CB8AC3E}">
        <p14:creationId xmlns:p14="http://schemas.microsoft.com/office/powerpoint/2010/main" val="316312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B47C793-9BED-B449-BB1E-37EB84305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BB35249-508E-D840-B61F-3405F83A6EB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How can you implement the things you have learned from this AOK in your TOK essays?</a:t>
            </a:r>
          </a:p>
          <a:p>
            <a:pPr lvl="1"/>
            <a:r>
              <a:rPr lang="en-GB" dirty="0"/>
              <a:t>Form pairs/groups and engage in conversation</a:t>
            </a:r>
          </a:p>
        </p:txBody>
      </p:sp>
      <p:pic>
        <p:nvPicPr>
          <p:cNvPr id="5" name="Sisällön paikkamerkki 4" descr="TOK-Essay.jpg">
            <a:extLst>
              <a:ext uri="{FF2B5EF4-FFF2-40B4-BE49-F238E27FC236}">
                <a16:creationId xmlns:a16="http://schemas.microsoft.com/office/drawing/2014/main" id="{08E607CC-A9A9-C548-89FC-A1D45CCAD74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109" b="-34109"/>
          <a:stretch>
            <a:fillRect/>
          </a:stretch>
        </p:blipFill>
        <p:spPr>
          <a:xfrm>
            <a:off x="4648202" y="1417638"/>
            <a:ext cx="4038600" cy="4522845"/>
          </a:xfrm>
        </p:spPr>
      </p:pic>
    </p:spTree>
    <p:extLst>
      <p:ext uri="{BB962C8B-B14F-4D97-AF65-F5344CB8AC3E}">
        <p14:creationId xmlns:p14="http://schemas.microsoft.com/office/powerpoint/2010/main" val="5601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Picture </a:t>
            </a:r>
            <a:r>
              <a:rPr lang="fi-FI" err="1"/>
              <a:t>sources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fi-FI" dirty="0" err="1"/>
              <a:t>Pythagorean</a:t>
            </a:r>
            <a:r>
              <a:rPr lang="fi-FI" dirty="0"/>
              <a:t> </a:t>
            </a:r>
            <a:r>
              <a:rPr lang="fi-FI" dirty="0" err="1"/>
              <a:t>theorem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fi.wikipedia.org</a:t>
            </a:r>
            <a:r>
              <a:rPr lang="fi-FI" dirty="0"/>
              <a:t>/wiki/</a:t>
            </a:r>
            <a:r>
              <a:rPr lang="fi-FI" dirty="0" err="1"/>
              <a:t>Pythagoraan_lause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30th of October 2017.</a:t>
            </a:r>
          </a:p>
          <a:p>
            <a:r>
              <a:rPr lang="fi-FI" dirty="0"/>
              <a:t>Math </a:t>
            </a:r>
            <a:r>
              <a:rPr lang="fi-FI" dirty="0" err="1"/>
              <a:t>board</a:t>
            </a:r>
            <a:r>
              <a:rPr lang="fi-FI" dirty="0"/>
              <a:t> &lt;http://www.basicknowledge101.com/</a:t>
            </a:r>
            <a:r>
              <a:rPr lang="fi-FI" dirty="0" err="1"/>
              <a:t>subjects</a:t>
            </a:r>
            <a:r>
              <a:rPr lang="fi-FI" dirty="0"/>
              <a:t>/</a:t>
            </a:r>
            <a:r>
              <a:rPr lang="fi-FI" dirty="0" err="1"/>
              <a:t>math.html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10th of October 2017.</a:t>
            </a:r>
          </a:p>
          <a:p>
            <a:r>
              <a:rPr lang="fi-FI" dirty="0"/>
              <a:t>Modus </a:t>
            </a:r>
            <a:r>
              <a:rPr lang="fi-FI" dirty="0" err="1"/>
              <a:t>Tollens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thelycaeum.wordpress.com</a:t>
            </a:r>
            <a:r>
              <a:rPr lang="fi-FI" dirty="0"/>
              <a:t>/2014/05/17/modus-</a:t>
            </a:r>
            <a:r>
              <a:rPr lang="fi-FI" dirty="0" err="1"/>
              <a:t>ponens</a:t>
            </a:r>
            <a:r>
              <a:rPr lang="fi-FI" dirty="0"/>
              <a:t>-and-modus-</a:t>
            </a:r>
            <a:r>
              <a:rPr lang="fi-FI" dirty="0" err="1"/>
              <a:t>tollens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30th of October 2017.</a:t>
            </a:r>
          </a:p>
          <a:p>
            <a:r>
              <a:rPr lang="fi-FI" dirty="0" err="1"/>
              <a:t>Elements</a:t>
            </a:r>
            <a:r>
              <a:rPr lang="fi-FI" dirty="0"/>
              <a:t> of </a:t>
            </a:r>
            <a:r>
              <a:rPr lang="fi-FI" dirty="0" err="1"/>
              <a:t>Euclid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sites.pitt.edu</a:t>
            </a:r>
            <a:r>
              <a:rPr lang="fi-FI" dirty="0"/>
              <a:t>/~</a:t>
            </a:r>
            <a:r>
              <a:rPr lang="fi-FI" dirty="0" err="1"/>
              <a:t>jdnorton</a:t>
            </a:r>
            <a:r>
              <a:rPr lang="fi-FI" dirty="0"/>
              <a:t>/</a:t>
            </a:r>
            <a:r>
              <a:rPr lang="fi-FI" dirty="0" err="1"/>
              <a:t>teaching</a:t>
            </a:r>
            <a:r>
              <a:rPr lang="fi-FI" dirty="0"/>
              <a:t>/HPS_0410/</a:t>
            </a:r>
            <a:r>
              <a:rPr lang="fi-FI" dirty="0" err="1"/>
              <a:t>chapters</a:t>
            </a:r>
            <a:r>
              <a:rPr lang="fi-FI" dirty="0"/>
              <a:t>/</a:t>
            </a:r>
            <a:r>
              <a:rPr lang="fi-FI" dirty="0" err="1"/>
              <a:t>non_Euclid_Euclid</a:t>
            </a:r>
            <a:r>
              <a:rPr lang="fi-FI" dirty="0"/>
              <a:t>/</a:t>
            </a:r>
            <a:r>
              <a:rPr lang="fi-FI" dirty="0" err="1"/>
              <a:t>index.html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13th of October 2021.</a:t>
            </a:r>
          </a:p>
          <a:p>
            <a:r>
              <a:rPr lang="fi-FI" dirty="0" err="1"/>
              <a:t>Mathematics</a:t>
            </a:r>
            <a:r>
              <a:rPr lang="fi-FI" dirty="0"/>
              <a:t> and </a:t>
            </a:r>
            <a:r>
              <a:rPr lang="fi-FI" dirty="0" err="1"/>
              <a:t>universe</a:t>
            </a:r>
            <a:r>
              <a:rPr lang="fi-FI" dirty="0"/>
              <a:t> inside a </a:t>
            </a:r>
            <a:r>
              <a:rPr lang="fi-FI" dirty="0" err="1"/>
              <a:t>head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blogs.scientificamerican.com</a:t>
            </a:r>
            <a:r>
              <a:rPr lang="fi-FI" dirty="0"/>
              <a:t>/cross-</a:t>
            </a:r>
            <a:r>
              <a:rPr lang="fi-FI" dirty="0" err="1"/>
              <a:t>check</a:t>
            </a:r>
            <a:r>
              <a:rPr lang="fi-FI" dirty="0"/>
              <a:t>/is-</a:t>
            </a:r>
            <a:r>
              <a:rPr lang="fi-FI" dirty="0" err="1"/>
              <a:t>mathematics</a:t>
            </a:r>
            <a:r>
              <a:rPr lang="fi-FI" dirty="0"/>
              <a:t>-</a:t>
            </a:r>
            <a:r>
              <a:rPr lang="fi-FI" dirty="0" err="1"/>
              <a:t>like</a:t>
            </a:r>
            <a:r>
              <a:rPr lang="fi-FI" dirty="0"/>
              <a:t>-science-</a:t>
            </a:r>
            <a:r>
              <a:rPr lang="fi-FI" dirty="0" err="1"/>
              <a:t>pluralistic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28th of October 2019. </a:t>
            </a:r>
          </a:p>
          <a:p>
            <a:r>
              <a:rPr lang="fi-FI" dirty="0" err="1"/>
              <a:t>Calculations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alison.com</a:t>
            </a:r>
            <a:r>
              <a:rPr lang="fi-FI" dirty="0"/>
              <a:t>/</a:t>
            </a:r>
            <a:r>
              <a:rPr lang="fi-FI" dirty="0" err="1"/>
              <a:t>course</a:t>
            </a:r>
            <a:r>
              <a:rPr lang="fi-FI" dirty="0"/>
              <a:t>/</a:t>
            </a:r>
            <a:r>
              <a:rPr lang="fi-FI" dirty="0" err="1"/>
              <a:t>advanced</a:t>
            </a:r>
            <a:r>
              <a:rPr lang="fi-FI" dirty="0"/>
              <a:t>-</a:t>
            </a:r>
            <a:r>
              <a:rPr lang="fi-FI" dirty="0" err="1"/>
              <a:t>algebraic</a:t>
            </a:r>
            <a:r>
              <a:rPr lang="fi-FI" dirty="0"/>
              <a:t>-</a:t>
            </a:r>
            <a:r>
              <a:rPr lang="fi-FI" dirty="0" err="1"/>
              <a:t>concepts</a:t>
            </a:r>
            <a:r>
              <a:rPr lang="fi-FI" dirty="0"/>
              <a:t>-and-</a:t>
            </a:r>
            <a:r>
              <a:rPr lang="fi-FI" dirty="0" err="1"/>
              <a:t>applications</a:t>
            </a:r>
            <a:r>
              <a:rPr lang="fi-FI" dirty="0"/>
              <a:t>-in-</a:t>
            </a:r>
            <a:r>
              <a:rPr lang="fi-FI" dirty="0" err="1"/>
              <a:t>mathematics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28th of October 2019. </a:t>
            </a:r>
          </a:p>
          <a:p>
            <a:r>
              <a:rPr lang="fi-FI" dirty="0" err="1"/>
              <a:t>Numbers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www.hellobaby.ca</a:t>
            </a:r>
            <a:r>
              <a:rPr lang="fi-FI" dirty="0"/>
              <a:t>/</a:t>
            </a:r>
            <a:r>
              <a:rPr lang="fi-FI" dirty="0" err="1"/>
              <a:t>hape</a:t>
            </a:r>
            <a:r>
              <a:rPr lang="fi-FI" dirty="0"/>
              <a:t>-</a:t>
            </a:r>
            <a:r>
              <a:rPr lang="fi-FI" dirty="0" err="1"/>
              <a:t>lacing</a:t>
            </a:r>
            <a:r>
              <a:rPr lang="fi-FI" dirty="0"/>
              <a:t>-</a:t>
            </a:r>
            <a:r>
              <a:rPr lang="fi-FI" dirty="0" err="1"/>
              <a:t>numbers</a:t>
            </a:r>
            <a:r>
              <a:rPr lang="fi-FI" dirty="0"/>
              <a:t>-and-</a:t>
            </a:r>
            <a:r>
              <a:rPr lang="fi-FI" dirty="0" err="1"/>
              <a:t>colors</a:t>
            </a:r>
            <a:r>
              <a:rPr lang="fi-FI" dirty="0"/>
              <a:t>-</a:t>
            </a:r>
            <a:r>
              <a:rPr lang="fi-FI" dirty="0" err="1"/>
              <a:t>pack.html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28th of October 2019. </a:t>
            </a:r>
          </a:p>
          <a:p>
            <a:r>
              <a:rPr lang="fi-FI" dirty="0"/>
              <a:t>Mathematical </a:t>
            </a:r>
            <a:r>
              <a:rPr lang="fi-FI" dirty="0" err="1"/>
              <a:t>reality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pintofscience.co.uk</a:t>
            </a:r>
            <a:r>
              <a:rPr lang="fi-FI" dirty="0"/>
              <a:t>/</a:t>
            </a:r>
            <a:r>
              <a:rPr lang="fi-FI" dirty="0" err="1"/>
              <a:t>event</a:t>
            </a:r>
            <a:r>
              <a:rPr lang="fi-FI" dirty="0"/>
              <a:t>/</a:t>
            </a:r>
            <a:r>
              <a:rPr lang="fi-FI" dirty="0" err="1"/>
              <a:t>infinity</a:t>
            </a:r>
            <a:r>
              <a:rPr lang="fi-FI" dirty="0"/>
              <a:t>-</a:t>
            </a:r>
            <a:r>
              <a:rPr lang="fi-FI" dirty="0" err="1"/>
              <a:t>reality</a:t>
            </a:r>
            <a:r>
              <a:rPr lang="fi-FI" dirty="0"/>
              <a:t>-and-</a:t>
            </a:r>
            <a:r>
              <a:rPr lang="fi-FI" dirty="0" err="1"/>
              <a:t>other</a:t>
            </a:r>
            <a:r>
              <a:rPr lang="fi-FI" dirty="0"/>
              <a:t>-</a:t>
            </a:r>
            <a:r>
              <a:rPr lang="fi-FI" dirty="0" err="1"/>
              <a:t>mathematical-problems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30th of October 2017.</a:t>
            </a:r>
          </a:p>
          <a:p>
            <a:r>
              <a:rPr lang="fi-FI" dirty="0" err="1"/>
              <a:t>Plato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antiikinhistoriajakulttuuri.com</a:t>
            </a:r>
            <a:r>
              <a:rPr lang="fi-FI" dirty="0"/>
              <a:t>/2015/08/20/</a:t>
            </a:r>
            <a:r>
              <a:rPr lang="fi-FI" dirty="0" err="1"/>
              <a:t>platonin</a:t>
            </a:r>
            <a:r>
              <a:rPr lang="fi-FI" dirty="0"/>
              <a:t>-ja-</a:t>
            </a:r>
            <a:r>
              <a:rPr lang="fi-FI" dirty="0" err="1"/>
              <a:t>aristoteleen</a:t>
            </a:r>
            <a:r>
              <a:rPr lang="fi-FI" dirty="0"/>
              <a:t>-erilaiset-naiskuvat/&gt; </a:t>
            </a:r>
            <a:r>
              <a:rPr lang="fi-FI" dirty="0" err="1"/>
              <a:t>Accessed</a:t>
            </a:r>
            <a:r>
              <a:rPr lang="fi-FI" dirty="0"/>
              <a:t> 27th </a:t>
            </a:r>
            <a:r>
              <a:rPr lang="fi-FI" dirty="0" err="1"/>
              <a:t>March</a:t>
            </a:r>
            <a:r>
              <a:rPr lang="fi-FI" dirty="0"/>
              <a:t> 2017.</a:t>
            </a:r>
          </a:p>
          <a:p>
            <a:r>
              <a:rPr lang="fi-FI" dirty="0" err="1"/>
              <a:t>Banach-Tarski</a:t>
            </a:r>
            <a:r>
              <a:rPr lang="fi-FI" dirty="0"/>
              <a:t> </a:t>
            </a:r>
            <a:r>
              <a:rPr lang="fi-FI" dirty="0" err="1"/>
              <a:t>paradox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www.thisisdavidjones.com</a:t>
            </a:r>
            <a:r>
              <a:rPr lang="fi-FI" dirty="0"/>
              <a:t>/</a:t>
            </a:r>
            <a:r>
              <a:rPr lang="fi-FI" dirty="0" err="1"/>
              <a:t>blog</a:t>
            </a:r>
            <a:r>
              <a:rPr lang="fi-FI" dirty="0"/>
              <a:t>/2018/03/</a:t>
            </a:r>
            <a:r>
              <a:rPr lang="fi-FI" dirty="0" err="1"/>
              <a:t>banachtarski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13th of October 2021.</a:t>
            </a:r>
          </a:p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truth</a:t>
            </a:r>
            <a:r>
              <a:rPr lang="fi-FI" dirty="0"/>
              <a:t> is out </a:t>
            </a:r>
            <a:r>
              <a:rPr lang="fi-FI" dirty="0" err="1"/>
              <a:t>there</a:t>
            </a:r>
            <a:r>
              <a:rPr lang="fi-FI" dirty="0"/>
              <a:t> &lt;http://</a:t>
            </a:r>
            <a:r>
              <a:rPr lang="fi-FI" dirty="0" err="1"/>
              <a:t>quotesgram.com</a:t>
            </a:r>
            <a:r>
              <a:rPr lang="fi-FI" dirty="0"/>
              <a:t>/</a:t>
            </a:r>
            <a:r>
              <a:rPr lang="fi-FI" dirty="0" err="1"/>
              <a:t>the</a:t>
            </a:r>
            <a:r>
              <a:rPr lang="fi-FI" dirty="0"/>
              <a:t>-</a:t>
            </a:r>
            <a:r>
              <a:rPr lang="fi-FI" dirty="0" err="1"/>
              <a:t>truth</a:t>
            </a:r>
            <a:r>
              <a:rPr lang="fi-FI" dirty="0"/>
              <a:t>-</a:t>
            </a:r>
            <a:r>
              <a:rPr lang="fi-FI" dirty="0" err="1"/>
              <a:t>will</a:t>
            </a:r>
            <a:r>
              <a:rPr lang="fi-FI" dirty="0"/>
              <a:t>-</a:t>
            </a:r>
            <a:r>
              <a:rPr lang="fi-FI" dirty="0" err="1"/>
              <a:t>come</a:t>
            </a:r>
            <a:r>
              <a:rPr lang="fi-FI" dirty="0"/>
              <a:t>-out-</a:t>
            </a:r>
            <a:r>
              <a:rPr lang="fi-FI" dirty="0" err="1"/>
              <a:t>quotes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15th of August 2015.</a:t>
            </a:r>
          </a:p>
          <a:p>
            <a:r>
              <a:rPr lang="fi-FI" dirty="0" err="1"/>
              <a:t>Stairs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fi.pinterest.com</a:t>
            </a:r>
            <a:r>
              <a:rPr lang="fi-FI" dirty="0"/>
              <a:t>/kendadavis11/</a:t>
            </a:r>
            <a:r>
              <a:rPr lang="fi-FI" dirty="0" err="1"/>
              <a:t>grey-brown-bound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28th of October 2019. </a:t>
            </a:r>
          </a:p>
          <a:p>
            <a:r>
              <a:rPr lang="fi-FI" dirty="0" err="1"/>
              <a:t>Geoffrey</a:t>
            </a:r>
            <a:r>
              <a:rPr lang="fi-FI" dirty="0"/>
              <a:t> West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www.ted.com</a:t>
            </a:r>
            <a:r>
              <a:rPr lang="fi-FI" dirty="0"/>
              <a:t>/</a:t>
            </a:r>
            <a:r>
              <a:rPr lang="fi-FI" dirty="0" err="1"/>
              <a:t>speakers</a:t>
            </a:r>
            <a:r>
              <a:rPr lang="fi-FI" dirty="0"/>
              <a:t>/</a:t>
            </a:r>
            <a:r>
              <a:rPr lang="fi-FI" dirty="0" err="1"/>
              <a:t>geoffrey_west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13th of October 2021.</a:t>
            </a:r>
          </a:p>
          <a:p>
            <a:r>
              <a:rPr lang="fi-FI" dirty="0"/>
              <a:t>Arthur Benjamin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www.ted.com</a:t>
            </a:r>
            <a:r>
              <a:rPr lang="fi-FI" dirty="0"/>
              <a:t>/</a:t>
            </a:r>
            <a:r>
              <a:rPr lang="fi-FI" dirty="0" err="1"/>
              <a:t>speakers</a:t>
            </a:r>
            <a:r>
              <a:rPr lang="fi-FI" dirty="0"/>
              <a:t>/</a:t>
            </a:r>
            <a:r>
              <a:rPr lang="fi-FI" dirty="0" err="1"/>
              <a:t>arthur_benjamin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13th of October 2021.</a:t>
            </a:r>
          </a:p>
          <a:p>
            <a:r>
              <a:rPr lang="fi-FI" dirty="0"/>
              <a:t>Margaret </a:t>
            </a:r>
            <a:r>
              <a:rPr lang="fi-FI" dirty="0" err="1"/>
              <a:t>Wertheim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www.ted.com</a:t>
            </a:r>
            <a:r>
              <a:rPr lang="fi-FI" dirty="0"/>
              <a:t>/</a:t>
            </a:r>
            <a:r>
              <a:rPr lang="fi-FI" dirty="0" err="1"/>
              <a:t>speakers</a:t>
            </a:r>
            <a:r>
              <a:rPr lang="fi-FI" dirty="0"/>
              <a:t>/</a:t>
            </a:r>
            <a:r>
              <a:rPr lang="fi-FI" dirty="0" err="1"/>
              <a:t>margaret_wertheim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13th of October 2021.</a:t>
            </a:r>
          </a:p>
          <a:p>
            <a:r>
              <a:rPr lang="fi-FI" dirty="0" err="1"/>
              <a:t>The</a:t>
            </a:r>
            <a:r>
              <a:rPr lang="fi-FI" dirty="0"/>
              <a:t> TOK </a:t>
            </a:r>
            <a:r>
              <a:rPr lang="fi-FI" dirty="0" err="1"/>
              <a:t>essay</a:t>
            </a:r>
            <a:r>
              <a:rPr lang="fi-FI" dirty="0"/>
              <a:t> 1 &lt;http://ibmeme10.blogspot.fi/2014/09/</a:t>
            </a:r>
            <a:r>
              <a:rPr lang="fi-FI" dirty="0" err="1"/>
              <a:t>how</a:t>
            </a:r>
            <a:r>
              <a:rPr lang="fi-FI" dirty="0"/>
              <a:t>-to-</a:t>
            </a:r>
            <a:r>
              <a:rPr lang="fi-FI" dirty="0" err="1"/>
              <a:t>write</a:t>
            </a:r>
            <a:r>
              <a:rPr lang="fi-FI" dirty="0"/>
              <a:t>-</a:t>
            </a:r>
            <a:r>
              <a:rPr lang="fi-FI" dirty="0" err="1"/>
              <a:t>tok-essay.html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7th of </a:t>
            </a:r>
            <a:r>
              <a:rPr lang="fi-FI" dirty="0" err="1"/>
              <a:t>September</a:t>
            </a:r>
            <a:r>
              <a:rPr lang="fi-FI" dirty="0"/>
              <a:t> 2015.</a:t>
            </a:r>
          </a:p>
          <a:p>
            <a:endParaRPr lang="fi-FI" dirty="0"/>
          </a:p>
          <a:p>
            <a:endParaRPr lang="en-US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017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CBB0DF-BEC2-B140-B57F-B853E8538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What</a:t>
            </a:r>
            <a:r>
              <a:rPr lang="fi-FI"/>
              <a:t> is </a:t>
            </a:r>
            <a:r>
              <a:rPr lang="fi-FI" err="1"/>
              <a:t>mathematics</a:t>
            </a:r>
            <a:r>
              <a:rPr lang="fi-FI"/>
              <a:t>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4A65B60-43A8-0F4A-B3D2-57246E6CC6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r>
              <a:rPr lang="en-GB"/>
              <a:t>Mathematics is the research of axiomatic abstractions based on deductive reasoning</a:t>
            </a:r>
          </a:p>
          <a:p>
            <a:pPr lvl="1"/>
            <a:r>
              <a:rPr lang="en-GB"/>
              <a:t>Mathematics does NOT research the observable reality, but </a:t>
            </a:r>
            <a:r>
              <a:rPr lang="en-GB" i="1"/>
              <a:t>ideas</a:t>
            </a:r>
          </a:p>
          <a:p>
            <a:pPr lvl="1"/>
            <a:r>
              <a:rPr lang="en-GB"/>
              <a:t>Mathematical knowledge is NOT based on observations, but can be </a:t>
            </a:r>
            <a:r>
              <a:rPr lang="en-GB" i="1"/>
              <a:t>inspired</a:t>
            </a:r>
            <a:r>
              <a:rPr lang="en-GB"/>
              <a:t> by reality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B53283B4-602D-0847-B938-A1F3D681265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2" y="2444732"/>
            <a:ext cx="4038600" cy="2314383"/>
          </a:xfrm>
        </p:spPr>
      </p:pic>
    </p:spTree>
    <p:extLst>
      <p:ext uri="{BB962C8B-B14F-4D97-AF65-F5344CB8AC3E}">
        <p14:creationId xmlns:p14="http://schemas.microsoft.com/office/powerpoint/2010/main" val="339111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What</a:t>
            </a:r>
            <a:r>
              <a:rPr lang="fi-FI" dirty="0"/>
              <a:t> is </a:t>
            </a:r>
            <a:r>
              <a:rPr lang="fi-FI" dirty="0" err="1"/>
              <a:t>mathematics</a:t>
            </a:r>
            <a:r>
              <a:rPr lang="fi-FI" dirty="0"/>
              <a:t>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964531"/>
            <a:ext cx="4184248" cy="3001008"/>
          </a:xfrm>
        </p:spPr>
        <p:txBody>
          <a:bodyPr>
            <a:normAutofit/>
          </a:bodyPr>
          <a:lstStyle/>
          <a:p>
            <a:r>
              <a:rPr lang="en-GB" dirty="0"/>
              <a:t>Deductive reasoning</a:t>
            </a:r>
          </a:p>
          <a:p>
            <a:pPr lvl="1"/>
            <a:r>
              <a:rPr lang="en-GB" dirty="0"/>
              <a:t>The truth of the premises </a:t>
            </a:r>
            <a:r>
              <a:rPr lang="en-GB" i="1" dirty="0"/>
              <a:t>guarantees</a:t>
            </a:r>
            <a:r>
              <a:rPr lang="en-GB" dirty="0"/>
              <a:t> the truth of the conclusion</a:t>
            </a:r>
          </a:p>
          <a:p>
            <a:pPr lvl="1"/>
            <a:r>
              <a:rPr lang="en-GB" dirty="0"/>
              <a:t>The conclusion must </a:t>
            </a:r>
            <a:r>
              <a:rPr lang="en-GB" i="1" dirty="0"/>
              <a:t>necessarily</a:t>
            </a:r>
            <a:r>
              <a:rPr lang="en-GB" dirty="0"/>
              <a:t> follow from the premises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1964531"/>
            <a:ext cx="3810000" cy="3797300"/>
          </a:xfrm>
        </p:spPr>
      </p:pic>
      <p:sp>
        <p:nvSpPr>
          <p:cNvPr id="6" name="Tekstiruutu 5"/>
          <p:cNvSpPr txBox="1"/>
          <p:nvPr/>
        </p:nvSpPr>
        <p:spPr>
          <a:xfrm>
            <a:off x="1378362" y="4989212"/>
            <a:ext cx="2341923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2800" b="1"/>
              <a:t>Logically valid</a:t>
            </a:r>
          </a:p>
        </p:txBody>
      </p:sp>
      <p:pic>
        <p:nvPicPr>
          <p:cNvPr id="7" name="Sisällön paikkamerkki 4">
            <a:extLst>
              <a:ext uri="{FF2B5EF4-FFF2-40B4-BE49-F238E27FC236}">
                <a16:creationId xmlns:a16="http://schemas.microsoft.com/office/drawing/2014/main" id="{B452EB24-6E44-6A47-9C6E-669D12F635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171" y="1602794"/>
            <a:ext cx="3842658" cy="452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43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74888A-6D71-E54D-AB3D-3B27560F5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What</a:t>
            </a:r>
            <a:r>
              <a:rPr lang="fi-FI"/>
              <a:t> is </a:t>
            </a:r>
            <a:r>
              <a:rPr lang="fi-FI" err="1"/>
              <a:t>mathematics</a:t>
            </a:r>
            <a:r>
              <a:rPr lang="fi-FI"/>
              <a:t>?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18DF1A52-1199-8945-8C28-BC826C87E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/>
              <a:t>Axioms</a:t>
            </a:r>
            <a:r>
              <a:rPr lang="en-GB"/>
              <a:t> or </a:t>
            </a:r>
            <a:r>
              <a:rPr lang="en-GB" i="1"/>
              <a:t>basic assumptions </a:t>
            </a:r>
            <a:r>
              <a:rPr lang="en-GB"/>
              <a:t>form the basis of mathematics (cannot be proven)</a:t>
            </a:r>
          </a:p>
          <a:p>
            <a:r>
              <a:rPr lang="en-GB" i="1"/>
              <a:t>Definitions</a:t>
            </a:r>
            <a:r>
              <a:rPr lang="en-GB"/>
              <a:t> create mathematical objects</a:t>
            </a:r>
          </a:p>
          <a:p>
            <a:r>
              <a:rPr lang="en-GB" i="1"/>
              <a:t>Theorems</a:t>
            </a:r>
            <a:r>
              <a:rPr lang="en-GB"/>
              <a:t> are proven right with the help of axioms and definitions using deductive reasoning</a:t>
            </a:r>
          </a:p>
          <a:p>
            <a:r>
              <a:rPr lang="en-GB"/>
              <a:t>Proven theorems can be used as a base for new theorems</a:t>
            </a:r>
          </a:p>
        </p:txBody>
      </p:sp>
    </p:spTree>
    <p:extLst>
      <p:ext uri="{BB962C8B-B14F-4D97-AF65-F5344CB8AC3E}">
        <p14:creationId xmlns:p14="http://schemas.microsoft.com/office/powerpoint/2010/main" val="251463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830AC3-BD11-8B42-95D7-581352FC7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What</a:t>
            </a:r>
            <a:r>
              <a:rPr lang="fi-FI"/>
              <a:t> is </a:t>
            </a:r>
            <a:r>
              <a:rPr lang="fi-FI" err="1"/>
              <a:t>mathematics</a:t>
            </a:r>
            <a:r>
              <a:rPr lang="fi-FI"/>
              <a:t>?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70CA560-3480-7E4A-B97B-9415C61B52F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  <a:p>
            <a:r>
              <a:rPr lang="en-GB"/>
              <a:t>Two algebraic axioms</a:t>
            </a:r>
          </a:p>
          <a:p>
            <a:pPr lvl="1"/>
            <a:endParaRPr lang="en-GB"/>
          </a:p>
          <a:p>
            <a:pPr lvl="1"/>
            <a:r>
              <a:rPr lang="en-GB"/>
              <a:t>(1) a*(</a:t>
            </a:r>
            <a:r>
              <a:rPr lang="en-GB" err="1"/>
              <a:t>b+c</a:t>
            </a:r>
            <a:r>
              <a:rPr lang="en-GB"/>
              <a:t>) = a*b + a*c</a:t>
            </a:r>
            <a:br>
              <a:rPr lang="en-GB"/>
            </a:br>
            <a:r>
              <a:rPr lang="en-GB"/>
              <a:t>(distributive law)</a:t>
            </a:r>
          </a:p>
          <a:p>
            <a:pPr lvl="1"/>
            <a:endParaRPr lang="en-GB"/>
          </a:p>
          <a:p>
            <a:pPr lvl="1"/>
            <a:r>
              <a:rPr lang="en-GB"/>
              <a:t>(2) a*b = b*a</a:t>
            </a:r>
            <a:br>
              <a:rPr lang="en-GB"/>
            </a:br>
            <a:r>
              <a:rPr lang="en-GB"/>
              <a:t>(commutative law)</a:t>
            </a:r>
          </a:p>
          <a:p>
            <a:pPr lvl="1"/>
            <a:endParaRPr lang="en-GB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1CD06540-6E3B-044E-8AE9-D1363ECEA9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80114" cy="4525963"/>
          </a:xfrm>
        </p:spPr>
        <p:txBody>
          <a:bodyPr/>
          <a:lstStyle/>
          <a:p>
            <a:r>
              <a:rPr lang="en-GB"/>
              <a:t>Prove that</a:t>
            </a:r>
          </a:p>
          <a:p>
            <a:pPr marL="0" indent="0">
              <a:buNone/>
            </a:pPr>
            <a:r>
              <a:rPr lang="en-GB"/>
              <a:t>    (</a:t>
            </a:r>
            <a:r>
              <a:rPr lang="en-GB" err="1"/>
              <a:t>b+c</a:t>
            </a:r>
            <a:r>
              <a:rPr lang="en-GB"/>
              <a:t>)*a = b*a + c*a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    (</a:t>
            </a:r>
            <a:r>
              <a:rPr lang="en-GB" err="1"/>
              <a:t>b+c</a:t>
            </a:r>
            <a:r>
              <a:rPr lang="en-GB"/>
              <a:t>)*a = a*(</a:t>
            </a:r>
            <a:r>
              <a:rPr lang="en-GB" err="1"/>
              <a:t>b+c</a:t>
            </a:r>
            <a:r>
              <a:rPr lang="en-GB"/>
              <a:t>)  I  (2)</a:t>
            </a:r>
            <a:br>
              <a:rPr lang="en-GB"/>
            </a:br>
            <a:endParaRPr lang="en-GB"/>
          </a:p>
          <a:p>
            <a:pPr marL="0" indent="0">
              <a:buNone/>
            </a:pPr>
            <a:r>
              <a:rPr lang="en-GB"/>
              <a:t>			 = a*b + a*c  I  (1)</a:t>
            </a:r>
            <a:br>
              <a:rPr lang="en-GB"/>
            </a:br>
            <a:endParaRPr lang="en-GB"/>
          </a:p>
          <a:p>
            <a:pPr marL="0" indent="0">
              <a:buNone/>
            </a:pPr>
            <a:r>
              <a:rPr lang="en-GB"/>
              <a:t>			 = b*a + c*a  I  (2)</a:t>
            </a:r>
            <a:br>
              <a:rPr lang="en-GB"/>
            </a:br>
            <a:r>
              <a:rPr lang="en-GB"/>
              <a:t>			  </a:t>
            </a:r>
          </a:p>
        </p:txBody>
      </p:sp>
    </p:spTree>
    <p:extLst>
      <p:ext uri="{BB962C8B-B14F-4D97-AF65-F5344CB8AC3E}">
        <p14:creationId xmlns:p14="http://schemas.microsoft.com/office/powerpoint/2010/main" val="250746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1F2CE6-7294-2241-A12F-6B85166B7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What</a:t>
            </a:r>
            <a:r>
              <a:rPr lang="fi-FI"/>
              <a:t> is </a:t>
            </a:r>
            <a:r>
              <a:rPr lang="fi-FI" err="1"/>
              <a:t>mathematics</a:t>
            </a:r>
            <a:r>
              <a:rPr lang="fi-FI"/>
              <a:t>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912ED02-17CC-4B45-9C40-AE4E982FFD3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  <a:p>
            <a:endParaRPr lang="en-GB"/>
          </a:p>
          <a:p>
            <a:r>
              <a:rPr lang="en-GB"/>
              <a:t>See the </a:t>
            </a:r>
            <a:r>
              <a:rPr lang="en-GB">
                <a:hlinkClick r:id="rId2"/>
              </a:rPr>
              <a:t>Wikipedia article </a:t>
            </a:r>
            <a:r>
              <a:rPr lang="en-GB"/>
              <a:t>about Hilbert’s axioms related to geometry</a:t>
            </a:r>
          </a:p>
          <a:p>
            <a:endParaRPr lang="en-GB"/>
          </a:p>
        </p:txBody>
      </p:sp>
      <p:pic>
        <p:nvPicPr>
          <p:cNvPr id="6" name="Sisällön paikkamerkki 5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260777D3-A7FC-DD4F-B505-0738CC01CC6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46611" y="1600200"/>
            <a:ext cx="3441777" cy="4525963"/>
          </a:xfrm>
        </p:spPr>
      </p:pic>
    </p:spTree>
    <p:extLst>
      <p:ext uri="{BB962C8B-B14F-4D97-AF65-F5344CB8AC3E}">
        <p14:creationId xmlns:p14="http://schemas.microsoft.com/office/powerpoint/2010/main" val="256649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3E76C9D-F9E3-5F47-A67D-B943B1489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D5C4F7-6181-4E4C-96AC-4E17D354CB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659086"/>
          </a:xfrm>
        </p:spPr>
        <p:txBody>
          <a:bodyPr>
            <a:normAutofit/>
          </a:bodyPr>
          <a:lstStyle/>
          <a:p>
            <a:endParaRPr lang="en-GB"/>
          </a:p>
          <a:p>
            <a:endParaRPr lang="en-GB"/>
          </a:p>
          <a:p>
            <a:r>
              <a:rPr lang="en-GB"/>
              <a:t>How is the construction of knowledge in mathematics different from other sciences?</a:t>
            </a:r>
          </a:p>
          <a:p>
            <a:pPr lvl="1"/>
            <a:r>
              <a:rPr lang="en-GB"/>
              <a:t>Compare mathematics with other AOKs</a:t>
            </a:r>
          </a:p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250FD1E4-2EC6-B04A-9B0E-85FE74B91D5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9104"/>
          <a:stretch/>
        </p:blipFill>
        <p:spPr>
          <a:xfrm>
            <a:off x="4996543" y="2050143"/>
            <a:ext cx="3445476" cy="3759200"/>
          </a:xfrm>
        </p:spPr>
      </p:pic>
    </p:spTree>
    <p:extLst>
      <p:ext uri="{BB962C8B-B14F-4D97-AF65-F5344CB8AC3E}">
        <p14:creationId xmlns:p14="http://schemas.microsoft.com/office/powerpoint/2010/main" val="97042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6353CB-EECF-004B-98D7-DBC404EC3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A356A25-3D33-414D-839C-292D8EE14A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endParaRPr lang="en-GB"/>
          </a:p>
          <a:p>
            <a:endParaRPr lang="en-GB"/>
          </a:p>
          <a:p>
            <a:r>
              <a:rPr lang="en-GB"/>
              <a:t>How do we </a:t>
            </a:r>
            <a:r>
              <a:rPr lang="en-GB" i="1"/>
              <a:t>know</a:t>
            </a:r>
            <a:br>
              <a:rPr lang="en-GB"/>
            </a:br>
            <a:r>
              <a:rPr lang="en-GB"/>
              <a:t>about mathematics in the first place?</a:t>
            </a:r>
          </a:p>
          <a:p>
            <a:pPr lvl="1"/>
            <a:r>
              <a:rPr lang="en-GB"/>
              <a:t>How have we come up with all the knowledge about mathematics?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911BAB44-CC17-004C-AC4F-68C2A074C54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2426309"/>
            <a:ext cx="4114800" cy="3078000"/>
          </a:xfrm>
        </p:spPr>
      </p:pic>
    </p:spTree>
    <p:extLst>
      <p:ext uri="{BB962C8B-B14F-4D97-AF65-F5344CB8AC3E}">
        <p14:creationId xmlns:p14="http://schemas.microsoft.com/office/powerpoint/2010/main" val="75912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4315</TotalTime>
  <Words>1000</Words>
  <Application>Microsoft Macintosh PowerPoint</Application>
  <PresentationFormat>Näytössä katseltava diaesitys (4:3)</PresentationFormat>
  <Paragraphs>121</Paragraphs>
  <Slides>22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Office-teema</vt:lpstr>
      <vt:lpstr>MATHEMATICS</vt:lpstr>
      <vt:lpstr>TASK</vt:lpstr>
      <vt:lpstr>What is mathematics?</vt:lpstr>
      <vt:lpstr>What is mathematics?</vt:lpstr>
      <vt:lpstr>What is mathematics?</vt:lpstr>
      <vt:lpstr>What is mathematics?</vt:lpstr>
      <vt:lpstr>What is mathematics?</vt:lpstr>
      <vt:lpstr>TASK</vt:lpstr>
      <vt:lpstr>TASK</vt:lpstr>
      <vt:lpstr>TASK</vt:lpstr>
      <vt:lpstr>TASK</vt:lpstr>
      <vt:lpstr>TASK</vt:lpstr>
      <vt:lpstr>TASK</vt:lpstr>
      <vt:lpstr>Truth in mathematics</vt:lpstr>
      <vt:lpstr>Truth in mathematics</vt:lpstr>
      <vt:lpstr>TASK</vt:lpstr>
      <vt:lpstr>TASK</vt:lpstr>
      <vt:lpstr>TASK</vt:lpstr>
      <vt:lpstr>TASK</vt:lpstr>
      <vt:lpstr>TASK</vt:lpstr>
      <vt:lpstr>TASK</vt:lpstr>
      <vt:lpstr>Picture sources</vt:lpstr>
    </vt:vector>
  </TitlesOfParts>
  <Company>Voionmaa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 TARKKAAVAISUUS</dc:title>
  <dc:creator>Markus Lajunen</dc:creator>
  <cp:lastModifiedBy>Lajunen Markus</cp:lastModifiedBy>
  <cp:revision>125</cp:revision>
  <dcterms:created xsi:type="dcterms:W3CDTF">2016-01-27T06:20:57Z</dcterms:created>
  <dcterms:modified xsi:type="dcterms:W3CDTF">2021-10-13T18:08:22Z</dcterms:modified>
</cp:coreProperties>
</file>