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4" r:id="rId2"/>
    <p:sldId id="256" r:id="rId3"/>
    <p:sldId id="281" r:id="rId4"/>
    <p:sldId id="285" r:id="rId5"/>
    <p:sldId id="286" r:id="rId6"/>
    <p:sldId id="287" r:id="rId7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7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1.9.2026</a:t>
            </a:fld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ällön paikkamerkki 4" descr="Kuva, joka sisältää kohteen rakennus, vaate, katu, mies&#10;&#10;Kuvaus luotu automaattisesti">
            <a:extLst>
              <a:ext uri="{FF2B5EF4-FFF2-40B4-BE49-F238E27FC236}">
                <a16:creationId xmlns:a16="http://schemas.microsoft.com/office/drawing/2014/main" id="{6DD1C799-B44E-1184-8335-FA58F57EC3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417" r="2582" b="-1"/>
          <a:stretch/>
        </p:blipFill>
        <p:spPr>
          <a:xfrm>
            <a:off x="20" y="10"/>
            <a:ext cx="9143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236910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THE ARTS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TOK Jyväskylän Lyseon lukio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9C7198-DDE7-8B47-843C-B0933288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09D8E6-7595-1145-A5FD-AA5D04718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7805"/>
            <a:ext cx="8229600" cy="5103627"/>
          </a:xfrm>
        </p:spPr>
        <p:txBody>
          <a:bodyPr>
            <a:normAutofit/>
          </a:bodyPr>
          <a:lstStyle/>
          <a:p>
            <a:r>
              <a:rPr lang="en-GB" dirty="0"/>
              <a:t>Teachers divide you into groups</a:t>
            </a:r>
          </a:p>
          <a:p>
            <a:r>
              <a:rPr lang="en-GB" dirty="0"/>
              <a:t>You must produce a </a:t>
            </a:r>
            <a:r>
              <a:rPr lang="en-GB" b="1" dirty="0"/>
              <a:t>work of art</a:t>
            </a:r>
          </a:p>
          <a:p>
            <a:pPr lvl="1"/>
            <a:r>
              <a:rPr lang="en-GB" dirty="0"/>
              <a:t>In addition, you need to </a:t>
            </a:r>
            <a:r>
              <a:rPr lang="en-GB" i="1" dirty="0"/>
              <a:t>justify</a:t>
            </a:r>
            <a:r>
              <a:rPr lang="en-GB" dirty="0"/>
              <a:t> why your work is art =&gt; what is the </a:t>
            </a:r>
            <a:r>
              <a:rPr lang="en-GB" b="1" dirty="0"/>
              <a:t>meaning</a:t>
            </a:r>
            <a:r>
              <a:rPr lang="en-GB" dirty="0"/>
              <a:t> of your artwork?</a:t>
            </a:r>
          </a:p>
          <a:p>
            <a:pPr lvl="1"/>
            <a:r>
              <a:rPr lang="en-GB" dirty="0"/>
              <a:t>Moreover, you need to </a:t>
            </a:r>
            <a:r>
              <a:rPr lang="en-GB" i="1" dirty="0"/>
              <a:t>justify</a:t>
            </a:r>
            <a:r>
              <a:rPr lang="en-GB" dirty="0"/>
              <a:t> what kind of </a:t>
            </a:r>
            <a:r>
              <a:rPr lang="en-GB" b="1" dirty="0"/>
              <a:t>knowledge</a:t>
            </a:r>
            <a:r>
              <a:rPr lang="en-GB" dirty="0"/>
              <a:t> one can gain from your artwork</a:t>
            </a:r>
          </a:p>
          <a:p>
            <a:r>
              <a:rPr lang="en-GB" dirty="0"/>
              <a:t>You need to present your artwork to the class towards the end of the lesson</a:t>
            </a:r>
          </a:p>
          <a:p>
            <a:pPr lvl="1"/>
            <a:r>
              <a:rPr lang="en-GB" dirty="0"/>
              <a:t>The role of the audience is to function as an </a:t>
            </a:r>
            <a:r>
              <a:rPr lang="en-GB" i="1" dirty="0"/>
              <a:t>art critic</a:t>
            </a:r>
            <a:r>
              <a:rPr lang="en-GB" dirty="0"/>
              <a:t> and </a:t>
            </a:r>
            <a:r>
              <a:rPr lang="en-GB" i="1" dirty="0"/>
              <a:t>interpret</a:t>
            </a:r>
            <a:r>
              <a:rPr lang="en-GB" dirty="0"/>
              <a:t> the artwork</a:t>
            </a:r>
          </a:p>
        </p:txBody>
      </p:sp>
    </p:spTree>
    <p:extLst>
      <p:ext uri="{BB962C8B-B14F-4D97-AF65-F5344CB8AC3E}">
        <p14:creationId xmlns:p14="http://schemas.microsoft.com/office/powerpoint/2010/main" val="34473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4940045-D0AC-5722-CEBE-8D866CA2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FCACDC-141E-A388-01BC-0B6DD155C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329070"/>
            <a:ext cx="4038600" cy="5061097"/>
          </a:xfrm>
        </p:spPr>
        <p:txBody>
          <a:bodyPr>
            <a:normAutofit/>
          </a:bodyPr>
          <a:lstStyle/>
          <a:p>
            <a:r>
              <a:rPr lang="en-GB" dirty="0"/>
              <a:t>The teacher divides you into four groups</a:t>
            </a:r>
          </a:p>
          <a:p>
            <a:pPr lvl="1"/>
            <a:r>
              <a:rPr lang="en-GB" dirty="0"/>
              <a:t>(1) Each group familiarises themselves with a topic related to the arts and, creates a product and prepares to present the key results at the end of the lesson</a:t>
            </a:r>
          </a:p>
          <a:p>
            <a:pPr lvl="2"/>
            <a:r>
              <a:rPr lang="en-GB" dirty="0"/>
              <a:t>Use teacher’s handout</a:t>
            </a:r>
          </a:p>
          <a:p>
            <a:pPr lvl="2"/>
            <a:r>
              <a:rPr lang="en-GB" dirty="0"/>
              <a:t>Upload the product to </a:t>
            </a:r>
            <a:r>
              <a:rPr lang="en-GB" dirty="0" err="1"/>
              <a:t>ManageBac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933CE139-8693-BC3A-CABE-9B41FCEA7AB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(2) Each </a:t>
            </a:r>
            <a:r>
              <a:rPr lang="en-GB"/>
              <a:t>group must also </a:t>
            </a:r>
            <a:r>
              <a:rPr lang="en-GB" dirty="0"/>
              <a:t>familiarise another group’s topic and function as an opponent</a:t>
            </a:r>
          </a:p>
          <a:p>
            <a:pPr lvl="2"/>
            <a:r>
              <a:rPr lang="en-GB" dirty="0"/>
              <a:t>Ask questions, contradict statements and give feedback</a:t>
            </a:r>
          </a:p>
        </p:txBody>
      </p:sp>
    </p:spTree>
    <p:extLst>
      <p:ext uri="{BB962C8B-B14F-4D97-AF65-F5344CB8AC3E}">
        <p14:creationId xmlns:p14="http://schemas.microsoft.com/office/powerpoint/2010/main" val="400211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00DF15-7769-AB38-FEE9-7CC4E5B70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0063D2-95A4-39A6-5A76-BA6C0D8F74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Groups and their themes</a:t>
            </a:r>
          </a:p>
          <a:p>
            <a:pPr lvl="1"/>
            <a:r>
              <a:rPr lang="en-GB" b="1" dirty="0"/>
              <a:t>Interpretation in arts</a:t>
            </a:r>
          </a:p>
          <a:p>
            <a:pPr lvl="1"/>
            <a:r>
              <a:rPr lang="en-GB" b="1" dirty="0"/>
              <a:t>Social character of arts</a:t>
            </a:r>
          </a:p>
          <a:p>
            <a:pPr lvl="1"/>
            <a:r>
              <a:rPr lang="en-GB" b="1" dirty="0"/>
              <a:t>Ethics of arts</a:t>
            </a:r>
          </a:p>
          <a:p>
            <a:pPr lvl="1"/>
            <a:r>
              <a:rPr lang="en-GB" b="1" dirty="0"/>
              <a:t>Culture and arts</a:t>
            </a:r>
          </a:p>
          <a:p>
            <a:pPr lvl="1"/>
            <a:endParaRPr lang="en-GB" dirty="0"/>
          </a:p>
        </p:txBody>
      </p:sp>
      <p:pic>
        <p:nvPicPr>
          <p:cNvPr id="6" name="Sisällön paikkamerkki 5" descr="Kuva, joka sisältää kohteen maalaus, vauva, vaate, piirros&#10;&#10;Kuvaus luotu automaattisesti">
            <a:extLst>
              <a:ext uri="{FF2B5EF4-FFF2-40B4-BE49-F238E27FC236}">
                <a16:creationId xmlns:a16="http://schemas.microsoft.com/office/drawing/2014/main" id="{BA98F2B7-6ADD-7AD5-013E-729BF0A7C9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97454" y="1600200"/>
            <a:ext cx="3740091" cy="4525963"/>
          </a:xfrm>
        </p:spPr>
      </p:pic>
    </p:spTree>
    <p:extLst>
      <p:ext uri="{BB962C8B-B14F-4D97-AF65-F5344CB8AC3E}">
        <p14:creationId xmlns:p14="http://schemas.microsoft.com/office/powerpoint/2010/main" val="1908557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F8CBDDD-F020-5D01-E562-A3700D9C4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79E2E5-C0C8-AB22-4C2D-07D11CBAF1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Compere the arts to the AOKs you have covered</a:t>
            </a:r>
          </a:p>
          <a:p>
            <a:pPr lvl="1"/>
            <a:r>
              <a:rPr lang="en-GB" dirty="0"/>
              <a:t>What are the differences, similarities and overlaps with natural sciences, human sciences and history?</a:t>
            </a:r>
          </a:p>
        </p:txBody>
      </p:sp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456CF1E6-B934-52D8-2AFE-127B75F5E95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Utilise the knowledge framework</a:t>
            </a:r>
          </a:p>
          <a:p>
            <a:pPr lvl="1"/>
            <a:r>
              <a:rPr lang="en-GB" b="1" dirty="0"/>
              <a:t>Scope</a:t>
            </a:r>
          </a:p>
          <a:p>
            <a:pPr lvl="1"/>
            <a:r>
              <a:rPr lang="en-GB" b="1" dirty="0"/>
              <a:t>Perspectives</a:t>
            </a:r>
          </a:p>
          <a:p>
            <a:pPr lvl="1"/>
            <a:r>
              <a:rPr lang="en-GB" b="1" dirty="0"/>
              <a:t>Methods and tools</a:t>
            </a:r>
          </a:p>
          <a:p>
            <a:pPr lvl="1"/>
            <a:r>
              <a:rPr lang="en-GB" b="1" dirty="0"/>
              <a:t>Ethics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20278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2273</TotalTime>
  <Words>214</Words>
  <Application>Microsoft Macintosh PowerPoint</Application>
  <PresentationFormat>Näytössä katseltava diaesitys (4:3)</PresentationFormat>
  <Paragraphs>35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Office-teema</vt:lpstr>
      <vt:lpstr>PowerPoint-esitys</vt:lpstr>
      <vt:lpstr>THE ARTS</vt:lpstr>
      <vt:lpstr>TASK</vt:lpstr>
      <vt:lpstr>TASK</vt:lpstr>
      <vt:lpstr>TASK</vt:lpstr>
      <vt:lpstr>TASK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94</cp:revision>
  <dcterms:created xsi:type="dcterms:W3CDTF">2016-01-27T06:20:57Z</dcterms:created>
  <dcterms:modified xsi:type="dcterms:W3CDTF">2026-09-01T09:47:42Z</dcterms:modified>
</cp:coreProperties>
</file>