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7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>
      <p:cViewPr varScale="1">
        <p:scale>
          <a:sx n="90" d="100"/>
          <a:sy n="90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o Sakari" userId="88b11ac5-d288-4367-8885-55466e89ad26" providerId="ADAL" clId="{E77DC7EE-1D2C-E346-B5E2-A91DE74A0476}"/>
    <pc:docChg chg="modSld">
      <pc:chgData name="Salo Sakari" userId="88b11ac5-d288-4367-8885-55466e89ad26" providerId="ADAL" clId="{E77DC7EE-1D2C-E346-B5E2-A91DE74A0476}" dt="2024-09-17T11:16:07.266" v="26" actId="20577"/>
      <pc:docMkLst>
        <pc:docMk/>
      </pc:docMkLst>
      <pc:sldChg chg="modSp mod">
        <pc:chgData name="Salo Sakari" userId="88b11ac5-d288-4367-8885-55466e89ad26" providerId="ADAL" clId="{E77DC7EE-1D2C-E346-B5E2-A91DE74A0476}" dt="2024-09-17T11:16:07.266" v="26" actId="20577"/>
        <pc:sldMkLst>
          <pc:docMk/>
          <pc:sldMk cId="2478871702" sldId="256"/>
        </pc:sldMkLst>
        <pc:spChg chg="mod">
          <ac:chgData name="Salo Sakari" userId="88b11ac5-d288-4367-8885-55466e89ad26" providerId="ADAL" clId="{E77DC7EE-1D2C-E346-B5E2-A91DE74A0476}" dt="2024-09-17T11:16:07.266" v="26" actId="20577"/>
          <ac:spMkLst>
            <pc:docMk/>
            <pc:sldMk cId="2478871702" sldId="256"/>
            <ac:spMk id="3" creationId="{5D196616-B5B8-FF5C-193D-6295475E4AB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DBA85A-A191-2C1F-2F85-D0DD9FFBE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92CD7C-B072-0C11-CB7E-76BB24324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A10A41-76BA-D382-DAD2-401A7817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3437B0-79DB-A425-FF62-7E9FCC08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D449E52-7A04-21F9-68B0-81EEA490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83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26A014-2DA3-E4C1-56E3-62F3420D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CCE7062-8ACD-127C-7D11-C26CA0750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4D6E0C4-5FB1-331F-F535-F6646DBE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8E0AC5-63D1-3F16-04D3-DACF6001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0F5662-D87A-412B-F1EA-9D92999A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2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5C34E36-33CF-0956-12A9-63435F1E7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E30C8BC-E0C3-9F56-55DF-4168E9C16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97B53B-AA3C-4E96-31D8-857BCEDFA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F58281-817C-9539-2B36-C0F2E3BC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A8DD44-2C55-220E-7D69-985D3233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1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2646DE-9A51-42CE-4987-8F638B24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D97DEE-8116-5D42-ECE5-1DD24D898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661AF6-399F-B14E-B8F9-3BD1E5EF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E864CA2-4090-0827-9BA8-2CDF3879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8883DB5-53E8-0F83-0DF2-60C366D0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60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674981-CB1B-914A-8BD8-8DCE2E277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90158D-8FDA-4214-82BA-8466B682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D111773-46EF-94C5-D6E0-9A763CA5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F31E78-2667-1F89-B8FA-A1344EEB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3C9625-77E9-CE97-6FF7-D449145F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14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E6D63E-CA17-5924-89E9-62EDBCBA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6BFC36-4650-734D-BCF2-86D6C5E30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63B10D-91FF-A9CA-476C-EBA3FB9D6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F201A44-3AAF-2058-9F83-A7E172E57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99F857D-C571-1743-8A6D-2F902D31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54F96C9-CEFD-529F-F6B1-33868576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63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77590D-D404-20B7-D7E1-F25682FC6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722584-DB59-3931-CEE5-97C786FC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B8E1AC2-CAFC-1088-8AC7-00630DB33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3839F90-3B5D-73B1-EEE4-5A96D9279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09FB3CC-FB08-E501-82D0-192350C3E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6175378-B8EC-F175-752C-00667DAE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8D78430-6F67-20F2-F1F7-F780E231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6FE071A-E74C-08E4-F24B-9616B453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0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B25069-2FDA-0F4A-F282-E0325BA1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831D45-5918-3E4D-96AF-F43B31A0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2C2C715-D016-466E-DCB7-BB5E5D44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76A6C0F-213C-41D8-7CCD-884063EBE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6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B2A65B0-1E87-59BC-A0ED-E831164C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F5DC530-B058-4FD4-5948-0B571098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0433D99-14D9-561F-6C85-EA62C767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17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16FD27-28A2-C982-F4DA-DE33759F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30CC7C-4024-767C-FA54-28729A3C0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705E8CE-A89A-0A0D-CAD1-0C596F78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2E7374-AD1C-CCAD-EFB6-09BADF40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3C8D445-90FE-4823-1973-C3F967ED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A0A8848-F605-4DBA-4FFA-2A2C6315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2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112C0A-967D-097C-136A-28E3AA47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B968839-CB8E-17F3-4F26-4D0CF7537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836AE72-41BC-1B54-7342-B0DAB60A2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4AF76A3-DB14-0E2E-731D-D040754D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0C81815-2C3D-22AD-849C-DE981351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CE9374C-4EB3-E1A4-A922-DD29CAFB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8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81B54E5-4BE5-A42A-C18B-BC53BAC4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43A867-B582-F727-DE1C-93BF424C4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B8EC15-5FF6-E541-B85A-F096C0876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9927E-D945-0B4C-8CA8-51CB68D227AA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78AEFF-78B8-DA59-CE0F-DC2F3C0A4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105E57C-AAE4-91F3-4C9E-9E378F6C0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702B5F-8C22-544A-A7A3-5B7E62DD76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vzSLByrw4Q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Maths And Science Formulae">
            <a:extLst>
              <a:ext uri="{FF2B5EF4-FFF2-40B4-BE49-F238E27FC236}">
                <a16:creationId xmlns:a16="http://schemas.microsoft.com/office/drawing/2014/main" id="{60453E5E-BDC3-E392-4312-76553A9A6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15BF1BA-9ABC-DD87-74E1-2A34A8FAF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 dirty="0">
                <a:solidFill>
                  <a:srgbClr val="FFFFFF"/>
                </a:solidFill>
              </a:rPr>
              <a:t>Mathematical models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D196616-B5B8-FF5C-193D-6295475E4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IB 2 TOK</a:t>
            </a:r>
            <a:endParaRPr lang="en-GB" dirty="0">
              <a:solidFill>
                <a:srgbClr val="FFFFFF"/>
              </a:solidFill>
            </a:endParaRPr>
          </a:p>
          <a:p>
            <a:pPr algn="l"/>
            <a:r>
              <a:rPr lang="en-GB" sz="1800" dirty="0">
                <a:solidFill>
                  <a:srgbClr val="FFFFFF"/>
                </a:solidFill>
              </a:rPr>
              <a:t>SALS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47D291B-72D9-B419-B3EF-D6CB1C91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2" y="792441"/>
            <a:ext cx="7634288" cy="1907897"/>
          </a:xfrm>
        </p:spPr>
        <p:txBody>
          <a:bodyPr anchor="t">
            <a:normAutofit fontScale="90000"/>
          </a:bodyPr>
          <a:lstStyle/>
          <a:p>
            <a:r>
              <a:rPr lang="en-GB" sz="7200" dirty="0">
                <a:solidFill>
                  <a:schemeClr val="bg1"/>
                </a:solidFill>
              </a:rPr>
              <a:t>Mathematical models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719CD5-26BE-B747-DFFD-121146A1A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6140449" cy="2862288"/>
          </a:xfrm>
        </p:spPr>
        <p:txBody>
          <a:bodyPr>
            <a:normAutofit lnSpcReduction="10000"/>
          </a:bodyPr>
          <a:lstStyle/>
          <a:p>
            <a:r>
              <a:rPr lang="en-GB" sz="4000" dirty="0">
                <a:solidFill>
                  <a:schemeClr val="bg1">
                    <a:alpha val="80000"/>
                  </a:schemeClr>
                </a:solidFill>
              </a:rPr>
              <a:t>What is a mathematical model?</a:t>
            </a:r>
          </a:p>
          <a:p>
            <a:pPr marL="0" indent="0">
              <a:buNone/>
            </a:pPr>
            <a:endParaRPr lang="en-GB" sz="4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GB" sz="4000" dirty="0">
                <a:solidFill>
                  <a:schemeClr val="bg1">
                    <a:alpha val="80000"/>
                  </a:schemeClr>
                </a:solidFill>
              </a:rPr>
              <a:t>Where are mathematical models applied?</a:t>
            </a:r>
          </a:p>
          <a:p>
            <a:endParaRPr lang="en-GB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" name="Picture 4" descr="Formulae written on a blackboard">
            <a:extLst>
              <a:ext uri="{FF2B5EF4-FFF2-40B4-BE49-F238E27FC236}">
                <a16:creationId xmlns:a16="http://schemas.microsoft.com/office/drawing/2014/main" id="{3BB566BC-4C04-A0D7-8D10-B22C033C4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87" r="29785" b="-2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53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Kuva 17" descr="Musta kolmiulotteinen aalto malli">
            <a:extLst>
              <a:ext uri="{FF2B5EF4-FFF2-40B4-BE49-F238E27FC236}">
                <a16:creationId xmlns:a16="http://schemas.microsoft.com/office/drawing/2014/main" id="{881853C3-3F0B-2AEB-D18B-CB3D635473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0452" b="14548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753EBD4-3B05-A8E0-90D8-EFD2BDD0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Case study: the double slit experiment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D66098-3CE6-02E5-8F5F-823F7828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75" y="142875"/>
            <a:ext cx="6524624" cy="5986213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hlinkClick r:id="rId3"/>
              </a:rPr>
              <a:t>https://www.youtube.com/watch?v=NvzSLByrw4Q</a:t>
            </a:r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To explain electrons behaviour, two models are needed…</a:t>
            </a:r>
          </a:p>
          <a:p>
            <a:pPr lvl="1"/>
            <a:r>
              <a:rPr lang="en-GB" sz="2800" i="1" dirty="0">
                <a:solidFill>
                  <a:srgbClr val="FFFFFF"/>
                </a:solidFill>
              </a:rPr>
              <a:t>Electrons are like particles</a:t>
            </a:r>
            <a:r>
              <a:rPr lang="en-GB" sz="2800" dirty="0">
                <a:solidFill>
                  <a:srgbClr val="FFFFFF"/>
                </a:solidFill>
              </a:rPr>
              <a:t> </a:t>
            </a:r>
          </a:p>
          <a:p>
            <a:pPr lvl="2"/>
            <a:r>
              <a:rPr lang="en-GB" sz="2800" dirty="0">
                <a:solidFill>
                  <a:srgbClr val="FFFFFF"/>
                </a:solidFill>
              </a:rPr>
              <a:t>Mathematical models: exact positions, trajectories…</a:t>
            </a:r>
          </a:p>
          <a:p>
            <a:pPr lvl="1"/>
            <a:r>
              <a:rPr lang="en-GB" sz="2800" i="1" dirty="0">
                <a:solidFill>
                  <a:srgbClr val="FFFFFF"/>
                </a:solidFill>
              </a:rPr>
              <a:t>Electrons are like waves</a:t>
            </a:r>
            <a:endParaRPr lang="en-GB" sz="2800" dirty="0">
              <a:solidFill>
                <a:srgbClr val="FFFFFF"/>
              </a:solidFill>
            </a:endParaRPr>
          </a:p>
          <a:p>
            <a:pPr lvl="2"/>
            <a:r>
              <a:rPr lang="en-GB" sz="2800" dirty="0">
                <a:solidFill>
                  <a:srgbClr val="FFFFFF"/>
                </a:solidFill>
              </a:rPr>
              <a:t>Mathematical models: trigonometric functions for interference patterns…</a:t>
            </a:r>
          </a:p>
          <a:p>
            <a:r>
              <a:rPr lang="en-GB" dirty="0">
                <a:solidFill>
                  <a:srgbClr val="FFFFFF"/>
                </a:solidFill>
              </a:rPr>
              <a:t>…but neither can describe the reality.</a:t>
            </a:r>
          </a:p>
        </p:txBody>
      </p:sp>
    </p:spTree>
    <p:extLst>
      <p:ext uri="{BB962C8B-B14F-4D97-AF65-F5344CB8AC3E}">
        <p14:creationId xmlns:p14="http://schemas.microsoft.com/office/powerpoint/2010/main" val="178326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B06A9A-C3CA-E09B-3F7A-49AF098C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Prescibed title: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043B93-5A13-340F-2736-9F4D3FAAC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6140449" cy="28622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5. To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what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extent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do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you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agree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with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claim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“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all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models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are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wrong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but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some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are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useful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” (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attributed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to George Box)?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Discuss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with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reference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to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mathematics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one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other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area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 of </a:t>
            </a:r>
            <a:r>
              <a:rPr lang="fi-FI" sz="2400" i="1" dirty="0" err="1">
                <a:solidFill>
                  <a:schemeClr val="bg1">
                    <a:alpha val="80000"/>
                  </a:schemeClr>
                </a:solidFill>
              </a:rPr>
              <a:t>knowledge</a:t>
            </a:r>
            <a:r>
              <a:rPr lang="fi-FI" sz="2400" i="1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fi-FI" sz="2400" i="1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Engage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conversation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over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title</a:t>
            </a:r>
            <a:endParaRPr lang="fi-FI" sz="35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Produce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a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claim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(’I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agree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’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or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’I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disagree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’) and </a:t>
            </a:r>
            <a:r>
              <a:rPr lang="fi-FI" sz="3500" dirty="0" err="1">
                <a:solidFill>
                  <a:schemeClr val="bg1">
                    <a:alpha val="80000"/>
                  </a:schemeClr>
                </a:solidFill>
              </a:rPr>
              <a:t>justify</a:t>
            </a:r>
            <a:r>
              <a:rPr lang="fi-FI" sz="3500" dirty="0">
                <a:solidFill>
                  <a:schemeClr val="bg1">
                    <a:alpha val="80000"/>
                  </a:schemeClr>
                </a:solidFill>
              </a:rPr>
              <a:t> it</a:t>
            </a:r>
          </a:p>
          <a:p>
            <a:pPr marL="0" indent="0">
              <a:buNone/>
            </a:pPr>
            <a:endParaRPr lang="fi-FI" sz="2400" i="1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GB" sz="2400" i="1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7FDB81E-7613-8310-CABD-87A902F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/>
          <a:stretch/>
        </p:blipFill>
        <p:spPr bwMode="auto"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0649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146</Words>
  <Application>Microsoft Macintosh PowerPoint</Application>
  <PresentationFormat>Laajakuva</PresentationFormat>
  <Paragraphs>21</Paragraphs>
  <Slides>4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Office-teema</vt:lpstr>
      <vt:lpstr>Mathematical models</vt:lpstr>
      <vt:lpstr>Mathematical models</vt:lpstr>
      <vt:lpstr>Case study: the double slit experiment</vt:lpstr>
      <vt:lpstr>Prescibed title: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Salo Sakari</dc:creator>
  <cp:lastModifiedBy>Salo Sakari</cp:lastModifiedBy>
  <cp:revision>1</cp:revision>
  <dcterms:created xsi:type="dcterms:W3CDTF">2024-09-17T10:23:12Z</dcterms:created>
  <dcterms:modified xsi:type="dcterms:W3CDTF">2024-09-17T11:16:10Z</dcterms:modified>
</cp:coreProperties>
</file>