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6" r:id="rId3"/>
    <p:sldId id="335" r:id="rId4"/>
    <p:sldId id="284" r:id="rId5"/>
    <p:sldId id="320" r:id="rId6"/>
    <p:sldId id="333" r:id="rId7"/>
    <p:sldId id="285" r:id="rId8"/>
    <p:sldId id="334" r:id="rId9"/>
    <p:sldId id="286" r:id="rId10"/>
    <p:sldId id="287" r:id="rId11"/>
    <p:sldId id="351" r:id="rId12"/>
    <p:sldId id="288" r:id="rId13"/>
    <p:sldId id="273" r:id="rId14"/>
    <p:sldId id="360" r:id="rId15"/>
    <p:sldId id="283" r:id="rId16"/>
    <p:sldId id="282" r:id="rId17"/>
    <p:sldId id="280" r:id="rId18"/>
    <p:sldId id="358" r:id="rId19"/>
    <p:sldId id="336" r:id="rId20"/>
    <p:sldId id="346" r:id="rId21"/>
    <p:sldId id="349" r:id="rId22"/>
    <p:sldId id="350" r:id="rId23"/>
    <p:sldId id="353" r:id="rId24"/>
    <p:sldId id="352" r:id="rId25"/>
    <p:sldId id="356" r:id="rId26"/>
    <p:sldId id="355" r:id="rId27"/>
    <p:sldId id="348" r:id="rId28"/>
    <p:sldId id="357" r:id="rId29"/>
    <p:sldId id="343" r:id="rId30"/>
    <p:sldId id="344" r:id="rId31"/>
    <p:sldId id="345" r:id="rId32"/>
    <p:sldId id="309" r:id="rId33"/>
    <p:sldId id="339" r:id="rId34"/>
    <p:sldId id="332" r:id="rId35"/>
    <p:sldId id="354" r:id="rId36"/>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0"/>
    <p:restoredTop sz="94648"/>
  </p:normalViewPr>
  <p:slideViewPr>
    <p:cSldViewPr snapToGrid="0" snapToObjects="1">
      <p:cViewPr varScale="1">
        <p:scale>
          <a:sx n="117" d="100"/>
          <a:sy n="117" d="100"/>
        </p:scale>
        <p:origin x="1040" y="168"/>
      </p:cViewPr>
      <p:guideLst>
        <p:guide orient="horz" pos="2160"/>
        <p:guide pos="2880"/>
      </p:guideLst>
    </p:cSldViewPr>
  </p:slideViewPr>
  <p:outlineViewPr>
    <p:cViewPr>
      <p:scale>
        <a:sx n="33" d="100"/>
        <a:sy n="33" d="100"/>
      </p:scale>
      <p:origin x="0" y="-114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perustyylejä naps.</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9092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333324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170113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104263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77068CD-6312-3D41-9969-91C46E1C8889}" type="datetimeFigureOut">
              <a:rPr lang="fi-FI" smtClean="0"/>
              <a:t>7.2.2024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390759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B77068CD-6312-3D41-9969-91C46E1C8889}" type="datetimeFigureOut">
              <a:rPr lang="fi-FI" smtClean="0"/>
              <a:t>7.2.2024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202055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B77068CD-6312-3D41-9969-91C46E1C8889}" type="datetimeFigureOut">
              <a:rPr lang="fi-FI" smtClean="0"/>
              <a:t>7.2.2024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209237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B77068CD-6312-3D41-9969-91C46E1C8889}" type="datetimeFigureOut">
              <a:rPr lang="fi-FI" smtClean="0"/>
              <a:t>7.2.2024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89238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77068CD-6312-3D41-9969-91C46E1C8889}" type="datetimeFigureOut">
              <a:rPr lang="fi-FI" smtClean="0"/>
              <a:t>7.2.2024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92531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77068CD-6312-3D41-9969-91C46E1C8889}" type="datetimeFigureOut">
              <a:rPr lang="fi-FI" smtClean="0"/>
              <a:t>7.2.2024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338821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77068CD-6312-3D41-9969-91C46E1C8889}" type="datetimeFigureOut">
              <a:rPr lang="fi-FI" smtClean="0"/>
              <a:t>7.2.2024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B523087-4DF3-C949-A3C1-9F62623085CA}" type="slidenum">
              <a:rPr lang="fi-FI" smtClean="0"/>
              <a:t>‹#›</a:t>
            </a:fld>
            <a:endParaRPr lang="fi-FI"/>
          </a:p>
        </p:txBody>
      </p:sp>
    </p:spTree>
    <p:extLst>
      <p:ext uri="{BB962C8B-B14F-4D97-AF65-F5344CB8AC3E}">
        <p14:creationId xmlns:p14="http://schemas.microsoft.com/office/powerpoint/2010/main" val="255113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068CD-6312-3D41-9969-91C46E1C8889}" type="datetimeFigureOut">
              <a:rPr lang="fi-FI" smtClean="0"/>
              <a:t>7.2.2024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23087-4DF3-C949-A3C1-9F62623085CA}" type="slidenum">
              <a:rPr lang="fi-FI" smtClean="0"/>
              <a:t>‹#›</a:t>
            </a:fld>
            <a:endParaRPr lang="fi-FI"/>
          </a:p>
        </p:txBody>
      </p:sp>
    </p:spTree>
    <p:extLst>
      <p:ext uri="{BB962C8B-B14F-4D97-AF65-F5344CB8AC3E}">
        <p14:creationId xmlns:p14="http://schemas.microsoft.com/office/powerpoint/2010/main" val="345726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ted.com/talks/sam_harris_science_can_answer_moral_question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infidels.org/library/modern/richard_carrier/SciLit.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dirty="0"/>
              <a:t>THE NATURAL SCIENCES</a:t>
            </a:r>
          </a:p>
        </p:txBody>
      </p:sp>
      <p:sp>
        <p:nvSpPr>
          <p:cNvPr id="3" name="Alaotsikko 2"/>
          <p:cNvSpPr>
            <a:spLocks noGrp="1"/>
          </p:cNvSpPr>
          <p:nvPr>
            <p:ph type="subTitle" idx="1"/>
          </p:nvPr>
        </p:nvSpPr>
        <p:spPr/>
        <p:txBody>
          <a:bodyPr/>
          <a:lstStyle/>
          <a:p>
            <a:r>
              <a:rPr lang="fi-FI" dirty="0"/>
              <a:t>TOK LAJM</a:t>
            </a:r>
          </a:p>
        </p:txBody>
      </p:sp>
    </p:spTree>
    <p:extLst>
      <p:ext uri="{BB962C8B-B14F-4D97-AF65-F5344CB8AC3E}">
        <p14:creationId xmlns:p14="http://schemas.microsoft.com/office/powerpoint/2010/main" val="158008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TASK</a:t>
            </a:r>
            <a:endParaRPr lang="fi-FI" dirty="0">
              <a:solidFill>
                <a:srgbClr val="FF0000"/>
              </a:solidFill>
            </a:endParaRPr>
          </a:p>
        </p:txBody>
      </p:sp>
      <p:sp>
        <p:nvSpPr>
          <p:cNvPr id="3" name="Sisällön paikkamerkki 2"/>
          <p:cNvSpPr>
            <a:spLocks noGrp="1"/>
          </p:cNvSpPr>
          <p:nvPr>
            <p:ph sz="half" idx="1"/>
          </p:nvPr>
        </p:nvSpPr>
        <p:spPr/>
        <p:txBody>
          <a:bodyPr/>
          <a:lstStyle/>
          <a:p>
            <a:endParaRPr lang="en-GB" dirty="0"/>
          </a:p>
          <a:p>
            <a:r>
              <a:rPr lang="en-GB" dirty="0"/>
              <a:t>Go online and search examples of  pseudoscience</a:t>
            </a:r>
          </a:p>
          <a:p>
            <a:endParaRPr lang="en-GB" dirty="0"/>
          </a:p>
          <a:p>
            <a:r>
              <a:rPr lang="en-GB" dirty="0"/>
              <a:t>How pseudoscience does </a:t>
            </a:r>
            <a:r>
              <a:rPr lang="en-GB" b="1" dirty="0"/>
              <a:t>NOT</a:t>
            </a:r>
            <a:r>
              <a:rPr lang="en-GB" dirty="0"/>
              <a:t> meet the criteria for scientific knowledge?</a:t>
            </a:r>
          </a:p>
        </p:txBody>
      </p:sp>
      <p:pic>
        <p:nvPicPr>
          <p:cNvPr id="5" name="Sisällön paikkamerkki 4" descr="7380481_orig.jpg"/>
          <p:cNvPicPr>
            <a:picLocks noGrp="1" noChangeAspect="1"/>
          </p:cNvPicPr>
          <p:nvPr>
            <p:ph sz="half" idx="2"/>
          </p:nvPr>
        </p:nvPicPr>
        <p:blipFill>
          <a:blip r:embed="rId2">
            <a:extLst>
              <a:ext uri="{28A0092B-C50C-407E-A947-70E740481C1C}">
                <a14:useLocalDpi xmlns:a14="http://schemas.microsoft.com/office/drawing/2010/main" val="0"/>
              </a:ext>
            </a:extLst>
          </a:blip>
          <a:srcRect t="-34103" b="-34103"/>
          <a:stretch>
            <a:fillRect/>
          </a:stretch>
        </p:blipFill>
        <p:spPr/>
      </p:pic>
    </p:spTree>
    <p:extLst>
      <p:ext uri="{BB962C8B-B14F-4D97-AF65-F5344CB8AC3E}">
        <p14:creationId xmlns:p14="http://schemas.microsoft.com/office/powerpoint/2010/main" val="8826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1AE0F4-C6B6-3743-8082-AC8A185FE5A7}"/>
              </a:ext>
            </a:extLst>
          </p:cNvPr>
          <p:cNvSpPr>
            <a:spLocks noGrp="1"/>
          </p:cNvSpPr>
          <p:nvPr>
            <p:ph type="title"/>
          </p:nvPr>
        </p:nvSpPr>
        <p:spPr/>
        <p:txBody>
          <a:bodyPr/>
          <a:lstStyle/>
          <a:p>
            <a:r>
              <a:rPr lang="fi-FI" dirty="0"/>
              <a:t>Karl </a:t>
            </a:r>
            <a:r>
              <a:rPr lang="fi-FI" dirty="0" err="1"/>
              <a:t>Popper</a:t>
            </a:r>
            <a:r>
              <a:rPr lang="fi-FI" dirty="0"/>
              <a:t> (1902–1994)</a:t>
            </a:r>
          </a:p>
        </p:txBody>
      </p:sp>
      <p:sp>
        <p:nvSpPr>
          <p:cNvPr id="3" name="Sisällön paikkamerkki 2">
            <a:extLst>
              <a:ext uri="{FF2B5EF4-FFF2-40B4-BE49-F238E27FC236}">
                <a16:creationId xmlns:a16="http://schemas.microsoft.com/office/drawing/2014/main" id="{1E7E689D-0394-2C4B-935D-2B6F1EBBBA42}"/>
              </a:ext>
            </a:extLst>
          </p:cNvPr>
          <p:cNvSpPr>
            <a:spLocks noGrp="1"/>
          </p:cNvSpPr>
          <p:nvPr>
            <p:ph sz="half" idx="1"/>
          </p:nvPr>
        </p:nvSpPr>
        <p:spPr/>
        <p:txBody>
          <a:bodyPr/>
          <a:lstStyle/>
          <a:p>
            <a:endParaRPr lang="en-GB" i="1" dirty="0"/>
          </a:p>
          <a:p>
            <a:endParaRPr lang="en-GB" i="1" dirty="0"/>
          </a:p>
          <a:p>
            <a:r>
              <a:rPr lang="en-GB" i="1" dirty="0"/>
              <a:t>Conjectures and Refutations: The Growth of Scientific Knowledge </a:t>
            </a:r>
            <a:r>
              <a:rPr lang="en-GB" dirty="0"/>
              <a:t>(</a:t>
            </a:r>
            <a:r>
              <a:rPr lang="en-GB"/>
              <a:t>1963)</a:t>
            </a:r>
            <a:endParaRPr lang="en-GB" dirty="0"/>
          </a:p>
        </p:txBody>
      </p:sp>
      <p:pic>
        <p:nvPicPr>
          <p:cNvPr id="6" name="Sisällön paikkamerkki 5" descr="Kuva, joka sisältää kohteen teksti, merkki&#10;&#10;Kuvaus luotu automaattisesti">
            <a:extLst>
              <a:ext uri="{FF2B5EF4-FFF2-40B4-BE49-F238E27FC236}">
                <a16:creationId xmlns:a16="http://schemas.microsoft.com/office/drawing/2014/main" id="{531B0895-D1E9-ED48-918D-A65F6B9AE62F}"/>
              </a:ext>
            </a:extLst>
          </p:cNvPr>
          <p:cNvPicPr>
            <a:picLocks noGrp="1" noChangeAspect="1"/>
          </p:cNvPicPr>
          <p:nvPr>
            <p:ph sz="half" idx="2"/>
          </p:nvPr>
        </p:nvPicPr>
        <p:blipFill>
          <a:blip r:embed="rId2"/>
          <a:stretch>
            <a:fillRect/>
          </a:stretch>
        </p:blipFill>
        <p:spPr>
          <a:xfrm>
            <a:off x="5029200" y="1600336"/>
            <a:ext cx="3276600" cy="4525690"/>
          </a:xfrm>
        </p:spPr>
      </p:pic>
    </p:spTree>
    <p:extLst>
      <p:ext uri="{BB962C8B-B14F-4D97-AF65-F5344CB8AC3E}">
        <p14:creationId xmlns:p14="http://schemas.microsoft.com/office/powerpoint/2010/main" val="236779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Karl </a:t>
            </a:r>
            <a:r>
              <a:rPr lang="fi-FI" dirty="0" err="1"/>
              <a:t>Popper</a:t>
            </a:r>
            <a:r>
              <a:rPr lang="fi-FI" dirty="0"/>
              <a:t> (1902–1994)</a:t>
            </a:r>
          </a:p>
        </p:txBody>
      </p:sp>
      <p:sp>
        <p:nvSpPr>
          <p:cNvPr id="3" name="Sisällön paikkamerkki 2"/>
          <p:cNvSpPr>
            <a:spLocks noGrp="1"/>
          </p:cNvSpPr>
          <p:nvPr>
            <p:ph sz="half" idx="1"/>
          </p:nvPr>
        </p:nvSpPr>
        <p:spPr/>
        <p:txBody>
          <a:bodyPr>
            <a:normAutofit/>
          </a:bodyPr>
          <a:lstStyle/>
          <a:p>
            <a:endParaRPr lang="en-GB" dirty="0"/>
          </a:p>
          <a:p>
            <a:r>
              <a:rPr lang="en-GB" dirty="0"/>
              <a:t>Science cannot be right all the time</a:t>
            </a:r>
          </a:p>
          <a:p>
            <a:pPr lvl="1"/>
            <a:r>
              <a:rPr lang="en-GB" dirty="0"/>
              <a:t>Only claims that can be </a:t>
            </a:r>
            <a:r>
              <a:rPr lang="en-GB" i="1" dirty="0"/>
              <a:t>proven wrong </a:t>
            </a:r>
            <a:r>
              <a:rPr lang="en-GB" dirty="0"/>
              <a:t>can be scientific</a:t>
            </a:r>
          </a:p>
          <a:p>
            <a:r>
              <a:rPr lang="en-GB" dirty="0"/>
              <a:t>”</a:t>
            </a:r>
            <a:r>
              <a:rPr lang="en-GB" i="1" dirty="0"/>
              <a:t>If science is true, it ceases to be science</a:t>
            </a:r>
            <a:r>
              <a:rPr lang="en-GB" dirty="0"/>
              <a:t>”</a:t>
            </a:r>
          </a:p>
        </p:txBody>
      </p:sp>
      <p:pic>
        <p:nvPicPr>
          <p:cNvPr id="5" name="Sisällön paikkamerkki 4" descr="220px-Karl_Popper2.jpg"/>
          <p:cNvPicPr>
            <a:picLocks noGrp="1" noChangeAspect="1"/>
          </p:cNvPicPr>
          <p:nvPr>
            <p:ph sz="half" idx="2"/>
          </p:nvPr>
        </p:nvPicPr>
        <p:blipFill>
          <a:blip r:embed="rId2">
            <a:extLst>
              <a:ext uri="{28A0092B-C50C-407E-A947-70E740481C1C}">
                <a14:useLocalDpi xmlns:a14="http://schemas.microsoft.com/office/drawing/2010/main" val="0"/>
              </a:ext>
            </a:extLst>
          </a:blip>
          <a:srcRect t="-6808" b="-6808"/>
          <a:stretch>
            <a:fillRect/>
          </a:stretch>
        </p:blipFill>
        <p:spPr/>
      </p:pic>
    </p:spTree>
    <p:extLst>
      <p:ext uri="{BB962C8B-B14F-4D97-AF65-F5344CB8AC3E}">
        <p14:creationId xmlns:p14="http://schemas.microsoft.com/office/powerpoint/2010/main" val="15736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Karl </a:t>
            </a:r>
            <a:r>
              <a:rPr lang="fi-FI" dirty="0" err="1"/>
              <a:t>Popper</a:t>
            </a:r>
            <a:r>
              <a:rPr lang="fi-FI" dirty="0"/>
              <a:t> (1902–1994)</a:t>
            </a:r>
          </a:p>
        </p:txBody>
      </p:sp>
      <p:sp>
        <p:nvSpPr>
          <p:cNvPr id="3" name="Sisällön paikkamerkki 2"/>
          <p:cNvSpPr>
            <a:spLocks noGrp="1"/>
          </p:cNvSpPr>
          <p:nvPr>
            <p:ph sz="half" idx="1"/>
          </p:nvPr>
        </p:nvSpPr>
        <p:spPr>
          <a:xfrm>
            <a:off x="457200" y="1759352"/>
            <a:ext cx="4038600" cy="4366811"/>
          </a:xfrm>
        </p:spPr>
        <p:txBody>
          <a:bodyPr>
            <a:normAutofit/>
          </a:bodyPr>
          <a:lstStyle/>
          <a:p>
            <a:r>
              <a:rPr lang="en-GB" dirty="0"/>
              <a:t>Brave and imaginative conjectures and refuted hypothesis are particularly important for science</a:t>
            </a:r>
          </a:p>
          <a:p>
            <a:pPr lvl="1"/>
            <a:r>
              <a:rPr lang="en-GB" dirty="0"/>
              <a:t>With the help of refuted hypothesis we know at least what is NOT true</a:t>
            </a:r>
            <a:endParaRPr lang="en-GB" i="1" dirty="0"/>
          </a:p>
        </p:txBody>
      </p:sp>
      <p:pic>
        <p:nvPicPr>
          <p:cNvPr id="5" name="Sisällön paikkamerkki 4" descr="popper-sm.jpg"/>
          <p:cNvPicPr>
            <a:picLocks noGrp="1" noChangeAspect="1"/>
          </p:cNvPicPr>
          <p:nvPr>
            <p:ph sz="half" idx="2"/>
          </p:nvPr>
        </p:nvPicPr>
        <p:blipFill>
          <a:blip r:embed="rId2">
            <a:extLst>
              <a:ext uri="{28A0092B-C50C-407E-A947-70E740481C1C}">
                <a14:useLocalDpi xmlns:a14="http://schemas.microsoft.com/office/drawing/2010/main" val="0"/>
              </a:ext>
            </a:extLst>
          </a:blip>
          <a:srcRect l="-10789" r="-10789"/>
          <a:stretch>
            <a:fillRect/>
          </a:stretch>
        </p:blipFill>
        <p:spPr/>
      </p:pic>
      <p:sp>
        <p:nvSpPr>
          <p:cNvPr id="6" name="Tekstiruutu 5">
            <a:extLst>
              <a:ext uri="{FF2B5EF4-FFF2-40B4-BE49-F238E27FC236}">
                <a16:creationId xmlns:a16="http://schemas.microsoft.com/office/drawing/2014/main" id="{A69712E1-279C-6A46-847F-B9AFE7A9C7E7}"/>
              </a:ext>
            </a:extLst>
          </p:cNvPr>
          <p:cNvSpPr txBox="1"/>
          <p:nvPr/>
        </p:nvSpPr>
        <p:spPr>
          <a:xfrm>
            <a:off x="1009752" y="5409067"/>
            <a:ext cx="2933495" cy="523220"/>
          </a:xfrm>
          <a:prstGeom prst="rect">
            <a:avLst/>
          </a:prstGeom>
          <a:solidFill>
            <a:srgbClr val="FFC000"/>
          </a:solidFill>
        </p:spPr>
        <p:txBody>
          <a:bodyPr wrap="none" rtlCol="0">
            <a:spAutoFit/>
          </a:bodyPr>
          <a:lstStyle/>
          <a:p>
            <a:pPr algn="ctr"/>
            <a:r>
              <a:rPr lang="fi-FI" sz="2800" b="1" dirty="0"/>
              <a:t>FALSIFICATIONISM</a:t>
            </a:r>
          </a:p>
        </p:txBody>
      </p:sp>
    </p:spTree>
    <p:extLst>
      <p:ext uri="{BB962C8B-B14F-4D97-AF65-F5344CB8AC3E}">
        <p14:creationId xmlns:p14="http://schemas.microsoft.com/office/powerpoint/2010/main" val="35892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C29EC-778A-5A4B-8925-EF6A63E18845}"/>
              </a:ext>
            </a:extLst>
          </p:cNvPr>
          <p:cNvSpPr>
            <a:spLocks noGrp="1"/>
          </p:cNvSpPr>
          <p:nvPr>
            <p:ph type="title"/>
          </p:nvPr>
        </p:nvSpPr>
        <p:spPr/>
        <p:txBody>
          <a:bodyPr/>
          <a:lstStyle/>
          <a:p>
            <a:r>
              <a:rPr lang="fi-FI" dirty="0"/>
              <a:t>TASK</a:t>
            </a:r>
          </a:p>
        </p:txBody>
      </p:sp>
      <p:sp>
        <p:nvSpPr>
          <p:cNvPr id="3" name="Sisällön paikkamerkki 2">
            <a:extLst>
              <a:ext uri="{FF2B5EF4-FFF2-40B4-BE49-F238E27FC236}">
                <a16:creationId xmlns:a16="http://schemas.microsoft.com/office/drawing/2014/main" id="{81076582-73A2-A240-918B-C1BC0CFF52AB}"/>
              </a:ext>
            </a:extLst>
          </p:cNvPr>
          <p:cNvSpPr>
            <a:spLocks noGrp="1"/>
          </p:cNvSpPr>
          <p:nvPr>
            <p:ph sz="half" idx="1"/>
          </p:nvPr>
        </p:nvSpPr>
        <p:spPr/>
        <p:txBody>
          <a:bodyPr/>
          <a:lstStyle/>
          <a:p>
            <a:pPr marL="0" indent="0">
              <a:buNone/>
            </a:pPr>
            <a:endParaRPr lang="en-GB" dirty="0"/>
          </a:p>
          <a:p>
            <a:r>
              <a:rPr lang="en-GB" dirty="0"/>
              <a:t>What kind of things should be included in a good scientific research?</a:t>
            </a:r>
          </a:p>
          <a:p>
            <a:pPr lvl="1"/>
            <a:r>
              <a:rPr lang="en-GB" dirty="0"/>
              <a:t>Engage in conversation with your pair/group </a:t>
            </a:r>
          </a:p>
          <a:p>
            <a:pPr lvl="1"/>
            <a:r>
              <a:rPr lang="en-GB" dirty="0"/>
              <a:t>Write down your ideas</a:t>
            </a:r>
          </a:p>
        </p:txBody>
      </p:sp>
      <p:pic>
        <p:nvPicPr>
          <p:cNvPr id="5" name="Sisällön paikkamerkki 4" descr="81ea3999e617a3e5f038c90983346d56.jpg">
            <a:extLst>
              <a:ext uri="{FF2B5EF4-FFF2-40B4-BE49-F238E27FC236}">
                <a16:creationId xmlns:a16="http://schemas.microsoft.com/office/drawing/2014/main" id="{2059FBC3-2240-F44D-B0EA-6FA850FB81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362" r="-9362"/>
          <a:stretch>
            <a:fillRect/>
          </a:stretch>
        </p:blipFill>
        <p:spPr>
          <a:xfrm>
            <a:off x="4648202" y="1600207"/>
            <a:ext cx="4038598" cy="4525950"/>
          </a:xfrm>
        </p:spPr>
      </p:pic>
    </p:spTree>
    <p:extLst>
      <p:ext uri="{BB962C8B-B14F-4D97-AF65-F5344CB8AC3E}">
        <p14:creationId xmlns:p14="http://schemas.microsoft.com/office/powerpoint/2010/main" val="23290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TASK</a:t>
            </a:r>
          </a:p>
        </p:txBody>
      </p:sp>
      <p:sp>
        <p:nvSpPr>
          <p:cNvPr id="3" name="Sisällön paikkamerkki 2"/>
          <p:cNvSpPr>
            <a:spLocks noGrp="1"/>
          </p:cNvSpPr>
          <p:nvPr>
            <p:ph sz="half" idx="1"/>
          </p:nvPr>
        </p:nvSpPr>
        <p:spPr>
          <a:xfrm>
            <a:off x="457201" y="1726956"/>
            <a:ext cx="4038600" cy="4272450"/>
          </a:xfrm>
        </p:spPr>
        <p:txBody>
          <a:bodyPr>
            <a:normAutofit/>
          </a:bodyPr>
          <a:lstStyle/>
          <a:p>
            <a:r>
              <a:rPr lang="en-GB" dirty="0"/>
              <a:t>Create a hypothesis and design a </a:t>
            </a:r>
            <a:r>
              <a:rPr lang="en-GB" i="1" dirty="0"/>
              <a:t>research plan </a:t>
            </a:r>
            <a:r>
              <a:rPr lang="en-GB" dirty="0"/>
              <a:t>to empirically test your hypothesis with scientific method</a:t>
            </a:r>
          </a:p>
          <a:p>
            <a:r>
              <a:rPr lang="en-GB" dirty="0"/>
              <a:t>Describe the stages </a:t>
            </a:r>
            <a:br>
              <a:rPr lang="en-GB" dirty="0"/>
            </a:br>
            <a:r>
              <a:rPr lang="en-GB" dirty="0"/>
              <a:t>of your research</a:t>
            </a:r>
          </a:p>
          <a:p>
            <a:r>
              <a:rPr lang="en-GB" dirty="0"/>
              <a:t>Mere </a:t>
            </a:r>
            <a:r>
              <a:rPr lang="en-GB" i="1" dirty="0"/>
              <a:t>research plan </a:t>
            </a:r>
            <a:r>
              <a:rPr lang="en-GB" dirty="0"/>
              <a:t>is enough!</a:t>
            </a:r>
          </a:p>
        </p:txBody>
      </p:sp>
      <p:sp>
        <p:nvSpPr>
          <p:cNvPr id="6" name="Sisällön paikkamerkki 5"/>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a:bodyPr>
          <a:lstStyle/>
          <a:p>
            <a:r>
              <a:rPr lang="en-GB"/>
              <a:t>Example hypotheses:</a:t>
            </a:r>
          </a:p>
          <a:p>
            <a:pPr lvl="1"/>
            <a:r>
              <a:rPr lang="en-GB"/>
              <a:t>(1) Sunbathing causes skin cancer</a:t>
            </a:r>
          </a:p>
          <a:p>
            <a:pPr lvl="1"/>
            <a:r>
              <a:rPr lang="en-GB"/>
              <a:t>(2) The amount of carbon dioxide in the atmosphere influences global warming</a:t>
            </a:r>
          </a:p>
          <a:p>
            <a:pPr lvl="1"/>
            <a:r>
              <a:rPr lang="en-GB"/>
              <a:t>(3) If you increase temperature, then solubility of salt will increase</a:t>
            </a:r>
          </a:p>
        </p:txBody>
      </p:sp>
    </p:spTree>
    <p:extLst>
      <p:ext uri="{BB962C8B-B14F-4D97-AF65-F5344CB8AC3E}">
        <p14:creationId xmlns:p14="http://schemas.microsoft.com/office/powerpoint/2010/main" val="5126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dirty="0"/>
              <a:t>Scientific method</a:t>
            </a:r>
            <a:endParaRPr lang="fi-FI" dirty="0"/>
          </a:p>
        </p:txBody>
      </p:sp>
      <p:sp>
        <p:nvSpPr>
          <p:cNvPr id="3" name="Sisällön paikkamerkki 2"/>
          <p:cNvSpPr>
            <a:spLocks noGrp="1"/>
          </p:cNvSpPr>
          <p:nvPr>
            <p:ph sz="half" idx="1"/>
          </p:nvPr>
        </p:nvSpPr>
        <p:spPr/>
        <p:txBody>
          <a:bodyPr>
            <a:normAutofit/>
          </a:bodyPr>
          <a:lstStyle/>
          <a:p>
            <a:endParaRPr lang="en-GB" dirty="0"/>
          </a:p>
          <a:p>
            <a:r>
              <a:rPr lang="en-GB" dirty="0"/>
              <a:t>We </a:t>
            </a:r>
            <a:r>
              <a:rPr lang="en-GB" b="1" dirty="0"/>
              <a:t>CANNOT</a:t>
            </a:r>
            <a:r>
              <a:rPr lang="en-GB" dirty="0"/>
              <a:t> prove the hypothesis </a:t>
            </a:r>
            <a:r>
              <a:rPr lang="en-GB" dirty="0">
                <a:solidFill>
                  <a:srgbClr val="00B050"/>
                </a:solidFill>
              </a:rPr>
              <a:t>right</a:t>
            </a:r>
            <a:r>
              <a:rPr lang="en-GB" dirty="0"/>
              <a:t> based on the test results</a:t>
            </a:r>
          </a:p>
          <a:p>
            <a:endParaRPr lang="en-GB" dirty="0"/>
          </a:p>
          <a:p>
            <a:r>
              <a:rPr lang="en-GB" dirty="0"/>
              <a:t>We can only prove the hypothesis </a:t>
            </a:r>
            <a:r>
              <a:rPr lang="en-GB" dirty="0">
                <a:solidFill>
                  <a:srgbClr val="FF0000"/>
                </a:solidFill>
              </a:rPr>
              <a:t>wrong</a:t>
            </a:r>
            <a:endParaRPr lang="en-GB" dirty="0"/>
          </a:p>
        </p:txBody>
      </p:sp>
      <p:pic>
        <p:nvPicPr>
          <p:cNvPr id="6" name="Sisällön paikkamerkki 5" descr="affirming-antecedent-consequent.png"/>
          <p:cNvPicPr>
            <a:picLocks noGrp="1" noChangeAspect="1"/>
          </p:cNvPicPr>
          <p:nvPr>
            <p:ph sz="half" idx="2"/>
          </p:nvPr>
        </p:nvPicPr>
        <p:blipFill>
          <a:blip r:embed="rId2">
            <a:extLst>
              <a:ext uri="{28A0092B-C50C-407E-A947-70E740481C1C}">
                <a14:useLocalDpi xmlns:a14="http://schemas.microsoft.com/office/drawing/2010/main" val="0"/>
              </a:ext>
            </a:extLst>
          </a:blip>
          <a:srcRect t="-3916" b="-3916"/>
          <a:stretch>
            <a:fillRect/>
          </a:stretch>
        </p:blipFill>
        <p:spPr/>
      </p:pic>
      <p:sp>
        <p:nvSpPr>
          <p:cNvPr id="5" name="Tekstiruutu 4">
            <a:extLst>
              <a:ext uri="{FF2B5EF4-FFF2-40B4-BE49-F238E27FC236}">
                <a16:creationId xmlns:a16="http://schemas.microsoft.com/office/drawing/2014/main" id="{3E384F39-054A-2446-AE9A-03FDA495990B}"/>
              </a:ext>
            </a:extLst>
          </p:cNvPr>
          <p:cNvSpPr txBox="1"/>
          <p:nvPr/>
        </p:nvSpPr>
        <p:spPr>
          <a:xfrm>
            <a:off x="1009752" y="5148590"/>
            <a:ext cx="2933495" cy="523220"/>
          </a:xfrm>
          <a:prstGeom prst="rect">
            <a:avLst/>
          </a:prstGeom>
          <a:solidFill>
            <a:srgbClr val="FFC000"/>
          </a:solidFill>
        </p:spPr>
        <p:txBody>
          <a:bodyPr wrap="none" rtlCol="0">
            <a:spAutoFit/>
          </a:bodyPr>
          <a:lstStyle/>
          <a:p>
            <a:pPr algn="ctr"/>
            <a:r>
              <a:rPr lang="fi-FI" sz="2800" b="1" dirty="0"/>
              <a:t>FALSIFICATIONISM</a:t>
            </a:r>
          </a:p>
        </p:txBody>
      </p:sp>
    </p:spTree>
    <p:extLst>
      <p:ext uri="{BB962C8B-B14F-4D97-AF65-F5344CB8AC3E}">
        <p14:creationId xmlns:p14="http://schemas.microsoft.com/office/powerpoint/2010/main" val="10324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Albert Einstein (1879–1955)</a:t>
            </a:r>
          </a:p>
        </p:txBody>
      </p:sp>
      <p:sp>
        <p:nvSpPr>
          <p:cNvPr id="3" name="Sisällön paikkamerkki 2"/>
          <p:cNvSpPr>
            <a:spLocks noGrp="1"/>
          </p:cNvSpPr>
          <p:nvPr>
            <p:ph sz="half" idx="1"/>
          </p:nvPr>
        </p:nvSpPr>
        <p:spPr/>
        <p:txBody>
          <a:bodyPr/>
          <a:lstStyle/>
          <a:p>
            <a:endParaRPr lang="fi-FI"/>
          </a:p>
          <a:p>
            <a:endParaRPr lang="fi-FI"/>
          </a:p>
          <a:p>
            <a:r>
              <a:rPr lang="fi-FI"/>
              <a:t>”</a:t>
            </a:r>
            <a:r>
              <a:rPr lang="en-GB" i="1"/>
              <a:t>No amount of experimentation can ever prove me right; a single experiment can prove me wrong</a:t>
            </a:r>
            <a:r>
              <a:rPr lang="fi-FI"/>
              <a:t>”</a:t>
            </a:r>
          </a:p>
        </p:txBody>
      </p:sp>
      <p:pic>
        <p:nvPicPr>
          <p:cNvPr id="5" name="Sisällön paikkamerkki 4" descr="200px-Albert_Einstein_näyttää_kieltä.jpg"/>
          <p:cNvPicPr>
            <a:picLocks noGrp="1" noChangeAspect="1"/>
          </p:cNvPicPr>
          <p:nvPr>
            <p:ph sz="half" idx="2"/>
          </p:nvPr>
        </p:nvPicPr>
        <p:blipFill>
          <a:blip r:embed="rId2">
            <a:extLst>
              <a:ext uri="{28A0092B-C50C-407E-A947-70E740481C1C}">
                <a14:useLocalDpi xmlns:a14="http://schemas.microsoft.com/office/drawing/2010/main" val="0"/>
              </a:ext>
            </a:extLst>
          </a:blip>
          <a:srcRect l="-11347" r="-11347"/>
          <a:stretch>
            <a:fillRect/>
          </a:stretch>
        </p:blipFill>
        <p:spPr/>
      </p:pic>
    </p:spTree>
    <p:extLst>
      <p:ext uri="{BB962C8B-B14F-4D97-AF65-F5344CB8AC3E}">
        <p14:creationId xmlns:p14="http://schemas.microsoft.com/office/powerpoint/2010/main" val="160430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76430D-416D-FD42-96F3-FE568BBFBE0C}"/>
              </a:ext>
            </a:extLst>
          </p:cNvPr>
          <p:cNvSpPr>
            <a:spLocks noGrp="1"/>
          </p:cNvSpPr>
          <p:nvPr>
            <p:ph type="title"/>
          </p:nvPr>
        </p:nvSpPr>
        <p:spPr/>
        <p:txBody>
          <a:bodyPr/>
          <a:lstStyle/>
          <a:p>
            <a:r>
              <a:rPr lang="fi-FI" dirty="0"/>
              <a:t>TASK</a:t>
            </a:r>
            <a:endParaRPr lang="fi-FI" dirty="0">
              <a:solidFill>
                <a:srgbClr val="FF0000"/>
              </a:solidFill>
            </a:endParaRPr>
          </a:p>
        </p:txBody>
      </p:sp>
      <p:sp>
        <p:nvSpPr>
          <p:cNvPr id="3" name="Sisällön paikkamerkki 2">
            <a:extLst>
              <a:ext uri="{FF2B5EF4-FFF2-40B4-BE49-F238E27FC236}">
                <a16:creationId xmlns:a16="http://schemas.microsoft.com/office/drawing/2014/main" id="{7D8B381F-9AC4-7242-BDBD-FC38B62A7D9D}"/>
              </a:ext>
            </a:extLst>
          </p:cNvPr>
          <p:cNvSpPr>
            <a:spLocks noGrp="1"/>
          </p:cNvSpPr>
          <p:nvPr>
            <p:ph sz="half" idx="1"/>
          </p:nvPr>
        </p:nvSpPr>
        <p:spPr/>
        <p:txBody>
          <a:bodyPr>
            <a:normAutofit/>
          </a:bodyPr>
          <a:lstStyle/>
          <a:p>
            <a:endParaRPr lang="en-GB" dirty="0"/>
          </a:p>
          <a:p>
            <a:endParaRPr lang="en-GB" dirty="0"/>
          </a:p>
          <a:p>
            <a:endParaRPr lang="en-GB" dirty="0"/>
          </a:p>
          <a:p>
            <a:r>
              <a:rPr lang="en-GB" dirty="0"/>
              <a:t>Is there a single scientific method?</a:t>
            </a:r>
          </a:p>
        </p:txBody>
      </p:sp>
      <p:pic>
        <p:nvPicPr>
          <p:cNvPr id="5" name="Sisällön paikkamerkki 5">
            <a:extLst>
              <a:ext uri="{FF2B5EF4-FFF2-40B4-BE49-F238E27FC236}">
                <a16:creationId xmlns:a16="http://schemas.microsoft.com/office/drawing/2014/main" id="{C9546785-4248-3E4F-9395-95E273537EBF}"/>
              </a:ext>
            </a:extLst>
          </p:cNvPr>
          <p:cNvPicPr>
            <a:picLocks noGrp="1" noChangeAspect="1"/>
          </p:cNvPicPr>
          <p:nvPr>
            <p:ph sz="half" idx="2"/>
          </p:nvPr>
        </p:nvPicPr>
        <p:blipFill rotWithShape="1">
          <a:blip r:embed="rId2"/>
          <a:srcRect b="4034"/>
          <a:stretch/>
        </p:blipFill>
        <p:spPr>
          <a:xfrm>
            <a:off x="4960820" y="1600200"/>
            <a:ext cx="3413360" cy="4525963"/>
          </a:xfrm>
        </p:spPr>
      </p:pic>
    </p:spTree>
    <p:extLst>
      <p:ext uri="{BB962C8B-B14F-4D97-AF65-F5344CB8AC3E}">
        <p14:creationId xmlns:p14="http://schemas.microsoft.com/office/powerpoint/2010/main" val="39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3329ED-3375-CA46-A81F-B4A0F5712B07}"/>
              </a:ext>
            </a:extLst>
          </p:cNvPr>
          <p:cNvSpPr>
            <a:spLocks noGrp="1"/>
          </p:cNvSpPr>
          <p:nvPr>
            <p:ph type="title"/>
          </p:nvPr>
        </p:nvSpPr>
        <p:spPr/>
        <p:txBody>
          <a:bodyPr/>
          <a:lstStyle/>
          <a:p>
            <a:r>
              <a:rPr lang="fi-FI"/>
              <a:t>TASK</a:t>
            </a:r>
          </a:p>
        </p:txBody>
      </p:sp>
      <p:sp>
        <p:nvSpPr>
          <p:cNvPr id="3" name="Sisällön paikkamerkki 2">
            <a:extLst>
              <a:ext uri="{FF2B5EF4-FFF2-40B4-BE49-F238E27FC236}">
                <a16:creationId xmlns:a16="http://schemas.microsoft.com/office/drawing/2014/main" id="{D6172050-5B18-2947-A838-D6421B3FE3AE}"/>
              </a:ext>
            </a:extLst>
          </p:cNvPr>
          <p:cNvSpPr>
            <a:spLocks noGrp="1"/>
          </p:cNvSpPr>
          <p:nvPr>
            <p:ph sz="half" idx="1"/>
          </p:nvPr>
        </p:nvSpPr>
        <p:spPr/>
        <p:txBody>
          <a:bodyPr/>
          <a:lstStyle/>
          <a:p>
            <a:endParaRPr lang="en-GB" dirty="0"/>
          </a:p>
          <a:p>
            <a:endParaRPr lang="en-GB" dirty="0"/>
          </a:p>
          <a:p>
            <a:r>
              <a:rPr lang="en-GB" dirty="0"/>
              <a:t>How can it be that scientific knowledge changes over time?</a:t>
            </a:r>
          </a:p>
        </p:txBody>
      </p:sp>
      <p:pic>
        <p:nvPicPr>
          <p:cNvPr id="6" name="Sisällön paikkamerkki 5">
            <a:extLst>
              <a:ext uri="{FF2B5EF4-FFF2-40B4-BE49-F238E27FC236}">
                <a16:creationId xmlns:a16="http://schemas.microsoft.com/office/drawing/2014/main" id="{CEC06646-CFCC-854F-81B9-88802E9024B6}"/>
              </a:ext>
            </a:extLst>
          </p:cNvPr>
          <p:cNvPicPr>
            <a:picLocks noGrp="1" noChangeAspect="1"/>
          </p:cNvPicPr>
          <p:nvPr>
            <p:ph sz="half" idx="2"/>
          </p:nvPr>
        </p:nvPicPr>
        <p:blipFill>
          <a:blip r:embed="rId2"/>
          <a:stretch>
            <a:fillRect/>
          </a:stretch>
        </p:blipFill>
        <p:spPr>
          <a:xfrm>
            <a:off x="4495800" y="2032000"/>
            <a:ext cx="4191000" cy="2794000"/>
          </a:xfrm>
        </p:spPr>
      </p:pic>
    </p:spTree>
    <p:extLst>
      <p:ext uri="{BB962C8B-B14F-4D97-AF65-F5344CB8AC3E}">
        <p14:creationId xmlns:p14="http://schemas.microsoft.com/office/powerpoint/2010/main" val="12604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24B286-633E-DB4A-891A-A822EEC9E370}"/>
              </a:ext>
            </a:extLst>
          </p:cNvPr>
          <p:cNvSpPr>
            <a:spLocks noGrp="1"/>
          </p:cNvSpPr>
          <p:nvPr>
            <p:ph type="title"/>
          </p:nvPr>
        </p:nvSpPr>
        <p:spPr/>
        <p:txBody>
          <a:bodyPr>
            <a:normAutofit/>
          </a:bodyPr>
          <a:lstStyle/>
          <a:p>
            <a:r>
              <a:rPr lang="fi-FI" dirty="0" err="1"/>
              <a:t>Character</a:t>
            </a:r>
            <a:r>
              <a:rPr lang="fi-FI" dirty="0"/>
              <a:t> of </a:t>
            </a:r>
            <a:r>
              <a:rPr lang="fi-FI" dirty="0" err="1"/>
              <a:t>natural</a:t>
            </a:r>
            <a:r>
              <a:rPr lang="fi-FI" dirty="0"/>
              <a:t> </a:t>
            </a:r>
            <a:r>
              <a:rPr lang="fi-FI" dirty="0" err="1"/>
              <a:t>sciences</a:t>
            </a:r>
            <a:endParaRPr lang="fi-FI" dirty="0">
              <a:solidFill>
                <a:srgbClr val="FF0000"/>
              </a:solidFill>
            </a:endParaRPr>
          </a:p>
        </p:txBody>
      </p:sp>
      <p:sp>
        <p:nvSpPr>
          <p:cNvPr id="3" name="Sisällön paikkamerkki 2">
            <a:extLst>
              <a:ext uri="{FF2B5EF4-FFF2-40B4-BE49-F238E27FC236}">
                <a16:creationId xmlns:a16="http://schemas.microsoft.com/office/drawing/2014/main" id="{9704D2E7-6102-C546-8AC9-26DD6EA09398}"/>
              </a:ext>
            </a:extLst>
          </p:cNvPr>
          <p:cNvSpPr>
            <a:spLocks noGrp="1"/>
          </p:cNvSpPr>
          <p:nvPr>
            <p:ph sz="half" idx="1"/>
          </p:nvPr>
        </p:nvSpPr>
        <p:spPr/>
        <p:txBody>
          <a:bodyPr/>
          <a:lstStyle/>
          <a:p>
            <a:r>
              <a:rPr lang="en-GB" dirty="0"/>
              <a:t>The natural sciences seek to discover </a:t>
            </a:r>
            <a:r>
              <a:rPr lang="en-GB" i="1" dirty="0"/>
              <a:t>laws of nature</a:t>
            </a:r>
            <a:r>
              <a:rPr lang="en-GB" dirty="0"/>
              <a:t> – </a:t>
            </a:r>
            <a:r>
              <a:rPr lang="en-GB" i="1" dirty="0"/>
              <a:t>regularities</a:t>
            </a:r>
            <a:r>
              <a:rPr lang="en-GB" dirty="0"/>
              <a:t> in the natural world</a:t>
            </a:r>
          </a:p>
          <a:p>
            <a:pPr lvl="1"/>
            <a:r>
              <a:rPr lang="en-GB" i="1" dirty="0"/>
              <a:t>”If A, then B”</a:t>
            </a:r>
          </a:p>
          <a:p>
            <a:pPr lvl="1"/>
            <a:r>
              <a:rPr lang="en-GB" dirty="0"/>
              <a:t>Mathematical precision</a:t>
            </a:r>
          </a:p>
          <a:p>
            <a:r>
              <a:rPr lang="en-GB" dirty="0"/>
              <a:t>Attempt to produce knowledge that is independent of human agency</a:t>
            </a:r>
          </a:p>
        </p:txBody>
      </p:sp>
      <p:pic>
        <p:nvPicPr>
          <p:cNvPr id="6" name="Sisällön paikkamerkki 5">
            <a:extLst>
              <a:ext uri="{FF2B5EF4-FFF2-40B4-BE49-F238E27FC236}">
                <a16:creationId xmlns:a16="http://schemas.microsoft.com/office/drawing/2014/main" id="{6D41FFEC-50C9-E944-B43D-38C627A69BC9}"/>
              </a:ext>
            </a:extLst>
          </p:cNvPr>
          <p:cNvPicPr>
            <a:picLocks noGrp="1" noChangeAspect="1"/>
          </p:cNvPicPr>
          <p:nvPr>
            <p:ph sz="half" idx="2"/>
          </p:nvPr>
        </p:nvPicPr>
        <p:blipFill>
          <a:blip r:embed="rId2"/>
          <a:stretch>
            <a:fillRect/>
          </a:stretch>
        </p:blipFill>
        <p:spPr>
          <a:xfrm>
            <a:off x="4648200" y="2556356"/>
            <a:ext cx="4038600" cy="3026607"/>
          </a:xfrm>
        </p:spPr>
      </p:pic>
    </p:spTree>
    <p:extLst>
      <p:ext uri="{BB962C8B-B14F-4D97-AF65-F5344CB8AC3E}">
        <p14:creationId xmlns:p14="http://schemas.microsoft.com/office/powerpoint/2010/main" val="15323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Thomas </a:t>
            </a:r>
            <a:r>
              <a:rPr lang="fi-FI" dirty="0" err="1"/>
              <a:t>Kuhn</a:t>
            </a:r>
            <a:r>
              <a:rPr lang="fi-FI" dirty="0"/>
              <a:t> (1922–1996)</a:t>
            </a:r>
          </a:p>
        </p:txBody>
      </p:sp>
      <p:sp>
        <p:nvSpPr>
          <p:cNvPr id="3" name="Sisällön paikkamerkki 2"/>
          <p:cNvSpPr>
            <a:spLocks noGrp="1"/>
          </p:cNvSpPr>
          <p:nvPr>
            <p:ph sz="half" idx="1"/>
          </p:nvPr>
        </p:nvSpPr>
        <p:spPr/>
        <p:txBody>
          <a:bodyPr/>
          <a:lstStyle/>
          <a:p>
            <a:pPr marL="0" indent="0">
              <a:buNone/>
            </a:pPr>
            <a:endParaRPr lang="en-GB" i="1" dirty="0">
              <a:latin typeface="Calibri" charset="0"/>
            </a:endParaRPr>
          </a:p>
          <a:p>
            <a:endParaRPr lang="en-GB" i="1" dirty="0">
              <a:latin typeface="Calibri" charset="0"/>
            </a:endParaRPr>
          </a:p>
          <a:p>
            <a:r>
              <a:rPr lang="en-GB" i="1" dirty="0">
                <a:latin typeface="Calibri" charset="0"/>
              </a:rPr>
              <a:t>The Structure of Scientific Revolutions </a:t>
            </a:r>
            <a:r>
              <a:rPr lang="en-GB" dirty="0">
                <a:latin typeface="Calibri" charset="0"/>
              </a:rPr>
              <a:t>(1962)</a:t>
            </a:r>
          </a:p>
          <a:p>
            <a:pPr lvl="1"/>
            <a:r>
              <a:rPr lang="en-GB" dirty="0"/>
              <a:t>Pointed out the importance of history in scientific progress</a:t>
            </a:r>
          </a:p>
          <a:p>
            <a:pPr lvl="1"/>
            <a:endParaRPr lang="en-GB" dirty="0">
              <a:latin typeface="Calibri" charset="0"/>
            </a:endParaRPr>
          </a:p>
        </p:txBody>
      </p:sp>
      <p:pic>
        <p:nvPicPr>
          <p:cNvPr id="5" name="Sisällön paikkamerkki 4" descr="110273-004-DB153503.jpg"/>
          <p:cNvPicPr>
            <a:picLocks noGrp="1" noChangeAspect="1"/>
          </p:cNvPicPr>
          <p:nvPr>
            <p:ph sz="half" idx="2"/>
          </p:nvPr>
        </p:nvPicPr>
        <p:blipFill>
          <a:blip r:embed="rId2">
            <a:extLst>
              <a:ext uri="{28A0092B-C50C-407E-A947-70E740481C1C}">
                <a14:useLocalDpi xmlns:a14="http://schemas.microsoft.com/office/drawing/2010/main" val="0"/>
              </a:ext>
            </a:extLst>
          </a:blip>
          <a:srcRect l="13296" r="13296"/>
          <a:stretch>
            <a:fillRect/>
          </a:stretch>
        </p:blipFill>
        <p:spPr/>
      </p:pic>
    </p:spTree>
    <p:extLst>
      <p:ext uri="{BB962C8B-B14F-4D97-AF65-F5344CB8AC3E}">
        <p14:creationId xmlns:p14="http://schemas.microsoft.com/office/powerpoint/2010/main" val="276652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02F747-284E-9A4A-A2A9-D356029FE973}"/>
              </a:ext>
            </a:extLst>
          </p:cNvPr>
          <p:cNvSpPr>
            <a:spLocks noGrp="1"/>
          </p:cNvSpPr>
          <p:nvPr>
            <p:ph type="title"/>
          </p:nvPr>
        </p:nvSpPr>
        <p:spPr/>
        <p:txBody>
          <a:bodyPr/>
          <a:lstStyle/>
          <a:p>
            <a:r>
              <a:rPr lang="fi-FI" dirty="0"/>
              <a:t>Thomas </a:t>
            </a:r>
            <a:r>
              <a:rPr lang="fi-FI" dirty="0" err="1"/>
              <a:t>Kuhn</a:t>
            </a:r>
            <a:r>
              <a:rPr lang="fi-FI" dirty="0"/>
              <a:t> (1922–1996)</a:t>
            </a:r>
          </a:p>
        </p:txBody>
      </p:sp>
      <p:pic>
        <p:nvPicPr>
          <p:cNvPr id="10" name="Sisällön paikkamerkki 9">
            <a:extLst>
              <a:ext uri="{FF2B5EF4-FFF2-40B4-BE49-F238E27FC236}">
                <a16:creationId xmlns:a16="http://schemas.microsoft.com/office/drawing/2014/main" id="{C2EE4F18-DCD4-1545-947F-A5C17B5C438D}"/>
              </a:ext>
            </a:extLst>
          </p:cNvPr>
          <p:cNvPicPr>
            <a:picLocks noGrp="1" noChangeAspect="1"/>
          </p:cNvPicPr>
          <p:nvPr>
            <p:ph sz="half" idx="2"/>
          </p:nvPr>
        </p:nvPicPr>
        <p:blipFill>
          <a:blip r:embed="rId2"/>
          <a:stretch>
            <a:fillRect/>
          </a:stretch>
        </p:blipFill>
        <p:spPr>
          <a:xfrm>
            <a:off x="4692900" y="1892010"/>
            <a:ext cx="3993898" cy="3855647"/>
          </a:xfrm>
        </p:spPr>
      </p:pic>
      <p:sp>
        <p:nvSpPr>
          <p:cNvPr id="8" name="Sisällön paikkamerkki 7">
            <a:extLst>
              <a:ext uri="{FF2B5EF4-FFF2-40B4-BE49-F238E27FC236}">
                <a16:creationId xmlns:a16="http://schemas.microsoft.com/office/drawing/2014/main" id="{57E91EAD-3AAF-C54C-B0CE-CA94FBF72C57}"/>
              </a:ext>
            </a:extLst>
          </p:cNvPr>
          <p:cNvSpPr>
            <a:spLocks noGrp="1"/>
          </p:cNvSpPr>
          <p:nvPr>
            <p:ph sz="half" idx="1"/>
          </p:nvPr>
        </p:nvSpPr>
        <p:spPr>
          <a:xfrm>
            <a:off x="457200" y="1600200"/>
            <a:ext cx="3875314" cy="4525963"/>
          </a:xfrm>
        </p:spPr>
        <p:txBody>
          <a:bodyPr/>
          <a:lstStyle/>
          <a:p>
            <a:pPr marL="0" indent="0">
              <a:buNone/>
            </a:pPr>
            <a:endParaRPr lang="en-GB" dirty="0"/>
          </a:p>
          <a:p>
            <a:r>
              <a:rPr lang="en-GB" dirty="0"/>
              <a:t>Karl Popper assumes that through </a:t>
            </a:r>
            <a:r>
              <a:rPr lang="en-GB" i="1" dirty="0" err="1"/>
              <a:t>falsificationism</a:t>
            </a:r>
            <a:r>
              <a:rPr lang="en-GB" dirty="0"/>
              <a:t> scientific knowledge accumulates linearly</a:t>
            </a:r>
          </a:p>
          <a:p>
            <a:pPr lvl="1"/>
            <a:r>
              <a:rPr lang="en-GB" dirty="0"/>
              <a:t>Popper’s approach is more </a:t>
            </a:r>
            <a:r>
              <a:rPr lang="en-GB" i="1" dirty="0"/>
              <a:t>transverse</a:t>
            </a:r>
            <a:r>
              <a:rPr lang="en-GB" dirty="0"/>
              <a:t>, whereas Kuhn’s is </a:t>
            </a:r>
            <a:br>
              <a:rPr lang="en-GB" dirty="0"/>
            </a:br>
            <a:r>
              <a:rPr lang="en-GB" dirty="0"/>
              <a:t>more </a:t>
            </a:r>
            <a:r>
              <a:rPr lang="en-GB" i="1" dirty="0"/>
              <a:t>longitudinal</a:t>
            </a:r>
          </a:p>
        </p:txBody>
      </p:sp>
    </p:spTree>
    <p:extLst>
      <p:ext uri="{BB962C8B-B14F-4D97-AF65-F5344CB8AC3E}">
        <p14:creationId xmlns:p14="http://schemas.microsoft.com/office/powerpoint/2010/main" val="22687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6129BF-14D4-FC4A-8D2E-C70489584098}"/>
              </a:ext>
            </a:extLst>
          </p:cNvPr>
          <p:cNvSpPr>
            <a:spLocks noGrp="1"/>
          </p:cNvSpPr>
          <p:nvPr>
            <p:ph type="title"/>
          </p:nvPr>
        </p:nvSpPr>
        <p:spPr/>
        <p:txBody>
          <a:bodyPr/>
          <a:lstStyle/>
          <a:p>
            <a:r>
              <a:rPr lang="fi-FI" dirty="0"/>
              <a:t>Thomas </a:t>
            </a:r>
            <a:r>
              <a:rPr lang="fi-FI" dirty="0" err="1"/>
              <a:t>Kuhn</a:t>
            </a:r>
            <a:r>
              <a:rPr lang="fi-FI" dirty="0"/>
              <a:t> (1922–1996)</a:t>
            </a:r>
          </a:p>
        </p:txBody>
      </p:sp>
      <p:sp>
        <p:nvSpPr>
          <p:cNvPr id="3" name="Sisällön paikkamerkki 2">
            <a:extLst>
              <a:ext uri="{FF2B5EF4-FFF2-40B4-BE49-F238E27FC236}">
                <a16:creationId xmlns:a16="http://schemas.microsoft.com/office/drawing/2014/main" id="{A42FCE54-7C87-8E42-BFF7-5B1B083D33F0}"/>
              </a:ext>
            </a:extLst>
          </p:cNvPr>
          <p:cNvSpPr>
            <a:spLocks noGrp="1"/>
          </p:cNvSpPr>
          <p:nvPr>
            <p:ph sz="half" idx="1"/>
          </p:nvPr>
        </p:nvSpPr>
        <p:spPr>
          <a:xfrm>
            <a:off x="457199" y="1750671"/>
            <a:ext cx="4038600" cy="4525963"/>
          </a:xfrm>
        </p:spPr>
        <p:txBody>
          <a:bodyPr/>
          <a:lstStyle/>
          <a:p>
            <a:endParaRPr lang="en-GB" dirty="0"/>
          </a:p>
          <a:p>
            <a:r>
              <a:rPr lang="en-GB" dirty="0"/>
              <a:t>(1) Normal science</a:t>
            </a:r>
          </a:p>
          <a:p>
            <a:r>
              <a:rPr lang="en-GB" dirty="0"/>
              <a:t>(2) Crisis of science</a:t>
            </a:r>
          </a:p>
          <a:p>
            <a:pPr lvl="1"/>
            <a:r>
              <a:rPr lang="en-GB" b="1" dirty="0"/>
              <a:t>Anomalies</a:t>
            </a:r>
            <a:r>
              <a:rPr lang="en-GB" dirty="0"/>
              <a:t>, unsolved problems for the normal science starts to emerge</a:t>
            </a:r>
          </a:p>
          <a:p>
            <a:r>
              <a:rPr lang="en-GB" dirty="0"/>
              <a:t>(3) Scientific revolution</a:t>
            </a:r>
          </a:p>
        </p:txBody>
      </p:sp>
      <p:pic>
        <p:nvPicPr>
          <p:cNvPr id="6" name="Sisällön paikkamerkki 5">
            <a:extLst>
              <a:ext uri="{FF2B5EF4-FFF2-40B4-BE49-F238E27FC236}">
                <a16:creationId xmlns:a16="http://schemas.microsoft.com/office/drawing/2014/main" id="{5B4AEE82-3141-C149-B634-0A986FDB4780}"/>
              </a:ext>
            </a:extLst>
          </p:cNvPr>
          <p:cNvPicPr>
            <a:picLocks noGrp="1" noChangeAspect="1"/>
          </p:cNvPicPr>
          <p:nvPr>
            <p:ph sz="half" idx="2"/>
          </p:nvPr>
        </p:nvPicPr>
        <p:blipFill>
          <a:blip r:embed="rId2"/>
          <a:stretch>
            <a:fillRect/>
          </a:stretch>
        </p:blipFill>
        <p:spPr>
          <a:xfrm>
            <a:off x="4648202" y="1837582"/>
            <a:ext cx="4038598" cy="3898800"/>
          </a:xfrm>
        </p:spPr>
      </p:pic>
    </p:spTree>
    <p:extLst>
      <p:ext uri="{BB962C8B-B14F-4D97-AF65-F5344CB8AC3E}">
        <p14:creationId xmlns:p14="http://schemas.microsoft.com/office/powerpoint/2010/main" val="36361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E46D13-4EF0-C34B-B7EB-838A97674B7D}"/>
              </a:ext>
            </a:extLst>
          </p:cNvPr>
          <p:cNvSpPr>
            <a:spLocks noGrp="1"/>
          </p:cNvSpPr>
          <p:nvPr>
            <p:ph type="title"/>
          </p:nvPr>
        </p:nvSpPr>
        <p:spPr/>
        <p:txBody>
          <a:bodyPr/>
          <a:lstStyle/>
          <a:p>
            <a:r>
              <a:rPr lang="fi-FI" dirty="0"/>
              <a:t>Thomas </a:t>
            </a:r>
            <a:r>
              <a:rPr lang="fi-FI" dirty="0" err="1"/>
              <a:t>Kuhn</a:t>
            </a:r>
            <a:r>
              <a:rPr lang="fi-FI" dirty="0"/>
              <a:t> (1922–1996)</a:t>
            </a:r>
          </a:p>
        </p:txBody>
      </p:sp>
      <p:pic>
        <p:nvPicPr>
          <p:cNvPr id="7" name="Sisällön paikkamerkki 6">
            <a:extLst>
              <a:ext uri="{FF2B5EF4-FFF2-40B4-BE49-F238E27FC236}">
                <a16:creationId xmlns:a16="http://schemas.microsoft.com/office/drawing/2014/main" id="{0483FFC5-B8D4-AA4D-A15C-E8F53FB82BD8}"/>
              </a:ext>
            </a:extLst>
          </p:cNvPr>
          <p:cNvPicPr>
            <a:picLocks noGrp="1" noChangeAspect="1"/>
          </p:cNvPicPr>
          <p:nvPr>
            <p:ph sz="half" idx="2"/>
          </p:nvPr>
        </p:nvPicPr>
        <p:blipFill>
          <a:blip r:embed="rId2"/>
          <a:stretch>
            <a:fillRect/>
          </a:stretch>
        </p:blipFill>
        <p:spPr>
          <a:xfrm>
            <a:off x="4937472" y="1959059"/>
            <a:ext cx="3622876" cy="3097560"/>
          </a:xfrm>
        </p:spPr>
      </p:pic>
      <p:pic>
        <p:nvPicPr>
          <p:cNvPr id="5" name="Sisällön paikkamerkki 5">
            <a:extLst>
              <a:ext uri="{FF2B5EF4-FFF2-40B4-BE49-F238E27FC236}">
                <a16:creationId xmlns:a16="http://schemas.microsoft.com/office/drawing/2014/main" id="{BF640EE8-FA70-F746-B20F-7780D59E8E25}"/>
              </a:ext>
            </a:extLst>
          </p:cNvPr>
          <p:cNvPicPr>
            <a:picLocks noGrp="1" noChangeAspect="1"/>
          </p:cNvPicPr>
          <p:nvPr>
            <p:ph sz="half" idx="1"/>
          </p:nvPr>
        </p:nvPicPr>
        <p:blipFill>
          <a:blip r:embed="rId3"/>
          <a:stretch>
            <a:fillRect/>
          </a:stretch>
        </p:blipFill>
        <p:spPr>
          <a:xfrm>
            <a:off x="844952" y="1600200"/>
            <a:ext cx="3361578" cy="3456419"/>
          </a:xfrm>
        </p:spPr>
      </p:pic>
      <p:sp>
        <p:nvSpPr>
          <p:cNvPr id="8" name="Tekstiruutu 7">
            <a:extLst>
              <a:ext uri="{FF2B5EF4-FFF2-40B4-BE49-F238E27FC236}">
                <a16:creationId xmlns:a16="http://schemas.microsoft.com/office/drawing/2014/main" id="{E5DF89FE-76A8-8F45-BDFB-779ED658D763}"/>
              </a:ext>
            </a:extLst>
          </p:cNvPr>
          <p:cNvSpPr txBox="1"/>
          <p:nvPr/>
        </p:nvSpPr>
        <p:spPr>
          <a:xfrm>
            <a:off x="1239297" y="5329438"/>
            <a:ext cx="2723887" cy="461665"/>
          </a:xfrm>
          <a:prstGeom prst="rect">
            <a:avLst/>
          </a:prstGeom>
          <a:solidFill>
            <a:srgbClr val="FFC000"/>
          </a:solidFill>
        </p:spPr>
        <p:txBody>
          <a:bodyPr wrap="none" rtlCol="0">
            <a:spAutoFit/>
          </a:bodyPr>
          <a:lstStyle/>
          <a:p>
            <a:pPr algn="ctr"/>
            <a:r>
              <a:rPr lang="en-GB" sz="2400" b="1" dirty="0"/>
              <a:t>Geocentric universe</a:t>
            </a:r>
          </a:p>
        </p:txBody>
      </p:sp>
      <p:grpSp>
        <p:nvGrpSpPr>
          <p:cNvPr id="11" name="Ryhmä 10">
            <a:extLst>
              <a:ext uri="{FF2B5EF4-FFF2-40B4-BE49-F238E27FC236}">
                <a16:creationId xmlns:a16="http://schemas.microsoft.com/office/drawing/2014/main" id="{CA118A3B-C298-3948-82CA-EBE7FDC63433}"/>
              </a:ext>
            </a:extLst>
          </p:cNvPr>
          <p:cNvGrpSpPr/>
          <p:nvPr/>
        </p:nvGrpSpPr>
        <p:grpSpPr>
          <a:xfrm>
            <a:off x="4095607" y="5317954"/>
            <a:ext cx="4076160" cy="510918"/>
            <a:chOff x="4095607" y="5317954"/>
            <a:chExt cx="4076160" cy="510918"/>
          </a:xfrm>
        </p:grpSpPr>
        <p:sp>
          <p:nvSpPr>
            <p:cNvPr id="9" name="Tekstiruutu 8">
              <a:extLst>
                <a:ext uri="{FF2B5EF4-FFF2-40B4-BE49-F238E27FC236}">
                  <a16:creationId xmlns:a16="http://schemas.microsoft.com/office/drawing/2014/main" id="{04EAE63B-6B86-F24A-A7E2-56A1D1D481DC}"/>
                </a:ext>
              </a:extLst>
            </p:cNvPr>
            <p:cNvSpPr txBox="1"/>
            <p:nvPr/>
          </p:nvSpPr>
          <p:spPr>
            <a:xfrm>
              <a:off x="5326052" y="5367207"/>
              <a:ext cx="2845715" cy="461665"/>
            </a:xfrm>
            <a:prstGeom prst="rect">
              <a:avLst/>
            </a:prstGeom>
            <a:solidFill>
              <a:srgbClr val="FFC000"/>
            </a:solidFill>
          </p:spPr>
          <p:txBody>
            <a:bodyPr wrap="none" rtlCol="0">
              <a:spAutoFit/>
            </a:bodyPr>
            <a:lstStyle/>
            <a:p>
              <a:pPr algn="ctr"/>
              <a:r>
                <a:rPr lang="en-GB" sz="2400" b="1" dirty="0"/>
                <a:t>Heliocentric universe</a:t>
              </a:r>
            </a:p>
          </p:txBody>
        </p:sp>
        <p:sp>
          <p:nvSpPr>
            <p:cNvPr id="10" name="Nuoli oikealle 9">
              <a:extLst>
                <a:ext uri="{FF2B5EF4-FFF2-40B4-BE49-F238E27FC236}">
                  <a16:creationId xmlns:a16="http://schemas.microsoft.com/office/drawing/2014/main" id="{09A533CE-469D-DB41-A961-20458965C1BD}"/>
                </a:ext>
              </a:extLst>
            </p:cNvPr>
            <p:cNvSpPr/>
            <p:nvPr/>
          </p:nvSpPr>
          <p:spPr>
            <a:xfrm>
              <a:off x="4095607" y="5317954"/>
              <a:ext cx="1098022" cy="484632"/>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1888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B5CA35-0660-FB4C-A1CC-AFFBB40E2959}"/>
              </a:ext>
            </a:extLst>
          </p:cNvPr>
          <p:cNvSpPr>
            <a:spLocks noGrp="1"/>
          </p:cNvSpPr>
          <p:nvPr>
            <p:ph type="title"/>
          </p:nvPr>
        </p:nvSpPr>
        <p:spPr/>
        <p:txBody>
          <a:bodyPr/>
          <a:lstStyle/>
          <a:p>
            <a:r>
              <a:rPr lang="fi-FI" dirty="0"/>
              <a:t>Thomas </a:t>
            </a:r>
            <a:r>
              <a:rPr lang="fi-FI" dirty="0" err="1"/>
              <a:t>Kuhn</a:t>
            </a:r>
            <a:r>
              <a:rPr lang="fi-FI" dirty="0"/>
              <a:t> (1922–1996)</a:t>
            </a:r>
          </a:p>
        </p:txBody>
      </p:sp>
      <p:pic>
        <p:nvPicPr>
          <p:cNvPr id="8" name="Sisällön paikkamerkki 7">
            <a:extLst>
              <a:ext uri="{FF2B5EF4-FFF2-40B4-BE49-F238E27FC236}">
                <a16:creationId xmlns:a16="http://schemas.microsoft.com/office/drawing/2014/main" id="{603B2317-C27E-104D-B542-9BDB967C77F5}"/>
              </a:ext>
            </a:extLst>
          </p:cNvPr>
          <p:cNvPicPr>
            <a:picLocks noGrp="1" noChangeAspect="1"/>
          </p:cNvPicPr>
          <p:nvPr>
            <p:ph sz="half" idx="2"/>
          </p:nvPr>
        </p:nvPicPr>
        <p:blipFill>
          <a:blip r:embed="rId2"/>
          <a:stretch>
            <a:fillRect/>
          </a:stretch>
        </p:blipFill>
        <p:spPr>
          <a:xfrm>
            <a:off x="4755610" y="1634926"/>
            <a:ext cx="3605514" cy="3605514"/>
          </a:xfrm>
        </p:spPr>
      </p:pic>
      <p:sp>
        <p:nvSpPr>
          <p:cNvPr id="9" name="Tekstiruutu 8">
            <a:extLst>
              <a:ext uri="{FF2B5EF4-FFF2-40B4-BE49-F238E27FC236}">
                <a16:creationId xmlns:a16="http://schemas.microsoft.com/office/drawing/2014/main" id="{2109F8F7-FA36-9F48-B20A-A969B82ECA4A}"/>
              </a:ext>
            </a:extLst>
          </p:cNvPr>
          <p:cNvSpPr txBox="1"/>
          <p:nvPr/>
        </p:nvSpPr>
        <p:spPr>
          <a:xfrm>
            <a:off x="910326" y="5329438"/>
            <a:ext cx="3381824" cy="830997"/>
          </a:xfrm>
          <a:prstGeom prst="rect">
            <a:avLst/>
          </a:prstGeom>
          <a:solidFill>
            <a:srgbClr val="FFC000"/>
          </a:solidFill>
        </p:spPr>
        <p:txBody>
          <a:bodyPr wrap="none" rtlCol="0">
            <a:spAutoFit/>
          </a:bodyPr>
          <a:lstStyle/>
          <a:p>
            <a:pPr algn="ctr"/>
            <a:r>
              <a:rPr lang="en-GB" sz="2400" b="1" dirty="0"/>
              <a:t>Aristotelian physics:</a:t>
            </a:r>
          </a:p>
          <a:p>
            <a:pPr algn="ctr"/>
            <a:r>
              <a:rPr lang="en-GB" sz="2400" b="1" i="1" dirty="0"/>
              <a:t>Teleological </a:t>
            </a:r>
            <a:r>
              <a:rPr lang="en-GB" sz="2400" b="1" dirty="0"/>
              <a:t>explanations</a:t>
            </a:r>
          </a:p>
        </p:txBody>
      </p:sp>
      <p:pic>
        <p:nvPicPr>
          <p:cNvPr id="18" name="Sisällön paikkamerkki 17">
            <a:extLst>
              <a:ext uri="{FF2B5EF4-FFF2-40B4-BE49-F238E27FC236}">
                <a16:creationId xmlns:a16="http://schemas.microsoft.com/office/drawing/2014/main" id="{7FF3C6E7-CED5-D645-ACF9-B0197E3B244C}"/>
              </a:ext>
            </a:extLst>
          </p:cNvPr>
          <p:cNvPicPr>
            <a:picLocks noGrp="1" noChangeAspect="1"/>
          </p:cNvPicPr>
          <p:nvPr>
            <p:ph sz="half" idx="1"/>
          </p:nvPr>
        </p:nvPicPr>
        <p:blipFill>
          <a:blip r:embed="rId3"/>
          <a:stretch>
            <a:fillRect/>
          </a:stretch>
        </p:blipFill>
        <p:spPr>
          <a:xfrm>
            <a:off x="858991" y="1934996"/>
            <a:ext cx="3484491" cy="3005373"/>
          </a:xfrm>
        </p:spPr>
      </p:pic>
      <p:grpSp>
        <p:nvGrpSpPr>
          <p:cNvPr id="20" name="Ryhmä 19">
            <a:extLst>
              <a:ext uri="{FF2B5EF4-FFF2-40B4-BE49-F238E27FC236}">
                <a16:creationId xmlns:a16="http://schemas.microsoft.com/office/drawing/2014/main" id="{8F61E6F1-018E-B14F-964E-C2753E75848D}"/>
              </a:ext>
            </a:extLst>
          </p:cNvPr>
          <p:cNvGrpSpPr/>
          <p:nvPr/>
        </p:nvGrpSpPr>
        <p:grpSpPr>
          <a:xfrm>
            <a:off x="4326874" y="5329438"/>
            <a:ext cx="3779160" cy="830997"/>
            <a:chOff x="4326874" y="5329438"/>
            <a:chExt cx="3779160" cy="830997"/>
          </a:xfrm>
        </p:grpSpPr>
        <p:sp>
          <p:nvSpPr>
            <p:cNvPr id="10" name="Tekstiruutu 9">
              <a:extLst>
                <a:ext uri="{FF2B5EF4-FFF2-40B4-BE49-F238E27FC236}">
                  <a16:creationId xmlns:a16="http://schemas.microsoft.com/office/drawing/2014/main" id="{0171D89B-0C1E-3B45-8C0B-719CB907329A}"/>
                </a:ext>
              </a:extLst>
            </p:cNvPr>
            <p:cNvSpPr txBox="1"/>
            <p:nvPr/>
          </p:nvSpPr>
          <p:spPr>
            <a:xfrm>
              <a:off x="5010698" y="5329438"/>
              <a:ext cx="3095336" cy="830997"/>
            </a:xfrm>
            <a:prstGeom prst="rect">
              <a:avLst/>
            </a:prstGeom>
            <a:solidFill>
              <a:srgbClr val="FFC000"/>
            </a:solidFill>
          </p:spPr>
          <p:txBody>
            <a:bodyPr wrap="none" rtlCol="0">
              <a:spAutoFit/>
            </a:bodyPr>
            <a:lstStyle/>
            <a:p>
              <a:pPr algn="ctr"/>
              <a:r>
                <a:rPr lang="en-GB" sz="2400" b="1" dirty="0"/>
                <a:t>Newtonian mechanics:</a:t>
              </a:r>
            </a:p>
            <a:p>
              <a:pPr algn="ctr"/>
              <a:r>
                <a:rPr lang="en-GB" sz="2400" b="1" i="1" dirty="0"/>
                <a:t>Causal</a:t>
              </a:r>
              <a:r>
                <a:rPr lang="en-GB" sz="2400" b="1" dirty="0"/>
                <a:t> explanations</a:t>
              </a:r>
            </a:p>
          </p:txBody>
        </p:sp>
        <p:sp>
          <p:nvSpPr>
            <p:cNvPr id="19" name="Nuoli oikealle 18">
              <a:extLst>
                <a:ext uri="{FF2B5EF4-FFF2-40B4-BE49-F238E27FC236}">
                  <a16:creationId xmlns:a16="http://schemas.microsoft.com/office/drawing/2014/main" id="{7403A6AD-D2CD-474C-A745-21B32E75A897}"/>
                </a:ext>
              </a:extLst>
            </p:cNvPr>
            <p:cNvSpPr/>
            <p:nvPr/>
          </p:nvSpPr>
          <p:spPr>
            <a:xfrm>
              <a:off x="4326874" y="5396344"/>
              <a:ext cx="667216" cy="697184"/>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5157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E24C64-01B8-8E41-9FCC-403785CAC3FF}"/>
              </a:ext>
            </a:extLst>
          </p:cNvPr>
          <p:cNvSpPr>
            <a:spLocks noGrp="1"/>
          </p:cNvSpPr>
          <p:nvPr>
            <p:ph type="title"/>
          </p:nvPr>
        </p:nvSpPr>
        <p:spPr/>
        <p:txBody>
          <a:bodyPr/>
          <a:lstStyle/>
          <a:p>
            <a:r>
              <a:rPr lang="fi-FI" dirty="0"/>
              <a:t>Thomas </a:t>
            </a:r>
            <a:r>
              <a:rPr lang="fi-FI" dirty="0" err="1"/>
              <a:t>Kuhn</a:t>
            </a:r>
            <a:r>
              <a:rPr lang="fi-FI" dirty="0"/>
              <a:t> (1922–1996)</a:t>
            </a:r>
          </a:p>
        </p:txBody>
      </p:sp>
      <p:pic>
        <p:nvPicPr>
          <p:cNvPr id="8" name="Sisällön paikkamerkki 7" descr="Kuva, joka sisältää kohteen veistos&#10;&#10;Kuvaus luotu automaattisesti">
            <a:extLst>
              <a:ext uri="{FF2B5EF4-FFF2-40B4-BE49-F238E27FC236}">
                <a16:creationId xmlns:a16="http://schemas.microsoft.com/office/drawing/2014/main" id="{CBC84892-5E85-BF43-89A9-F2E9680CE0E6}"/>
              </a:ext>
            </a:extLst>
          </p:cNvPr>
          <p:cNvPicPr>
            <a:picLocks noGrp="1" noChangeAspect="1"/>
          </p:cNvPicPr>
          <p:nvPr>
            <p:ph sz="half" idx="2"/>
          </p:nvPr>
        </p:nvPicPr>
        <p:blipFill>
          <a:blip r:embed="rId2"/>
          <a:stretch>
            <a:fillRect/>
          </a:stretch>
        </p:blipFill>
        <p:spPr>
          <a:xfrm>
            <a:off x="4686300" y="2393950"/>
            <a:ext cx="4000500" cy="2070100"/>
          </a:xfrm>
        </p:spPr>
      </p:pic>
      <p:pic>
        <p:nvPicPr>
          <p:cNvPr id="12" name="Sisällön paikkamerkki 11">
            <a:extLst>
              <a:ext uri="{FF2B5EF4-FFF2-40B4-BE49-F238E27FC236}">
                <a16:creationId xmlns:a16="http://schemas.microsoft.com/office/drawing/2014/main" id="{92A63A33-8B75-D547-8474-D6CAF0BA224D}"/>
              </a:ext>
            </a:extLst>
          </p:cNvPr>
          <p:cNvPicPr>
            <a:picLocks noGrp="1" noChangeAspect="1"/>
          </p:cNvPicPr>
          <p:nvPr>
            <p:ph sz="half" idx="1"/>
          </p:nvPr>
        </p:nvPicPr>
        <p:blipFill rotWithShape="1">
          <a:blip r:embed="rId3"/>
          <a:srcRect t="1057"/>
          <a:stretch/>
        </p:blipFill>
        <p:spPr>
          <a:xfrm>
            <a:off x="865515" y="1909822"/>
            <a:ext cx="3405542" cy="3106281"/>
          </a:xfrm>
        </p:spPr>
      </p:pic>
      <p:sp>
        <p:nvSpPr>
          <p:cNvPr id="13" name="Tekstiruutu 12">
            <a:extLst>
              <a:ext uri="{FF2B5EF4-FFF2-40B4-BE49-F238E27FC236}">
                <a16:creationId xmlns:a16="http://schemas.microsoft.com/office/drawing/2014/main" id="{75D0880A-522B-E54D-9573-2CC4A7A55961}"/>
              </a:ext>
            </a:extLst>
          </p:cNvPr>
          <p:cNvSpPr txBox="1"/>
          <p:nvPr/>
        </p:nvSpPr>
        <p:spPr>
          <a:xfrm>
            <a:off x="1255112" y="5525678"/>
            <a:ext cx="2535374" cy="461665"/>
          </a:xfrm>
          <a:prstGeom prst="rect">
            <a:avLst/>
          </a:prstGeom>
          <a:solidFill>
            <a:srgbClr val="FFC000"/>
          </a:solidFill>
        </p:spPr>
        <p:txBody>
          <a:bodyPr wrap="none" rtlCol="0">
            <a:spAutoFit/>
          </a:bodyPr>
          <a:lstStyle/>
          <a:p>
            <a:pPr algn="ctr"/>
            <a:r>
              <a:rPr lang="en-GB" sz="2400" b="1" dirty="0"/>
              <a:t>Linnean taxonomy</a:t>
            </a:r>
          </a:p>
        </p:txBody>
      </p:sp>
      <p:grpSp>
        <p:nvGrpSpPr>
          <p:cNvPr id="16" name="Ryhmä 15">
            <a:extLst>
              <a:ext uri="{FF2B5EF4-FFF2-40B4-BE49-F238E27FC236}">
                <a16:creationId xmlns:a16="http://schemas.microsoft.com/office/drawing/2014/main" id="{CA410201-A976-9C47-B9FE-BDBC80F1A113}"/>
              </a:ext>
            </a:extLst>
          </p:cNvPr>
          <p:cNvGrpSpPr/>
          <p:nvPr/>
        </p:nvGrpSpPr>
        <p:grpSpPr>
          <a:xfrm>
            <a:off x="3975903" y="5508287"/>
            <a:ext cx="4058228" cy="512072"/>
            <a:chOff x="3975903" y="5508287"/>
            <a:chExt cx="4058228" cy="512072"/>
          </a:xfrm>
        </p:grpSpPr>
        <p:sp>
          <p:nvSpPr>
            <p:cNvPr id="14" name="Tekstiruutu 13">
              <a:extLst>
                <a:ext uri="{FF2B5EF4-FFF2-40B4-BE49-F238E27FC236}">
                  <a16:creationId xmlns:a16="http://schemas.microsoft.com/office/drawing/2014/main" id="{9FA0CDA1-97E9-2144-8D00-3FA18B58B03E}"/>
                </a:ext>
              </a:extLst>
            </p:cNvPr>
            <p:cNvSpPr txBox="1"/>
            <p:nvPr/>
          </p:nvSpPr>
          <p:spPr>
            <a:xfrm>
              <a:off x="5338970" y="5525678"/>
              <a:ext cx="2695161" cy="461665"/>
            </a:xfrm>
            <a:prstGeom prst="rect">
              <a:avLst/>
            </a:prstGeom>
            <a:solidFill>
              <a:srgbClr val="FFC000"/>
            </a:solidFill>
          </p:spPr>
          <p:txBody>
            <a:bodyPr wrap="none" rtlCol="0">
              <a:spAutoFit/>
            </a:bodyPr>
            <a:lstStyle/>
            <a:p>
              <a:pPr algn="ctr"/>
              <a:r>
                <a:rPr lang="en-GB" sz="2400" b="1" dirty="0"/>
                <a:t>Theory of evolution</a:t>
              </a:r>
            </a:p>
          </p:txBody>
        </p:sp>
        <p:sp>
          <p:nvSpPr>
            <p:cNvPr id="15" name="Nuoli oikealle 14">
              <a:extLst>
                <a:ext uri="{FF2B5EF4-FFF2-40B4-BE49-F238E27FC236}">
                  <a16:creationId xmlns:a16="http://schemas.microsoft.com/office/drawing/2014/main" id="{32335255-C43D-F644-8648-EF97B723DDB2}"/>
                </a:ext>
              </a:extLst>
            </p:cNvPr>
            <p:cNvSpPr/>
            <p:nvPr/>
          </p:nvSpPr>
          <p:spPr>
            <a:xfrm>
              <a:off x="3975903" y="5508287"/>
              <a:ext cx="1192193" cy="512072"/>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69410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F3108E-FFE0-734B-847D-82DB755F4DB0}"/>
              </a:ext>
            </a:extLst>
          </p:cNvPr>
          <p:cNvSpPr>
            <a:spLocks noGrp="1"/>
          </p:cNvSpPr>
          <p:nvPr>
            <p:ph type="title"/>
          </p:nvPr>
        </p:nvSpPr>
        <p:spPr/>
        <p:txBody>
          <a:bodyPr/>
          <a:lstStyle/>
          <a:p>
            <a:r>
              <a:rPr lang="fi-FI" dirty="0"/>
              <a:t>Thomas </a:t>
            </a:r>
            <a:r>
              <a:rPr lang="fi-FI" dirty="0" err="1"/>
              <a:t>Kuhn</a:t>
            </a:r>
            <a:r>
              <a:rPr lang="fi-FI" dirty="0"/>
              <a:t> (1922–1996)</a:t>
            </a:r>
          </a:p>
        </p:txBody>
      </p:sp>
      <p:pic>
        <p:nvPicPr>
          <p:cNvPr id="6" name="Sisällön paikkamerkki 5" descr="Kuva, joka sisältää kohteen valkoinen, kevyt, tumma, posliini&#10;&#10;Kuvaus luotu automaattisesti">
            <a:extLst>
              <a:ext uri="{FF2B5EF4-FFF2-40B4-BE49-F238E27FC236}">
                <a16:creationId xmlns:a16="http://schemas.microsoft.com/office/drawing/2014/main" id="{BC01D38E-A7BC-5049-8D10-E96EB94DE759}"/>
              </a:ext>
            </a:extLst>
          </p:cNvPr>
          <p:cNvPicPr>
            <a:picLocks noGrp="1" noChangeAspect="1"/>
          </p:cNvPicPr>
          <p:nvPr>
            <p:ph sz="half" idx="1"/>
          </p:nvPr>
        </p:nvPicPr>
        <p:blipFill>
          <a:blip r:embed="rId2"/>
          <a:stretch>
            <a:fillRect/>
          </a:stretch>
        </p:blipFill>
        <p:spPr>
          <a:xfrm>
            <a:off x="935299" y="1841500"/>
            <a:ext cx="3175000" cy="3175000"/>
          </a:xfrm>
        </p:spPr>
      </p:pic>
      <p:pic>
        <p:nvPicPr>
          <p:cNvPr id="8" name="Sisällön paikkamerkki 7" descr="Kuva, joka sisältää kohteen omena, istuminen, musta, sulje&#10;&#10;Kuvaus luotu automaattisesti">
            <a:extLst>
              <a:ext uri="{FF2B5EF4-FFF2-40B4-BE49-F238E27FC236}">
                <a16:creationId xmlns:a16="http://schemas.microsoft.com/office/drawing/2014/main" id="{AD4189C9-D84A-1A4C-BD88-A523E690D5F6}"/>
              </a:ext>
            </a:extLst>
          </p:cNvPr>
          <p:cNvPicPr>
            <a:picLocks noGrp="1" noChangeAspect="1"/>
          </p:cNvPicPr>
          <p:nvPr>
            <p:ph sz="half" idx="2"/>
          </p:nvPr>
        </p:nvPicPr>
        <p:blipFill>
          <a:blip r:embed="rId3"/>
          <a:stretch>
            <a:fillRect/>
          </a:stretch>
        </p:blipFill>
        <p:spPr>
          <a:xfrm>
            <a:off x="5222431" y="1841500"/>
            <a:ext cx="3175001" cy="3175001"/>
          </a:xfrm>
        </p:spPr>
      </p:pic>
      <p:sp>
        <p:nvSpPr>
          <p:cNvPr id="10" name="Tekstiruutu 9">
            <a:extLst>
              <a:ext uri="{FF2B5EF4-FFF2-40B4-BE49-F238E27FC236}">
                <a16:creationId xmlns:a16="http://schemas.microsoft.com/office/drawing/2014/main" id="{512CD871-F971-7147-9F90-F22596EC9844}"/>
              </a:ext>
            </a:extLst>
          </p:cNvPr>
          <p:cNvSpPr txBox="1"/>
          <p:nvPr/>
        </p:nvSpPr>
        <p:spPr>
          <a:xfrm>
            <a:off x="975131" y="5525678"/>
            <a:ext cx="3095335" cy="461665"/>
          </a:xfrm>
          <a:prstGeom prst="rect">
            <a:avLst/>
          </a:prstGeom>
          <a:solidFill>
            <a:srgbClr val="FFC000"/>
          </a:solidFill>
        </p:spPr>
        <p:txBody>
          <a:bodyPr wrap="none" rtlCol="0">
            <a:spAutoFit/>
          </a:bodyPr>
          <a:lstStyle/>
          <a:p>
            <a:pPr algn="ctr"/>
            <a:r>
              <a:rPr lang="en-GB" sz="2400" b="1" dirty="0"/>
              <a:t>Newtonian mechanics</a:t>
            </a:r>
          </a:p>
        </p:txBody>
      </p:sp>
      <p:grpSp>
        <p:nvGrpSpPr>
          <p:cNvPr id="13" name="Ryhmä 12">
            <a:extLst>
              <a:ext uri="{FF2B5EF4-FFF2-40B4-BE49-F238E27FC236}">
                <a16:creationId xmlns:a16="http://schemas.microsoft.com/office/drawing/2014/main" id="{B8EFD0D8-82FC-214D-B05F-8DF62A6E17CC}"/>
              </a:ext>
            </a:extLst>
          </p:cNvPr>
          <p:cNvGrpSpPr/>
          <p:nvPr/>
        </p:nvGrpSpPr>
        <p:grpSpPr>
          <a:xfrm>
            <a:off x="4269396" y="5341013"/>
            <a:ext cx="3759394" cy="830997"/>
            <a:chOff x="4269396" y="5341013"/>
            <a:chExt cx="3759394" cy="830997"/>
          </a:xfrm>
        </p:grpSpPr>
        <p:sp>
          <p:nvSpPr>
            <p:cNvPr id="11" name="Tekstiruutu 10">
              <a:extLst>
                <a:ext uri="{FF2B5EF4-FFF2-40B4-BE49-F238E27FC236}">
                  <a16:creationId xmlns:a16="http://schemas.microsoft.com/office/drawing/2014/main" id="{DB5818AA-9F93-6341-BD01-C0FC595CA528}"/>
                </a:ext>
              </a:extLst>
            </p:cNvPr>
            <p:cNvSpPr txBox="1"/>
            <p:nvPr/>
          </p:nvSpPr>
          <p:spPr>
            <a:xfrm>
              <a:off x="5591071" y="5341013"/>
              <a:ext cx="2437719" cy="830997"/>
            </a:xfrm>
            <a:prstGeom prst="rect">
              <a:avLst/>
            </a:prstGeom>
            <a:solidFill>
              <a:srgbClr val="FFC000"/>
            </a:solidFill>
          </p:spPr>
          <p:txBody>
            <a:bodyPr wrap="none" rtlCol="0">
              <a:spAutoFit/>
            </a:bodyPr>
            <a:lstStyle/>
            <a:p>
              <a:pPr algn="ctr"/>
              <a:r>
                <a:rPr lang="en-GB" sz="2400" b="1" dirty="0"/>
                <a:t>Einstein’s theory </a:t>
              </a:r>
            </a:p>
            <a:p>
              <a:pPr algn="ctr"/>
              <a:r>
                <a:rPr lang="en-GB" sz="2400" b="1" dirty="0"/>
                <a:t>of relativity</a:t>
              </a:r>
            </a:p>
          </p:txBody>
        </p:sp>
        <p:sp>
          <p:nvSpPr>
            <p:cNvPr id="12" name="Nuoli oikealle 11">
              <a:extLst>
                <a:ext uri="{FF2B5EF4-FFF2-40B4-BE49-F238E27FC236}">
                  <a16:creationId xmlns:a16="http://schemas.microsoft.com/office/drawing/2014/main" id="{22EAA6BB-C72C-9345-8028-59D3DF5B9E02}"/>
                </a:ext>
              </a:extLst>
            </p:cNvPr>
            <p:cNvSpPr/>
            <p:nvPr/>
          </p:nvSpPr>
          <p:spPr>
            <a:xfrm>
              <a:off x="4269396" y="5500474"/>
              <a:ext cx="1192193" cy="512072"/>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1645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Thomas </a:t>
            </a:r>
            <a:r>
              <a:rPr lang="fi-FI" dirty="0" err="1"/>
              <a:t>Kuhn</a:t>
            </a:r>
            <a:r>
              <a:rPr lang="fi-FI" dirty="0"/>
              <a:t> (1922–1996)</a:t>
            </a:r>
          </a:p>
        </p:txBody>
      </p:sp>
      <p:sp>
        <p:nvSpPr>
          <p:cNvPr id="3" name="Sisällön paikkamerkki 2"/>
          <p:cNvSpPr>
            <a:spLocks noGrp="1"/>
          </p:cNvSpPr>
          <p:nvPr>
            <p:ph sz="half" idx="1"/>
          </p:nvPr>
        </p:nvSpPr>
        <p:spPr/>
        <p:txBody>
          <a:bodyPr/>
          <a:lstStyle/>
          <a:p>
            <a:endParaRPr lang="en-GB" i="1" dirty="0">
              <a:latin typeface="Calibri" charset="0"/>
            </a:endParaRPr>
          </a:p>
          <a:p>
            <a:endParaRPr lang="en-GB" b="1" dirty="0">
              <a:latin typeface="Calibri" charset="0"/>
            </a:endParaRPr>
          </a:p>
          <a:p>
            <a:r>
              <a:rPr lang="en-GB" b="1" dirty="0">
                <a:latin typeface="Calibri" charset="0"/>
              </a:rPr>
              <a:t>Paradigm</a:t>
            </a:r>
          </a:p>
          <a:p>
            <a:pPr lvl="1"/>
            <a:r>
              <a:rPr lang="en-GB" dirty="0">
                <a:latin typeface="Calibri" charset="0"/>
              </a:rPr>
              <a:t>A fundamental  </a:t>
            </a:r>
            <a:r>
              <a:rPr lang="en-GB" i="1" dirty="0">
                <a:latin typeface="Calibri" charset="0"/>
              </a:rPr>
              <a:t>framework </a:t>
            </a:r>
            <a:r>
              <a:rPr lang="en-GB" dirty="0">
                <a:latin typeface="Calibri" charset="0"/>
              </a:rPr>
              <a:t>for scientific research during the stage of normal science</a:t>
            </a:r>
          </a:p>
          <a:p>
            <a:pPr lvl="1"/>
            <a:r>
              <a:rPr lang="en-GB" dirty="0">
                <a:latin typeface="Calibri" charset="0"/>
              </a:rPr>
              <a:t>Different paradigms can be </a:t>
            </a:r>
            <a:r>
              <a:rPr lang="en-GB" i="1" dirty="0">
                <a:latin typeface="Calibri" charset="0"/>
              </a:rPr>
              <a:t>incommensurable</a:t>
            </a:r>
          </a:p>
          <a:p>
            <a:pPr marL="0" indent="0">
              <a:buNone/>
            </a:pPr>
            <a:endParaRPr lang="en-GB" dirty="0"/>
          </a:p>
        </p:txBody>
      </p:sp>
      <p:pic>
        <p:nvPicPr>
          <p:cNvPr id="5" name="Sisällön paikkamerkki 4" descr="ankka-janis.jpg"/>
          <p:cNvPicPr>
            <a:picLocks noGrp="1" noChangeAspect="1"/>
          </p:cNvPicPr>
          <p:nvPr>
            <p:ph sz="half" idx="2"/>
          </p:nvPr>
        </p:nvPicPr>
        <p:blipFill>
          <a:blip r:embed="rId2">
            <a:extLst>
              <a:ext uri="{28A0092B-C50C-407E-A947-70E740481C1C}">
                <a14:useLocalDpi xmlns:a14="http://schemas.microsoft.com/office/drawing/2010/main" val="0"/>
              </a:ext>
            </a:extLst>
          </a:blip>
          <a:srcRect t="-47019" b="-47019"/>
          <a:stretch>
            <a:fillRect/>
          </a:stretch>
        </p:blipFill>
        <p:spPr/>
      </p:pic>
    </p:spTree>
    <p:extLst>
      <p:ext uri="{BB962C8B-B14F-4D97-AF65-F5344CB8AC3E}">
        <p14:creationId xmlns:p14="http://schemas.microsoft.com/office/powerpoint/2010/main" val="14719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B69BAC-4487-9F40-9398-F561144C0A12}"/>
              </a:ext>
            </a:extLst>
          </p:cNvPr>
          <p:cNvSpPr>
            <a:spLocks noGrp="1"/>
          </p:cNvSpPr>
          <p:nvPr>
            <p:ph type="title"/>
          </p:nvPr>
        </p:nvSpPr>
        <p:spPr/>
        <p:txBody>
          <a:bodyPr/>
          <a:lstStyle/>
          <a:p>
            <a:r>
              <a:rPr lang="fi-FI" dirty="0"/>
              <a:t>TASK</a:t>
            </a:r>
          </a:p>
        </p:txBody>
      </p:sp>
      <p:sp>
        <p:nvSpPr>
          <p:cNvPr id="3" name="Sisällön paikkamerkki 2">
            <a:extLst>
              <a:ext uri="{FF2B5EF4-FFF2-40B4-BE49-F238E27FC236}">
                <a16:creationId xmlns:a16="http://schemas.microsoft.com/office/drawing/2014/main" id="{63417CEF-7733-464F-843D-0B68C1F0B0AA}"/>
              </a:ext>
            </a:extLst>
          </p:cNvPr>
          <p:cNvSpPr>
            <a:spLocks noGrp="1"/>
          </p:cNvSpPr>
          <p:nvPr>
            <p:ph sz="half" idx="1"/>
          </p:nvPr>
        </p:nvSpPr>
        <p:spPr/>
        <p:txBody>
          <a:bodyPr/>
          <a:lstStyle/>
          <a:p>
            <a:endParaRPr lang="en-GB" dirty="0"/>
          </a:p>
          <a:p>
            <a:endParaRPr lang="en-GB" dirty="0"/>
          </a:p>
          <a:p>
            <a:r>
              <a:rPr lang="en-GB" dirty="0"/>
              <a:t>What role do paradigm shifts play in the progression of scientific knowledge?</a:t>
            </a:r>
          </a:p>
        </p:txBody>
      </p:sp>
      <p:pic>
        <p:nvPicPr>
          <p:cNvPr id="6" name="Sisällön paikkamerkki 5" descr="Kuva, joka sisältää kohteen näppäimistö, elektroniikka, sisä, musta&#10;&#10;Kuvaus luotu automaattisesti">
            <a:extLst>
              <a:ext uri="{FF2B5EF4-FFF2-40B4-BE49-F238E27FC236}">
                <a16:creationId xmlns:a16="http://schemas.microsoft.com/office/drawing/2014/main" id="{37372B1A-B595-F542-82EA-6700DADC1E9D}"/>
              </a:ext>
            </a:extLst>
          </p:cNvPr>
          <p:cNvPicPr>
            <a:picLocks noGrp="1" noChangeAspect="1"/>
          </p:cNvPicPr>
          <p:nvPr>
            <p:ph sz="half" idx="2"/>
          </p:nvPr>
        </p:nvPicPr>
        <p:blipFill>
          <a:blip r:embed="rId2"/>
          <a:stretch>
            <a:fillRect/>
          </a:stretch>
        </p:blipFill>
        <p:spPr>
          <a:xfrm>
            <a:off x="4648200" y="2466761"/>
            <a:ext cx="4038600" cy="2283554"/>
          </a:xfrm>
        </p:spPr>
      </p:pic>
    </p:spTree>
    <p:extLst>
      <p:ext uri="{BB962C8B-B14F-4D97-AF65-F5344CB8AC3E}">
        <p14:creationId xmlns:p14="http://schemas.microsoft.com/office/powerpoint/2010/main" val="13894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C485C-D040-3E48-ABF6-B9EFD1CDEF34}"/>
              </a:ext>
            </a:extLst>
          </p:cNvPr>
          <p:cNvSpPr>
            <a:spLocks noGrp="1"/>
          </p:cNvSpPr>
          <p:nvPr>
            <p:ph type="title"/>
          </p:nvPr>
        </p:nvSpPr>
        <p:spPr/>
        <p:txBody>
          <a:bodyPr/>
          <a:lstStyle/>
          <a:p>
            <a:r>
              <a:rPr lang="fi-FI"/>
              <a:t>TASK</a:t>
            </a:r>
          </a:p>
        </p:txBody>
      </p:sp>
      <p:sp>
        <p:nvSpPr>
          <p:cNvPr id="3" name="Sisällön paikkamerkki 2">
            <a:extLst>
              <a:ext uri="{FF2B5EF4-FFF2-40B4-BE49-F238E27FC236}">
                <a16:creationId xmlns:a16="http://schemas.microsoft.com/office/drawing/2014/main" id="{7680D8B1-2F37-8E44-AD84-ECA7A38B6E73}"/>
              </a:ext>
            </a:extLst>
          </p:cNvPr>
          <p:cNvSpPr>
            <a:spLocks noGrp="1"/>
          </p:cNvSpPr>
          <p:nvPr>
            <p:ph sz="half" idx="1"/>
          </p:nvPr>
        </p:nvSpPr>
        <p:spPr/>
        <p:txBody>
          <a:bodyPr/>
          <a:lstStyle/>
          <a:p>
            <a:endParaRPr lang="en-GB"/>
          </a:p>
          <a:p>
            <a:r>
              <a:rPr lang="en-GB"/>
              <a:t>Is science, or should it be, value free?</a:t>
            </a:r>
          </a:p>
          <a:p>
            <a:endParaRPr lang="en-GB"/>
          </a:p>
          <a:p>
            <a:r>
              <a:rPr lang="en-GB"/>
              <a:t>In what ways have developments in science challenged long-held ethical values?</a:t>
            </a:r>
          </a:p>
        </p:txBody>
      </p:sp>
      <p:pic>
        <p:nvPicPr>
          <p:cNvPr id="6" name="Sisällön paikkamerkki 5">
            <a:extLst>
              <a:ext uri="{FF2B5EF4-FFF2-40B4-BE49-F238E27FC236}">
                <a16:creationId xmlns:a16="http://schemas.microsoft.com/office/drawing/2014/main" id="{30C434A2-6B0C-F046-8771-122750B2B250}"/>
              </a:ext>
            </a:extLst>
          </p:cNvPr>
          <p:cNvPicPr>
            <a:picLocks noGrp="1" noChangeAspect="1"/>
          </p:cNvPicPr>
          <p:nvPr>
            <p:ph sz="half" idx="2"/>
          </p:nvPr>
        </p:nvPicPr>
        <p:blipFill>
          <a:blip r:embed="rId2"/>
          <a:stretch>
            <a:fillRect/>
          </a:stretch>
        </p:blipFill>
        <p:spPr>
          <a:xfrm>
            <a:off x="4970264" y="1600200"/>
            <a:ext cx="3394472" cy="4525963"/>
          </a:xfrm>
        </p:spPr>
      </p:pic>
    </p:spTree>
    <p:extLst>
      <p:ext uri="{BB962C8B-B14F-4D97-AF65-F5344CB8AC3E}">
        <p14:creationId xmlns:p14="http://schemas.microsoft.com/office/powerpoint/2010/main" val="37826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8986B7-CD73-6546-BAE3-2D68FC531ED3}"/>
              </a:ext>
            </a:extLst>
          </p:cNvPr>
          <p:cNvSpPr>
            <a:spLocks noGrp="1"/>
          </p:cNvSpPr>
          <p:nvPr>
            <p:ph type="title"/>
          </p:nvPr>
        </p:nvSpPr>
        <p:spPr/>
        <p:txBody>
          <a:bodyPr/>
          <a:lstStyle/>
          <a:p>
            <a:r>
              <a:rPr lang="fi-FI" dirty="0" err="1"/>
              <a:t>Character</a:t>
            </a:r>
            <a:r>
              <a:rPr lang="fi-FI" dirty="0"/>
              <a:t> of </a:t>
            </a:r>
            <a:r>
              <a:rPr lang="fi-FI" dirty="0" err="1"/>
              <a:t>natural</a:t>
            </a:r>
            <a:r>
              <a:rPr lang="fi-FI" dirty="0"/>
              <a:t> </a:t>
            </a:r>
            <a:r>
              <a:rPr lang="fi-FI" dirty="0" err="1"/>
              <a:t>sciences</a:t>
            </a:r>
            <a:endParaRPr lang="fi-FI" dirty="0">
              <a:solidFill>
                <a:srgbClr val="FF0000"/>
              </a:solidFill>
            </a:endParaRPr>
          </a:p>
        </p:txBody>
      </p:sp>
      <p:sp>
        <p:nvSpPr>
          <p:cNvPr id="3" name="Sisällön paikkamerkki 2">
            <a:extLst>
              <a:ext uri="{FF2B5EF4-FFF2-40B4-BE49-F238E27FC236}">
                <a16:creationId xmlns:a16="http://schemas.microsoft.com/office/drawing/2014/main" id="{9FA46254-BEF4-5245-B3DC-2C8C6B790528}"/>
              </a:ext>
            </a:extLst>
          </p:cNvPr>
          <p:cNvSpPr>
            <a:spLocks noGrp="1"/>
          </p:cNvSpPr>
          <p:nvPr>
            <p:ph sz="half" idx="1"/>
          </p:nvPr>
        </p:nvSpPr>
        <p:spPr>
          <a:xfrm>
            <a:off x="457200" y="1600200"/>
            <a:ext cx="4346294" cy="4525963"/>
          </a:xfrm>
        </p:spPr>
        <p:txBody>
          <a:bodyPr>
            <a:normAutofit/>
          </a:bodyPr>
          <a:lstStyle/>
          <a:p>
            <a:endParaRPr lang="en-GB" dirty="0"/>
          </a:p>
          <a:p>
            <a:r>
              <a:rPr lang="en-GB" dirty="0"/>
              <a:t>Rely on evidence, rationality and the quest for deeper understanding</a:t>
            </a:r>
          </a:p>
          <a:p>
            <a:r>
              <a:rPr lang="en-GB" dirty="0"/>
              <a:t>Observation and empirical  experimentation play a crucial role</a:t>
            </a:r>
          </a:p>
          <a:p>
            <a:pPr lvl="1"/>
            <a:r>
              <a:rPr lang="en-GB" dirty="0"/>
              <a:t>Testing </a:t>
            </a:r>
            <a:r>
              <a:rPr lang="en-GB" i="1" dirty="0"/>
              <a:t>hypotheses</a:t>
            </a:r>
          </a:p>
          <a:p>
            <a:pPr lvl="1"/>
            <a:r>
              <a:rPr lang="en-GB" dirty="0"/>
              <a:t>Importance of </a:t>
            </a:r>
            <a:r>
              <a:rPr lang="en-GB" i="1" dirty="0"/>
              <a:t>theories</a:t>
            </a:r>
          </a:p>
        </p:txBody>
      </p:sp>
      <p:pic>
        <p:nvPicPr>
          <p:cNvPr id="6" name="Sisällön paikkamerkki 5">
            <a:extLst>
              <a:ext uri="{FF2B5EF4-FFF2-40B4-BE49-F238E27FC236}">
                <a16:creationId xmlns:a16="http://schemas.microsoft.com/office/drawing/2014/main" id="{C71AA969-BEC2-4442-A4EA-87BC1E891020}"/>
              </a:ext>
            </a:extLst>
          </p:cNvPr>
          <p:cNvPicPr>
            <a:picLocks noGrp="1" noChangeAspect="1"/>
          </p:cNvPicPr>
          <p:nvPr>
            <p:ph sz="half" idx="2"/>
          </p:nvPr>
        </p:nvPicPr>
        <p:blipFill>
          <a:blip r:embed="rId2"/>
          <a:stretch>
            <a:fillRect/>
          </a:stretch>
        </p:blipFill>
        <p:spPr>
          <a:xfrm>
            <a:off x="4803494" y="2535493"/>
            <a:ext cx="3983063" cy="2655375"/>
          </a:xfrm>
        </p:spPr>
      </p:pic>
    </p:spTree>
    <p:extLst>
      <p:ext uri="{BB962C8B-B14F-4D97-AF65-F5344CB8AC3E}">
        <p14:creationId xmlns:p14="http://schemas.microsoft.com/office/powerpoint/2010/main" val="15378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30480-E381-494C-9249-0B479F9766C4}"/>
              </a:ext>
            </a:extLst>
          </p:cNvPr>
          <p:cNvSpPr>
            <a:spLocks noGrp="1"/>
          </p:cNvSpPr>
          <p:nvPr>
            <p:ph type="title"/>
          </p:nvPr>
        </p:nvSpPr>
        <p:spPr/>
        <p:txBody>
          <a:bodyPr/>
          <a:lstStyle/>
          <a:p>
            <a:r>
              <a:rPr lang="fi-FI"/>
              <a:t>TASK </a:t>
            </a:r>
          </a:p>
        </p:txBody>
      </p:sp>
      <p:sp>
        <p:nvSpPr>
          <p:cNvPr id="3" name="Sisällön paikkamerkki 2">
            <a:extLst>
              <a:ext uri="{FF2B5EF4-FFF2-40B4-BE49-F238E27FC236}">
                <a16:creationId xmlns:a16="http://schemas.microsoft.com/office/drawing/2014/main" id="{8D8D0A89-AC95-DB4A-8C35-3EBB16FFFF53}"/>
              </a:ext>
            </a:extLst>
          </p:cNvPr>
          <p:cNvSpPr>
            <a:spLocks noGrp="1"/>
          </p:cNvSpPr>
          <p:nvPr>
            <p:ph sz="half" idx="1"/>
          </p:nvPr>
        </p:nvSpPr>
        <p:spPr/>
        <p:txBody>
          <a:bodyPr/>
          <a:lstStyle/>
          <a:p>
            <a:r>
              <a:rPr lang="en-GB"/>
              <a:t>Watch Sam Harris’ TED-talk </a:t>
            </a:r>
            <a:r>
              <a:rPr lang="en-GB">
                <a:hlinkClick r:id="rId2"/>
              </a:rPr>
              <a:t>Science can answer moral questions</a:t>
            </a:r>
            <a:endParaRPr lang="en-GB"/>
          </a:p>
          <a:p>
            <a:endParaRPr lang="en-GB"/>
          </a:p>
          <a:p>
            <a:r>
              <a:rPr lang="en-GB"/>
              <a:t>Can we derive objective moral facts or principles by using the methods implemented by the natural sciences?</a:t>
            </a:r>
          </a:p>
          <a:p>
            <a:pPr lvl="1"/>
            <a:endParaRPr lang="en-GB"/>
          </a:p>
        </p:txBody>
      </p:sp>
      <p:pic>
        <p:nvPicPr>
          <p:cNvPr id="6" name="Sisällön paikkamerkki 5" descr="Kuva, joka sisältää kohteen henkilö, mies, sisä, poseeraaminen&#10;&#10;Kuvaus luotu automaattisesti">
            <a:extLst>
              <a:ext uri="{FF2B5EF4-FFF2-40B4-BE49-F238E27FC236}">
                <a16:creationId xmlns:a16="http://schemas.microsoft.com/office/drawing/2014/main" id="{01E47385-E8EF-B441-8C7A-0CFA2790948C}"/>
              </a:ext>
            </a:extLst>
          </p:cNvPr>
          <p:cNvPicPr>
            <a:picLocks noGrp="1" noChangeAspect="1"/>
          </p:cNvPicPr>
          <p:nvPr>
            <p:ph sz="half" idx="2"/>
          </p:nvPr>
        </p:nvPicPr>
        <p:blipFill>
          <a:blip r:embed="rId3"/>
          <a:stretch>
            <a:fillRect/>
          </a:stretch>
        </p:blipFill>
        <p:spPr>
          <a:xfrm>
            <a:off x="5211592" y="1600200"/>
            <a:ext cx="3301037" cy="4147457"/>
          </a:xfrm>
        </p:spPr>
      </p:pic>
    </p:spTree>
    <p:extLst>
      <p:ext uri="{BB962C8B-B14F-4D97-AF65-F5344CB8AC3E}">
        <p14:creationId xmlns:p14="http://schemas.microsoft.com/office/powerpoint/2010/main" val="41357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4BAF0A-CCE9-E64B-B511-FC8BD91F4E7A}"/>
              </a:ext>
            </a:extLst>
          </p:cNvPr>
          <p:cNvSpPr>
            <a:spLocks noGrp="1"/>
          </p:cNvSpPr>
          <p:nvPr>
            <p:ph type="title"/>
          </p:nvPr>
        </p:nvSpPr>
        <p:spPr/>
        <p:txBody>
          <a:bodyPr/>
          <a:lstStyle/>
          <a:p>
            <a:r>
              <a:rPr lang="fi-FI"/>
              <a:t>TASK</a:t>
            </a:r>
          </a:p>
        </p:txBody>
      </p:sp>
      <p:sp>
        <p:nvSpPr>
          <p:cNvPr id="3" name="Sisällön paikkamerkki 2">
            <a:extLst>
              <a:ext uri="{FF2B5EF4-FFF2-40B4-BE49-F238E27FC236}">
                <a16:creationId xmlns:a16="http://schemas.microsoft.com/office/drawing/2014/main" id="{1F620EAF-C5A2-4F4D-98DB-1762134651D8}"/>
              </a:ext>
            </a:extLst>
          </p:cNvPr>
          <p:cNvSpPr>
            <a:spLocks noGrp="1"/>
          </p:cNvSpPr>
          <p:nvPr>
            <p:ph sz="half" idx="1"/>
          </p:nvPr>
        </p:nvSpPr>
        <p:spPr/>
        <p:txBody>
          <a:bodyPr/>
          <a:lstStyle/>
          <a:p>
            <a:pPr marL="0" indent="0">
              <a:buNone/>
            </a:pPr>
            <a:endParaRPr lang="en-GB"/>
          </a:p>
          <a:p>
            <a:r>
              <a:rPr lang="en-GB"/>
              <a:t>Do scientists exert a greater influence on society what is ethically acceptable?</a:t>
            </a:r>
          </a:p>
          <a:p>
            <a:endParaRPr lang="en-GB"/>
          </a:p>
          <a:p>
            <a:r>
              <a:rPr lang="en-GB"/>
              <a:t>What are the responsibilities of scientists?</a:t>
            </a:r>
          </a:p>
          <a:p>
            <a:endParaRPr lang="fi-FI"/>
          </a:p>
        </p:txBody>
      </p:sp>
      <p:pic>
        <p:nvPicPr>
          <p:cNvPr id="6" name="Sisällön paikkamerkki 5" descr="Kuva, joka sisältää kohteen henkilö, mies, ulko, aurinkolasit&#10;&#10;Kuvaus luotu automaattisesti">
            <a:extLst>
              <a:ext uri="{FF2B5EF4-FFF2-40B4-BE49-F238E27FC236}">
                <a16:creationId xmlns:a16="http://schemas.microsoft.com/office/drawing/2014/main" id="{203E8221-D58F-214B-9C54-C65691B1BF38}"/>
              </a:ext>
            </a:extLst>
          </p:cNvPr>
          <p:cNvPicPr>
            <a:picLocks noGrp="1" noChangeAspect="1"/>
          </p:cNvPicPr>
          <p:nvPr>
            <p:ph sz="half" idx="2"/>
          </p:nvPr>
        </p:nvPicPr>
        <p:blipFill>
          <a:blip r:embed="rId2"/>
          <a:stretch>
            <a:fillRect/>
          </a:stretch>
        </p:blipFill>
        <p:spPr>
          <a:xfrm>
            <a:off x="4648200" y="1843881"/>
            <a:ext cx="4038600" cy="4038600"/>
          </a:xfrm>
        </p:spPr>
      </p:pic>
    </p:spTree>
    <p:extLst>
      <p:ext uri="{BB962C8B-B14F-4D97-AF65-F5344CB8AC3E}">
        <p14:creationId xmlns:p14="http://schemas.microsoft.com/office/powerpoint/2010/main" val="9114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EB2C8-314B-3A48-93C3-F8D728926303}"/>
              </a:ext>
            </a:extLst>
          </p:cNvPr>
          <p:cNvSpPr>
            <a:spLocks noGrp="1"/>
          </p:cNvSpPr>
          <p:nvPr>
            <p:ph type="title"/>
          </p:nvPr>
        </p:nvSpPr>
        <p:spPr/>
        <p:txBody>
          <a:bodyPr/>
          <a:lstStyle/>
          <a:p>
            <a:r>
              <a:rPr lang="fi-FI" dirty="0"/>
              <a:t>TASK</a:t>
            </a:r>
            <a:endParaRPr lang="fi-FI" dirty="0">
              <a:solidFill>
                <a:srgbClr val="FF0000"/>
              </a:solidFill>
            </a:endParaRPr>
          </a:p>
        </p:txBody>
      </p:sp>
      <p:sp>
        <p:nvSpPr>
          <p:cNvPr id="3" name="Sisällön paikkamerkki 2">
            <a:extLst>
              <a:ext uri="{FF2B5EF4-FFF2-40B4-BE49-F238E27FC236}">
                <a16:creationId xmlns:a16="http://schemas.microsoft.com/office/drawing/2014/main" id="{4BFC3893-C95A-A542-AB89-A66FFB2FC24F}"/>
              </a:ext>
            </a:extLst>
          </p:cNvPr>
          <p:cNvSpPr>
            <a:spLocks noGrp="1"/>
          </p:cNvSpPr>
          <p:nvPr>
            <p:ph sz="half" idx="1"/>
          </p:nvPr>
        </p:nvSpPr>
        <p:spPr/>
        <p:txBody>
          <a:bodyPr/>
          <a:lstStyle/>
          <a:p>
            <a:r>
              <a:rPr lang="en-GB" dirty="0"/>
              <a:t>What kind of a meaning can natural sciences have for an individual?</a:t>
            </a:r>
          </a:p>
          <a:p>
            <a:endParaRPr lang="en-GB" dirty="0"/>
          </a:p>
          <a:p>
            <a:r>
              <a:rPr lang="en-GB" dirty="0"/>
              <a:t>Why are some people suspicious of scientific findings, and to what extend is it justifiable?</a:t>
            </a:r>
          </a:p>
        </p:txBody>
      </p:sp>
      <p:pic>
        <p:nvPicPr>
          <p:cNvPr id="6" name="Sisällön paikkamerkki 5">
            <a:extLst>
              <a:ext uri="{FF2B5EF4-FFF2-40B4-BE49-F238E27FC236}">
                <a16:creationId xmlns:a16="http://schemas.microsoft.com/office/drawing/2014/main" id="{D731062E-94E2-B042-B5B3-773E9AD8E1CC}"/>
              </a:ext>
            </a:extLst>
          </p:cNvPr>
          <p:cNvPicPr>
            <a:picLocks noGrp="1" noChangeAspect="1"/>
          </p:cNvPicPr>
          <p:nvPr>
            <p:ph sz="half" idx="2"/>
          </p:nvPr>
        </p:nvPicPr>
        <p:blipFill>
          <a:blip r:embed="rId2"/>
          <a:stretch>
            <a:fillRect/>
          </a:stretch>
        </p:blipFill>
        <p:spPr>
          <a:xfrm>
            <a:off x="4851400" y="2109647"/>
            <a:ext cx="3835400" cy="2870200"/>
          </a:xfrm>
        </p:spPr>
      </p:pic>
    </p:spTree>
    <p:extLst>
      <p:ext uri="{BB962C8B-B14F-4D97-AF65-F5344CB8AC3E}">
        <p14:creationId xmlns:p14="http://schemas.microsoft.com/office/powerpoint/2010/main" val="19395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B3832-206F-9940-944A-DC7DA27F6A8C}"/>
              </a:ext>
            </a:extLst>
          </p:cNvPr>
          <p:cNvSpPr>
            <a:spLocks noGrp="1"/>
          </p:cNvSpPr>
          <p:nvPr>
            <p:ph type="title"/>
          </p:nvPr>
        </p:nvSpPr>
        <p:spPr/>
        <p:txBody>
          <a:bodyPr/>
          <a:lstStyle/>
          <a:p>
            <a:r>
              <a:rPr lang="fi-FI"/>
              <a:t>Richard </a:t>
            </a:r>
            <a:r>
              <a:rPr lang="fi-FI" err="1"/>
              <a:t>Feynman</a:t>
            </a:r>
            <a:r>
              <a:rPr lang="fi-FI"/>
              <a:t> (1918–1988)</a:t>
            </a:r>
          </a:p>
        </p:txBody>
      </p:sp>
      <p:sp>
        <p:nvSpPr>
          <p:cNvPr id="3" name="Sisällön paikkamerkki 2">
            <a:extLst>
              <a:ext uri="{FF2B5EF4-FFF2-40B4-BE49-F238E27FC236}">
                <a16:creationId xmlns:a16="http://schemas.microsoft.com/office/drawing/2014/main" id="{2398CC86-2650-7F41-BB79-DD39BAAFFAD1}"/>
              </a:ext>
            </a:extLst>
          </p:cNvPr>
          <p:cNvSpPr>
            <a:spLocks noGrp="1"/>
          </p:cNvSpPr>
          <p:nvPr>
            <p:ph sz="half" idx="1"/>
          </p:nvPr>
        </p:nvSpPr>
        <p:spPr>
          <a:xfrm>
            <a:off x="457200" y="1839058"/>
            <a:ext cx="4038600" cy="4048246"/>
          </a:xfrm>
        </p:spPr>
        <p:txBody>
          <a:bodyPr/>
          <a:lstStyle/>
          <a:p>
            <a:r>
              <a:rPr lang="en-GB" i="1"/>
              <a:t>”It doesn’t make any difference how beautiful your guess is, it doesn’t matter how smart you are who made the guess, or what his name is ... If it disagrees with experiment, it is wrong. That’s all there is to it.”</a:t>
            </a:r>
          </a:p>
        </p:txBody>
      </p:sp>
      <p:pic>
        <p:nvPicPr>
          <p:cNvPr id="6" name="Sisällön paikkamerkki 5" descr="Kuva, joka sisältää kohteen teksti, henkilö, mies, paita&#10;&#10;Kuvaus luotu automaattisesti">
            <a:extLst>
              <a:ext uri="{FF2B5EF4-FFF2-40B4-BE49-F238E27FC236}">
                <a16:creationId xmlns:a16="http://schemas.microsoft.com/office/drawing/2014/main" id="{5057F98E-10C7-A048-AAE6-3C65B1F70F1C}"/>
              </a:ext>
            </a:extLst>
          </p:cNvPr>
          <p:cNvPicPr>
            <a:picLocks noGrp="1" noChangeAspect="1"/>
          </p:cNvPicPr>
          <p:nvPr>
            <p:ph sz="half" idx="2"/>
          </p:nvPr>
        </p:nvPicPr>
        <p:blipFill>
          <a:blip r:embed="rId2"/>
          <a:stretch>
            <a:fillRect/>
          </a:stretch>
        </p:blipFill>
        <p:spPr>
          <a:xfrm>
            <a:off x="5158846" y="1600200"/>
            <a:ext cx="3017308" cy="4525963"/>
          </a:xfrm>
        </p:spPr>
      </p:pic>
    </p:spTree>
    <p:extLst>
      <p:ext uri="{BB962C8B-B14F-4D97-AF65-F5344CB8AC3E}">
        <p14:creationId xmlns:p14="http://schemas.microsoft.com/office/powerpoint/2010/main" val="160347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CD55D4-091B-8848-AE6C-FB44BD6D1A39}"/>
              </a:ext>
            </a:extLst>
          </p:cNvPr>
          <p:cNvSpPr>
            <a:spLocks noGrp="1"/>
          </p:cNvSpPr>
          <p:nvPr>
            <p:ph type="title"/>
          </p:nvPr>
        </p:nvSpPr>
        <p:spPr/>
        <p:txBody>
          <a:bodyPr/>
          <a:lstStyle/>
          <a:p>
            <a:r>
              <a:rPr lang="fi-FI"/>
              <a:t>Picture </a:t>
            </a:r>
            <a:r>
              <a:rPr lang="fi-FI" err="1"/>
              <a:t>sources</a:t>
            </a:r>
            <a:endParaRPr lang="fi-FI"/>
          </a:p>
        </p:txBody>
      </p:sp>
      <p:sp>
        <p:nvSpPr>
          <p:cNvPr id="3" name="Sisällön paikkamerkki 2">
            <a:extLst>
              <a:ext uri="{FF2B5EF4-FFF2-40B4-BE49-F238E27FC236}">
                <a16:creationId xmlns:a16="http://schemas.microsoft.com/office/drawing/2014/main" id="{D5A4A8C8-645C-F24B-9369-DE3031D18284}"/>
              </a:ext>
            </a:extLst>
          </p:cNvPr>
          <p:cNvSpPr>
            <a:spLocks noGrp="1"/>
          </p:cNvSpPr>
          <p:nvPr>
            <p:ph idx="1"/>
          </p:nvPr>
        </p:nvSpPr>
        <p:spPr/>
        <p:txBody>
          <a:bodyPr>
            <a:normAutofit fontScale="40000" lnSpcReduction="20000"/>
          </a:bodyPr>
          <a:lstStyle/>
          <a:p>
            <a:r>
              <a:rPr lang="fi-FI" dirty="0"/>
              <a:t>Science &lt;http://</a:t>
            </a:r>
            <a:r>
              <a:rPr lang="fi-FI" dirty="0" err="1"/>
              <a:t>www.brstf.org</a:t>
            </a:r>
            <a:r>
              <a:rPr lang="fi-FI" dirty="0"/>
              <a:t>&gt; </a:t>
            </a:r>
            <a:r>
              <a:rPr lang="fi-FI" dirty="0" err="1"/>
              <a:t>Accessed</a:t>
            </a:r>
            <a:r>
              <a:rPr lang="fi-FI" dirty="0"/>
              <a:t> 24th of October 2015.</a:t>
            </a:r>
          </a:p>
          <a:p>
            <a:r>
              <a:rPr lang="en-US" dirty="0"/>
              <a:t>Science symbols &lt;https://</a:t>
            </a:r>
            <a:r>
              <a:rPr lang="en-US" dirty="0" err="1"/>
              <a:t>www.freepik.com</a:t>
            </a:r>
            <a:r>
              <a:rPr lang="en-US" dirty="0"/>
              <a:t>/free-photos-vectors/science&gt; Accessed 11th of February 2019. </a:t>
            </a:r>
          </a:p>
          <a:p>
            <a:r>
              <a:rPr lang="en-US" dirty="0" err="1"/>
              <a:t>Science’n</a:t>
            </a:r>
            <a:r>
              <a:rPr lang="en-US" dirty="0"/>
              <a:t> a leaf &lt;https://</a:t>
            </a:r>
            <a:r>
              <a:rPr lang="en-US" dirty="0" err="1"/>
              <a:t>scitourn.com</a:t>
            </a:r>
            <a:r>
              <a:rPr lang="en-US" dirty="0"/>
              <a:t>/</a:t>
            </a:r>
            <a:r>
              <a:rPr lang="en-US" dirty="0" err="1"/>
              <a:t>inst</a:t>
            </a:r>
            <a:r>
              <a:rPr lang="en-US" dirty="0"/>
              <a:t>/&gt; Accessed 7th of October 2021. </a:t>
            </a:r>
          </a:p>
          <a:p>
            <a:r>
              <a:rPr lang="fi-FI" dirty="0"/>
              <a:t>Science </a:t>
            </a:r>
            <a:r>
              <a:rPr lang="fi-FI" dirty="0" err="1"/>
              <a:t>bottle</a:t>
            </a:r>
            <a:r>
              <a:rPr lang="fi-FI" dirty="0"/>
              <a:t> &lt;</a:t>
            </a:r>
            <a:r>
              <a:rPr lang="fi-FI" dirty="0" err="1"/>
              <a:t>https</a:t>
            </a:r>
            <a:r>
              <a:rPr lang="fi-FI" dirty="0"/>
              <a:t>://</a:t>
            </a:r>
            <a:r>
              <a:rPr lang="fi-FI" dirty="0" err="1"/>
              <a:t>chanzuckerberg.com</a:t>
            </a:r>
            <a:r>
              <a:rPr lang="fi-FI" dirty="0"/>
              <a:t>/science/&gt; </a:t>
            </a:r>
            <a:r>
              <a:rPr lang="fi-FI" dirty="0" err="1"/>
              <a:t>Accessed</a:t>
            </a:r>
            <a:r>
              <a:rPr lang="fi-FI" dirty="0"/>
              <a:t> 7th of October 2021.</a:t>
            </a:r>
          </a:p>
          <a:p>
            <a:r>
              <a:rPr lang="fi-FI" dirty="0"/>
              <a:t>Science and pseudoscience &lt;http://</a:t>
            </a:r>
            <a:r>
              <a:rPr lang="fi-FI" dirty="0" err="1"/>
              <a:t>undsci.berkeley.edu</a:t>
            </a:r>
            <a:r>
              <a:rPr lang="fi-FI" dirty="0"/>
              <a:t>/</a:t>
            </a:r>
            <a:r>
              <a:rPr lang="fi-FI" dirty="0" err="1"/>
              <a:t>article</a:t>
            </a:r>
            <a:r>
              <a:rPr lang="fi-FI" dirty="0"/>
              <a:t>/</a:t>
            </a:r>
            <a:r>
              <a:rPr lang="fi-FI" dirty="0" err="1"/>
              <a:t>philosophy</a:t>
            </a:r>
            <a:r>
              <a:rPr lang="fi-FI" dirty="0"/>
              <a:t>&gt; </a:t>
            </a:r>
            <a:r>
              <a:rPr lang="fi-FI" dirty="0" err="1"/>
              <a:t>Accessed</a:t>
            </a:r>
            <a:r>
              <a:rPr lang="fi-FI" dirty="0"/>
              <a:t> 24th of October 2015.</a:t>
            </a:r>
          </a:p>
          <a:p>
            <a:r>
              <a:rPr lang="fi-FI" dirty="0" err="1"/>
              <a:t>Homeopathy</a:t>
            </a:r>
            <a:r>
              <a:rPr lang="fi-FI" dirty="0"/>
              <a:t> &lt;http://</a:t>
            </a:r>
            <a:r>
              <a:rPr lang="fi-FI" dirty="0" err="1"/>
              <a:t>www.rosemareehomeopath.co.nz</a:t>
            </a:r>
            <a:r>
              <a:rPr lang="fi-FI" dirty="0"/>
              <a:t>&gt; </a:t>
            </a:r>
            <a:r>
              <a:rPr lang="fi-FI" dirty="0" err="1"/>
              <a:t>Accessed</a:t>
            </a:r>
            <a:r>
              <a:rPr lang="fi-FI" dirty="0"/>
              <a:t> 24th of October 2015.</a:t>
            </a:r>
          </a:p>
          <a:p>
            <a:r>
              <a:rPr lang="fi-FI" dirty="0" err="1"/>
              <a:t>Conjectures</a:t>
            </a:r>
            <a:r>
              <a:rPr lang="fi-FI" dirty="0"/>
              <a:t> and </a:t>
            </a:r>
            <a:r>
              <a:rPr lang="fi-FI" dirty="0" err="1"/>
              <a:t>refuations</a:t>
            </a:r>
            <a:r>
              <a:rPr lang="fi-FI" dirty="0"/>
              <a:t> &lt;</a:t>
            </a:r>
            <a:r>
              <a:rPr lang="fi-FI" dirty="0" err="1"/>
              <a:t>https</a:t>
            </a:r>
            <a:r>
              <a:rPr lang="fi-FI" dirty="0"/>
              <a:t>://</a:t>
            </a:r>
            <a:r>
              <a:rPr lang="fi-FI" dirty="0" err="1"/>
              <a:t>www.abebooks.com</a:t>
            </a:r>
            <a:r>
              <a:rPr lang="fi-FI" dirty="0"/>
              <a:t>/9780710065070/Conjectures-refutations-growth-scientific-knowledge-0710065078/</a:t>
            </a:r>
            <a:r>
              <a:rPr lang="fi-FI" dirty="0" err="1"/>
              <a:t>plp</a:t>
            </a:r>
            <a:r>
              <a:rPr lang="fi-FI" dirty="0"/>
              <a:t>&gt; </a:t>
            </a:r>
            <a:r>
              <a:rPr lang="fi-FI" dirty="0" err="1"/>
              <a:t>Accessed</a:t>
            </a:r>
            <a:r>
              <a:rPr lang="fi-FI" dirty="0"/>
              <a:t> 8th of October 2021. </a:t>
            </a:r>
          </a:p>
          <a:p>
            <a:r>
              <a:rPr lang="fi-FI" dirty="0"/>
              <a:t>Karl </a:t>
            </a:r>
            <a:r>
              <a:rPr lang="fi-FI" dirty="0" err="1"/>
              <a:t>Popper</a:t>
            </a:r>
            <a:r>
              <a:rPr lang="fi-FI" dirty="0"/>
              <a:t> 1 and 2 &lt;</a:t>
            </a:r>
            <a:r>
              <a:rPr lang="fi-FI" dirty="0" err="1"/>
              <a:t>https</a:t>
            </a:r>
            <a:r>
              <a:rPr lang="fi-FI" dirty="0"/>
              <a:t>://</a:t>
            </a:r>
            <a:r>
              <a:rPr lang="fi-FI" dirty="0" err="1"/>
              <a:t>en.wikipedia.org</a:t>
            </a:r>
            <a:r>
              <a:rPr lang="fi-FI" dirty="0"/>
              <a:t>/wiki/</a:t>
            </a:r>
            <a:r>
              <a:rPr lang="fi-FI" dirty="0" err="1"/>
              <a:t>Karl_Popper</a:t>
            </a:r>
            <a:r>
              <a:rPr lang="fi-FI" dirty="0"/>
              <a:t>&gt; </a:t>
            </a:r>
            <a:r>
              <a:rPr lang="fi-FI" dirty="0" err="1"/>
              <a:t>Accessed</a:t>
            </a:r>
            <a:r>
              <a:rPr lang="fi-FI" dirty="0"/>
              <a:t> 24th of October 2015.</a:t>
            </a:r>
          </a:p>
          <a:p>
            <a:r>
              <a:rPr lang="fi-FI" dirty="0" err="1"/>
              <a:t>Galaxy</a:t>
            </a:r>
            <a:r>
              <a:rPr lang="fi-FI" dirty="0"/>
              <a:t> &lt;</a:t>
            </a:r>
            <a:r>
              <a:rPr lang="fi-FI" dirty="0" err="1"/>
              <a:t>https</a:t>
            </a:r>
            <a:r>
              <a:rPr lang="fi-FI" dirty="0"/>
              <a:t>://</a:t>
            </a:r>
            <a:r>
              <a:rPr lang="fi-FI" dirty="0" err="1"/>
              <a:t>en.wikipedia.org</a:t>
            </a:r>
            <a:r>
              <a:rPr lang="fi-FI" dirty="0"/>
              <a:t>/wiki/</a:t>
            </a:r>
            <a:r>
              <a:rPr lang="fi-FI" dirty="0" err="1"/>
              <a:t>Galaxy</a:t>
            </a:r>
            <a:r>
              <a:rPr lang="fi-FI" dirty="0"/>
              <a:t>&gt; </a:t>
            </a:r>
            <a:r>
              <a:rPr lang="fi-FI" dirty="0" err="1"/>
              <a:t>Accessed</a:t>
            </a:r>
            <a:r>
              <a:rPr lang="fi-FI" dirty="0"/>
              <a:t> 24th of October 2015.</a:t>
            </a:r>
          </a:p>
          <a:p>
            <a:r>
              <a:rPr lang="fi-FI" dirty="0" err="1"/>
              <a:t>Tardis</a:t>
            </a:r>
            <a:r>
              <a:rPr lang="fi-FI" dirty="0"/>
              <a:t> and </a:t>
            </a:r>
            <a:r>
              <a:rPr lang="fi-FI" dirty="0" err="1"/>
              <a:t>scientific</a:t>
            </a:r>
            <a:r>
              <a:rPr lang="fi-FI" dirty="0"/>
              <a:t> </a:t>
            </a:r>
            <a:r>
              <a:rPr lang="fi-FI" dirty="0" err="1"/>
              <a:t>methods</a:t>
            </a:r>
            <a:r>
              <a:rPr lang="fi-FI" dirty="0"/>
              <a:t> &lt;</a:t>
            </a:r>
            <a:r>
              <a:rPr lang="en-US" dirty="0"/>
              <a:t>http://</a:t>
            </a:r>
            <a:r>
              <a:rPr lang="en-US" dirty="0" err="1"/>
              <a:t>www.nndb.com</a:t>
            </a:r>
            <a:r>
              <a:rPr lang="en-US" dirty="0"/>
              <a:t>/people/164/000087900/</a:t>
            </a:r>
            <a:r>
              <a:rPr lang="fi-FI" dirty="0"/>
              <a:t>&gt; </a:t>
            </a:r>
            <a:r>
              <a:rPr lang="fi-FI" dirty="0" err="1"/>
              <a:t>Accessed</a:t>
            </a:r>
            <a:r>
              <a:rPr lang="fi-FI" dirty="0"/>
              <a:t> 24th of October 2015.</a:t>
            </a:r>
          </a:p>
          <a:p>
            <a:r>
              <a:rPr lang="en-US" dirty="0"/>
              <a:t>Affirming the consequent &lt;http://</a:t>
            </a:r>
            <a:r>
              <a:rPr lang="en-US" dirty="0" err="1"/>
              <a:t>evolutiondismantled.com</a:t>
            </a:r>
            <a:r>
              <a:rPr lang="en-US" dirty="0"/>
              <a:t>/affirming-antecedent-consequent&gt; Accessed 15th of October 2015.</a:t>
            </a:r>
            <a:endParaRPr lang="fi-FI" dirty="0"/>
          </a:p>
          <a:p>
            <a:r>
              <a:rPr lang="fi-FI" dirty="0"/>
              <a:t>Albert Einstein &lt;</a:t>
            </a:r>
            <a:r>
              <a:rPr lang="fi-FI" dirty="0" err="1"/>
              <a:t>https</a:t>
            </a:r>
            <a:r>
              <a:rPr lang="fi-FI" dirty="0"/>
              <a:t>://</a:t>
            </a:r>
            <a:r>
              <a:rPr lang="fi-FI" dirty="0" err="1"/>
              <a:t>fi.wikipedia.org</a:t>
            </a:r>
            <a:r>
              <a:rPr lang="fi-FI" dirty="0"/>
              <a:t>/wiki/</a:t>
            </a:r>
            <a:r>
              <a:rPr lang="fi-FI" dirty="0" err="1"/>
              <a:t>Albert_Einstein</a:t>
            </a:r>
            <a:r>
              <a:rPr lang="fi-FI" dirty="0"/>
              <a:t>&gt; </a:t>
            </a:r>
            <a:r>
              <a:rPr lang="en-US" dirty="0"/>
              <a:t>Accessed 15th of October 2015.</a:t>
            </a:r>
          </a:p>
          <a:p>
            <a:r>
              <a:rPr lang="fi-FI" dirty="0" err="1"/>
              <a:t>Scientific</a:t>
            </a:r>
            <a:r>
              <a:rPr lang="fi-FI" dirty="0"/>
              <a:t> </a:t>
            </a:r>
            <a:r>
              <a:rPr lang="fi-FI" dirty="0" err="1"/>
              <a:t>method</a:t>
            </a:r>
            <a:r>
              <a:rPr lang="fi-FI" dirty="0"/>
              <a:t> formula &lt;</a:t>
            </a:r>
            <a:r>
              <a:rPr lang="fi-FI" dirty="0" err="1"/>
              <a:t>https</a:t>
            </a:r>
            <a:r>
              <a:rPr lang="fi-FI" dirty="0"/>
              <a:t>://</a:t>
            </a:r>
            <a:r>
              <a:rPr lang="fi-FI" dirty="0" err="1"/>
              <a:t>layers</a:t>
            </a:r>
            <a:r>
              <a:rPr lang="fi-FI" dirty="0"/>
              <a:t>-of-</a:t>
            </a:r>
            <a:r>
              <a:rPr lang="fi-FI" dirty="0" err="1"/>
              <a:t>learning.com</a:t>
            </a:r>
            <a:r>
              <a:rPr lang="fi-FI" dirty="0"/>
              <a:t>/a-</a:t>
            </a:r>
            <a:r>
              <a:rPr lang="fi-FI" dirty="0" err="1"/>
              <a:t>simple</a:t>
            </a:r>
            <a:r>
              <a:rPr lang="fi-FI" dirty="0"/>
              <a:t>-</a:t>
            </a:r>
            <a:r>
              <a:rPr lang="fi-FI" dirty="0" err="1"/>
              <a:t>introduction</a:t>
            </a:r>
            <a:r>
              <a:rPr lang="fi-FI" dirty="0"/>
              <a:t>-to-</a:t>
            </a:r>
            <a:r>
              <a:rPr lang="fi-FI" dirty="0" err="1"/>
              <a:t>the</a:t>
            </a:r>
            <a:r>
              <a:rPr lang="fi-FI" dirty="0"/>
              <a:t>-</a:t>
            </a:r>
            <a:r>
              <a:rPr lang="fi-FI" dirty="0" err="1"/>
              <a:t>scientific-method</a:t>
            </a:r>
            <a:r>
              <a:rPr lang="fi-FI" dirty="0"/>
              <a:t>/&gt; </a:t>
            </a:r>
            <a:r>
              <a:rPr lang="fi-FI" dirty="0" err="1"/>
              <a:t>Accessed</a:t>
            </a:r>
            <a:r>
              <a:rPr lang="fi-FI" dirty="0"/>
              <a:t> 26th of October 2018.</a:t>
            </a:r>
          </a:p>
          <a:p>
            <a:r>
              <a:rPr lang="fi-FI" dirty="0" err="1"/>
              <a:t>Change</a:t>
            </a:r>
            <a:r>
              <a:rPr lang="fi-FI" dirty="0"/>
              <a:t> &lt;</a:t>
            </a:r>
            <a:r>
              <a:rPr lang="fi-FI" dirty="0" err="1"/>
              <a:t>https</a:t>
            </a:r>
            <a:r>
              <a:rPr lang="fi-FI" dirty="0"/>
              <a:t>://</a:t>
            </a:r>
            <a:r>
              <a:rPr lang="fi-FI" dirty="0" err="1"/>
              <a:t>www.chieflearningofficer.com</a:t>
            </a:r>
            <a:r>
              <a:rPr lang="fi-FI" dirty="0"/>
              <a:t>/2021/03/24/6-steps-to-lead-a-successful-change-management-initiative/&gt; </a:t>
            </a:r>
            <a:r>
              <a:rPr lang="fi-FI" dirty="0" err="1"/>
              <a:t>Accessed</a:t>
            </a:r>
            <a:r>
              <a:rPr lang="fi-FI" dirty="0"/>
              <a:t> 8th of October 2021.</a:t>
            </a:r>
          </a:p>
          <a:p>
            <a:r>
              <a:rPr lang="fi-FI" dirty="0"/>
              <a:t>Thomas </a:t>
            </a:r>
            <a:r>
              <a:rPr lang="fi-FI" dirty="0" err="1"/>
              <a:t>Kuhn</a:t>
            </a:r>
            <a:r>
              <a:rPr lang="fi-FI" dirty="0"/>
              <a:t> &lt;http://</a:t>
            </a:r>
            <a:r>
              <a:rPr lang="fi-FI" dirty="0" err="1"/>
              <a:t>global.britannica.com</a:t>
            </a:r>
            <a:r>
              <a:rPr lang="fi-FI" dirty="0"/>
              <a:t>/</a:t>
            </a:r>
            <a:r>
              <a:rPr lang="fi-FI" dirty="0" err="1"/>
              <a:t>biography</a:t>
            </a:r>
            <a:r>
              <a:rPr lang="fi-FI" dirty="0"/>
              <a:t>/Thomas-S-</a:t>
            </a:r>
            <a:r>
              <a:rPr lang="fi-FI" dirty="0" err="1"/>
              <a:t>Kuhn</a:t>
            </a:r>
            <a:r>
              <a:rPr lang="fi-FI" dirty="0"/>
              <a:t>&gt; </a:t>
            </a:r>
            <a:r>
              <a:rPr lang="en-US" dirty="0"/>
              <a:t>Accessed 15th of October 2015.</a:t>
            </a:r>
            <a:endParaRPr lang="fi-FI" dirty="0"/>
          </a:p>
          <a:p>
            <a:r>
              <a:rPr lang="fi-FI" dirty="0" err="1"/>
              <a:t>Graphs</a:t>
            </a:r>
            <a:r>
              <a:rPr lang="fi-FI" dirty="0"/>
              <a:t> </a:t>
            </a:r>
            <a:r>
              <a:rPr lang="fi-FI" dirty="0" err="1"/>
              <a:t>depicting</a:t>
            </a:r>
            <a:r>
              <a:rPr lang="fi-FI" dirty="0"/>
              <a:t> </a:t>
            </a:r>
            <a:r>
              <a:rPr lang="fi-FI" dirty="0" err="1"/>
              <a:t>scientific</a:t>
            </a:r>
            <a:r>
              <a:rPr lang="fi-FI" dirty="0"/>
              <a:t> </a:t>
            </a:r>
            <a:r>
              <a:rPr lang="fi-FI" dirty="0" err="1"/>
              <a:t>progress</a:t>
            </a:r>
            <a:r>
              <a:rPr lang="fi-FI" dirty="0"/>
              <a:t>. van de </a:t>
            </a:r>
            <a:r>
              <a:rPr lang="fi-FI" dirty="0" err="1"/>
              <a:t>Lagemaat</a:t>
            </a:r>
            <a:r>
              <a:rPr lang="fi-FI" dirty="0"/>
              <a:t>, Richard: </a:t>
            </a:r>
            <a:r>
              <a:rPr lang="fi-FI" i="1" dirty="0" err="1"/>
              <a:t>Theory</a:t>
            </a:r>
            <a:r>
              <a:rPr lang="fi-FI" i="1" dirty="0"/>
              <a:t> of Knowledge for </a:t>
            </a:r>
            <a:r>
              <a:rPr lang="fi-FI" i="1" dirty="0" err="1"/>
              <a:t>the</a:t>
            </a:r>
            <a:r>
              <a:rPr lang="fi-FI" i="1" dirty="0"/>
              <a:t> IB </a:t>
            </a:r>
            <a:r>
              <a:rPr lang="fi-FI" i="1" dirty="0" err="1"/>
              <a:t>Diploma</a:t>
            </a:r>
            <a:r>
              <a:rPr lang="fi-FI" i="1" dirty="0"/>
              <a:t>, Second edition</a:t>
            </a:r>
            <a:r>
              <a:rPr lang="fi-FI" dirty="0"/>
              <a:t>, Cambridge </a:t>
            </a:r>
            <a:r>
              <a:rPr lang="fi-FI" dirty="0" err="1"/>
              <a:t>University</a:t>
            </a:r>
            <a:r>
              <a:rPr lang="fi-FI" dirty="0"/>
              <a:t> Press 2015, </a:t>
            </a:r>
            <a:r>
              <a:rPr lang="fi-FI" dirty="0" err="1"/>
              <a:t>page</a:t>
            </a:r>
            <a:r>
              <a:rPr lang="fi-FI" dirty="0"/>
              <a:t> 364.</a:t>
            </a:r>
          </a:p>
          <a:p>
            <a:endParaRPr lang="fi-FI" dirty="0"/>
          </a:p>
        </p:txBody>
      </p:sp>
    </p:spTree>
    <p:extLst>
      <p:ext uri="{BB962C8B-B14F-4D97-AF65-F5344CB8AC3E}">
        <p14:creationId xmlns:p14="http://schemas.microsoft.com/office/powerpoint/2010/main" val="1268156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99D19B-4F3A-7C46-AD7F-D8FB30157CBE}"/>
              </a:ext>
            </a:extLst>
          </p:cNvPr>
          <p:cNvSpPr>
            <a:spLocks noGrp="1"/>
          </p:cNvSpPr>
          <p:nvPr>
            <p:ph type="title"/>
          </p:nvPr>
        </p:nvSpPr>
        <p:spPr/>
        <p:txBody>
          <a:bodyPr/>
          <a:lstStyle/>
          <a:p>
            <a:r>
              <a:rPr lang="fi-FI" dirty="0"/>
              <a:t>Picture </a:t>
            </a:r>
            <a:r>
              <a:rPr lang="fi-FI" dirty="0" err="1"/>
              <a:t>sources</a:t>
            </a:r>
            <a:endParaRPr lang="fi-FI" dirty="0"/>
          </a:p>
        </p:txBody>
      </p:sp>
      <p:sp>
        <p:nvSpPr>
          <p:cNvPr id="3" name="Sisällön paikkamerkki 2">
            <a:extLst>
              <a:ext uri="{FF2B5EF4-FFF2-40B4-BE49-F238E27FC236}">
                <a16:creationId xmlns:a16="http://schemas.microsoft.com/office/drawing/2014/main" id="{D227931F-7597-8E42-9000-E3A9C271BC93}"/>
              </a:ext>
            </a:extLst>
          </p:cNvPr>
          <p:cNvSpPr>
            <a:spLocks noGrp="1"/>
          </p:cNvSpPr>
          <p:nvPr>
            <p:ph idx="1"/>
          </p:nvPr>
        </p:nvSpPr>
        <p:spPr/>
        <p:txBody>
          <a:bodyPr>
            <a:normAutofit fontScale="40000" lnSpcReduction="20000"/>
          </a:bodyPr>
          <a:lstStyle/>
          <a:p>
            <a:r>
              <a:rPr lang="fi-FI" dirty="0" err="1"/>
              <a:t>Geoncetric</a:t>
            </a:r>
            <a:r>
              <a:rPr lang="fi-FI" dirty="0"/>
              <a:t> </a:t>
            </a:r>
            <a:r>
              <a:rPr lang="fi-FI" dirty="0" err="1"/>
              <a:t>universe</a:t>
            </a:r>
            <a:r>
              <a:rPr lang="fi-FI" dirty="0"/>
              <a:t> &lt;</a:t>
            </a:r>
            <a:r>
              <a:rPr lang="fi-FI" dirty="0" err="1"/>
              <a:t>https</a:t>
            </a:r>
            <a:r>
              <a:rPr lang="fi-FI" dirty="0"/>
              <a:t>://</a:t>
            </a:r>
            <a:r>
              <a:rPr lang="fi-FI" dirty="0" err="1"/>
              <a:t>en.wikipedia.org</a:t>
            </a:r>
            <a:r>
              <a:rPr lang="fi-FI" dirty="0"/>
              <a:t>/wiki/</a:t>
            </a:r>
            <a:r>
              <a:rPr lang="fi-FI" dirty="0" err="1"/>
              <a:t>Aristotelian_physics</a:t>
            </a:r>
            <a:r>
              <a:rPr lang="fi-FI" dirty="0"/>
              <a:t>&gt; </a:t>
            </a:r>
            <a:r>
              <a:rPr lang="fi-FI" dirty="0" err="1"/>
              <a:t>Accessed</a:t>
            </a:r>
            <a:r>
              <a:rPr lang="fi-FI" dirty="0"/>
              <a:t> 8th of October 2021. </a:t>
            </a:r>
          </a:p>
          <a:p>
            <a:r>
              <a:rPr lang="fi-FI" dirty="0" err="1"/>
              <a:t>Heliocentric</a:t>
            </a:r>
            <a:r>
              <a:rPr lang="fi-FI" dirty="0"/>
              <a:t> </a:t>
            </a:r>
            <a:r>
              <a:rPr lang="fi-FI" dirty="0" err="1"/>
              <a:t>universe</a:t>
            </a:r>
            <a:r>
              <a:rPr lang="fi-FI" dirty="0"/>
              <a:t> &lt;</a:t>
            </a:r>
            <a:r>
              <a:rPr lang="fi-FI" dirty="0" err="1"/>
              <a:t>https</a:t>
            </a:r>
            <a:r>
              <a:rPr lang="fi-FI" dirty="0"/>
              <a:t>://</a:t>
            </a:r>
            <a:r>
              <a:rPr lang="fi-FI" dirty="0" err="1"/>
              <a:t>discover.hubpages.com</a:t>
            </a:r>
            <a:r>
              <a:rPr lang="fi-FI" dirty="0"/>
              <a:t>/</a:t>
            </a:r>
            <a:r>
              <a:rPr lang="fi-FI" dirty="0" err="1"/>
              <a:t>education</a:t>
            </a:r>
            <a:r>
              <a:rPr lang="fi-FI" dirty="0"/>
              <a:t>/</a:t>
            </a:r>
            <a:r>
              <a:rPr lang="fi-FI" dirty="0" err="1"/>
              <a:t>Scientifis-Revolutions-Nicolaus-Copernicus</a:t>
            </a:r>
            <a:r>
              <a:rPr lang="fi-FI" dirty="0"/>
              <a:t>&gt; </a:t>
            </a:r>
            <a:r>
              <a:rPr lang="fi-FI" dirty="0" err="1"/>
              <a:t>Accessed</a:t>
            </a:r>
            <a:r>
              <a:rPr lang="fi-FI" dirty="0"/>
              <a:t> 8th of October 2021. </a:t>
            </a:r>
          </a:p>
          <a:p>
            <a:r>
              <a:rPr lang="fi-FI" dirty="0" err="1"/>
              <a:t>Aristotelian</a:t>
            </a:r>
            <a:r>
              <a:rPr lang="fi-FI" dirty="0"/>
              <a:t> </a:t>
            </a:r>
            <a:r>
              <a:rPr lang="fi-FI" dirty="0" err="1"/>
              <a:t>physics</a:t>
            </a:r>
            <a:r>
              <a:rPr lang="fi-FI" dirty="0"/>
              <a:t> &lt;</a:t>
            </a:r>
            <a:r>
              <a:rPr lang="fi-FI" dirty="0" err="1"/>
              <a:t>https</a:t>
            </a:r>
            <a:r>
              <a:rPr lang="fi-FI" dirty="0"/>
              <a:t>://</a:t>
            </a:r>
            <a:r>
              <a:rPr lang="fi-FI" dirty="0" err="1"/>
              <a:t>www.sciencephoto.com</a:t>
            </a:r>
            <a:r>
              <a:rPr lang="fi-FI" dirty="0"/>
              <a:t>/media/1002359/</a:t>
            </a:r>
            <a:r>
              <a:rPr lang="fi-FI" dirty="0" err="1"/>
              <a:t>view</a:t>
            </a:r>
            <a:r>
              <a:rPr lang="fi-FI" dirty="0"/>
              <a:t>/gunner-firing-a-cannon-1561&gt; </a:t>
            </a:r>
            <a:r>
              <a:rPr lang="fi-FI" dirty="0" err="1"/>
              <a:t>Accessed</a:t>
            </a:r>
            <a:r>
              <a:rPr lang="fi-FI" dirty="0"/>
              <a:t> 8th of October 2021. </a:t>
            </a:r>
          </a:p>
          <a:p>
            <a:r>
              <a:rPr lang="fi-FI" dirty="0" err="1"/>
              <a:t>Newtonian</a:t>
            </a:r>
            <a:r>
              <a:rPr lang="fi-FI" dirty="0"/>
              <a:t> </a:t>
            </a:r>
            <a:r>
              <a:rPr lang="fi-FI" dirty="0" err="1"/>
              <a:t>mechanics</a:t>
            </a:r>
            <a:r>
              <a:rPr lang="fi-FI" dirty="0"/>
              <a:t> &lt;</a:t>
            </a:r>
            <a:r>
              <a:rPr lang="fi-FI" dirty="0" err="1"/>
              <a:t>https</a:t>
            </a:r>
            <a:r>
              <a:rPr lang="fi-FI" dirty="0"/>
              <a:t>://</a:t>
            </a:r>
            <a:r>
              <a:rPr lang="fi-FI" dirty="0" err="1"/>
              <a:t>en.wikipedia.org</a:t>
            </a:r>
            <a:r>
              <a:rPr lang="fi-FI" dirty="0"/>
              <a:t>/wiki/</a:t>
            </a:r>
            <a:r>
              <a:rPr lang="fi-FI" dirty="0" err="1"/>
              <a:t>Classical_mechanics</a:t>
            </a:r>
            <a:r>
              <a:rPr lang="fi-FI" dirty="0"/>
              <a:t>&gt; </a:t>
            </a:r>
            <a:r>
              <a:rPr lang="fi-FI" dirty="0" err="1"/>
              <a:t>Accessed</a:t>
            </a:r>
            <a:r>
              <a:rPr lang="fi-FI" dirty="0"/>
              <a:t> 8th of October 2021. </a:t>
            </a:r>
          </a:p>
          <a:p>
            <a:r>
              <a:rPr lang="fi-FI" dirty="0" err="1"/>
              <a:t>Lennaean</a:t>
            </a:r>
            <a:r>
              <a:rPr lang="fi-FI" dirty="0"/>
              <a:t> </a:t>
            </a:r>
            <a:r>
              <a:rPr lang="fi-FI" dirty="0" err="1"/>
              <a:t>taxonomy</a:t>
            </a:r>
            <a:r>
              <a:rPr lang="fi-FI" dirty="0"/>
              <a:t> &lt;</a:t>
            </a:r>
            <a:r>
              <a:rPr lang="fi-FI" dirty="0" err="1"/>
              <a:t>https</a:t>
            </a:r>
            <a:r>
              <a:rPr lang="fi-FI" dirty="0"/>
              <a:t>://</a:t>
            </a:r>
            <a:r>
              <a:rPr lang="fi-FI" dirty="0" err="1"/>
              <a:t>bio.libretexts.org</a:t>
            </a:r>
            <a:r>
              <a:rPr lang="fi-FI" dirty="0"/>
              <a:t>/</a:t>
            </a:r>
            <a:r>
              <a:rPr lang="fi-FI" dirty="0" err="1"/>
              <a:t>Bookshelves</a:t>
            </a:r>
            <a:r>
              <a:rPr lang="fi-FI" dirty="0"/>
              <a:t>/</a:t>
            </a:r>
            <a:r>
              <a:rPr lang="fi-FI" dirty="0" err="1"/>
              <a:t>Introductory_and_General_Biology</a:t>
            </a:r>
            <a:r>
              <a:rPr lang="fi-FI" dirty="0"/>
              <a:t>/Book%3A_Introductory_Biology_(CK-12)/05%3A_Evolution/5.01%3A_Linnaean_Classification&gt; </a:t>
            </a:r>
            <a:r>
              <a:rPr lang="fi-FI" dirty="0" err="1"/>
              <a:t>Accessed</a:t>
            </a:r>
            <a:r>
              <a:rPr lang="fi-FI" dirty="0"/>
              <a:t> 8th of October 2021.</a:t>
            </a:r>
          </a:p>
          <a:p>
            <a:r>
              <a:rPr lang="fi-FI" dirty="0" err="1"/>
              <a:t>Evolution</a:t>
            </a:r>
            <a:r>
              <a:rPr lang="fi-FI" dirty="0"/>
              <a:t> &lt;</a:t>
            </a:r>
            <a:r>
              <a:rPr lang="fi-FI" dirty="0" err="1"/>
              <a:t>https</a:t>
            </a:r>
            <a:r>
              <a:rPr lang="fi-FI" dirty="0"/>
              <a:t>://</a:t>
            </a:r>
            <a:r>
              <a:rPr lang="fi-FI" dirty="0" err="1"/>
              <a:t>www.twinkl.ro</a:t>
            </a:r>
            <a:r>
              <a:rPr lang="fi-FI" dirty="0"/>
              <a:t>/</a:t>
            </a:r>
            <a:r>
              <a:rPr lang="fi-FI" dirty="0" err="1"/>
              <a:t>parenting</a:t>
            </a:r>
            <a:r>
              <a:rPr lang="fi-FI" dirty="0"/>
              <a:t>-wiki/</a:t>
            </a:r>
            <a:r>
              <a:rPr lang="fi-FI" dirty="0" err="1"/>
              <a:t>evolution</a:t>
            </a:r>
            <a:r>
              <a:rPr lang="fi-FI" dirty="0"/>
              <a:t>&gt; </a:t>
            </a:r>
            <a:r>
              <a:rPr lang="fi-FI" dirty="0" err="1"/>
              <a:t>Accessed</a:t>
            </a:r>
            <a:r>
              <a:rPr lang="fi-FI" dirty="0"/>
              <a:t> 8th of October 2021.</a:t>
            </a:r>
          </a:p>
          <a:p>
            <a:r>
              <a:rPr lang="fi-FI" dirty="0" err="1"/>
              <a:t>Neptune</a:t>
            </a:r>
            <a:r>
              <a:rPr lang="fi-FI" dirty="0"/>
              <a:t> &lt;</a:t>
            </a:r>
            <a:r>
              <a:rPr lang="fi-FI" dirty="0" err="1"/>
              <a:t>https</a:t>
            </a:r>
            <a:r>
              <a:rPr lang="fi-FI" dirty="0"/>
              <a:t>://</a:t>
            </a:r>
            <a:r>
              <a:rPr lang="fi-FI" dirty="0" err="1"/>
              <a:t>fi.wikipedia.org</a:t>
            </a:r>
            <a:r>
              <a:rPr lang="fi-FI" dirty="0"/>
              <a:t>/wiki/Neptunus&gt; </a:t>
            </a:r>
            <a:r>
              <a:rPr lang="fi-FI" dirty="0" err="1"/>
              <a:t>Accessed</a:t>
            </a:r>
            <a:r>
              <a:rPr lang="fi-FI" dirty="0"/>
              <a:t> 8th of October 2021. </a:t>
            </a:r>
          </a:p>
          <a:p>
            <a:r>
              <a:rPr lang="fi-FI" dirty="0"/>
              <a:t>Mercury &lt;</a:t>
            </a:r>
            <a:r>
              <a:rPr lang="fi-FI" dirty="0" err="1"/>
              <a:t>https</a:t>
            </a:r>
            <a:r>
              <a:rPr lang="fi-FI" dirty="0"/>
              <a:t>://</a:t>
            </a:r>
            <a:r>
              <a:rPr lang="fi-FI" dirty="0" err="1"/>
              <a:t>fi.wikipedia.org</a:t>
            </a:r>
            <a:r>
              <a:rPr lang="fi-FI" dirty="0"/>
              <a:t>/wiki/Merkurius&gt; </a:t>
            </a:r>
            <a:r>
              <a:rPr lang="fi-FI" dirty="0" err="1"/>
              <a:t>Accessed</a:t>
            </a:r>
            <a:r>
              <a:rPr lang="fi-FI" dirty="0"/>
              <a:t> 8th of October 2021. </a:t>
            </a:r>
          </a:p>
          <a:p>
            <a:r>
              <a:rPr lang="fi-FI" dirty="0" err="1"/>
              <a:t>Duck</a:t>
            </a:r>
            <a:r>
              <a:rPr lang="fi-FI" dirty="0"/>
              <a:t>-rabbit &lt;http://</a:t>
            </a:r>
            <a:r>
              <a:rPr lang="fi-FI" dirty="0" err="1"/>
              <a:t>piilari.info</a:t>
            </a:r>
            <a:r>
              <a:rPr lang="fi-FI" dirty="0"/>
              <a:t>/optiset-harhat/&gt; </a:t>
            </a:r>
            <a:r>
              <a:rPr lang="en-US" dirty="0"/>
              <a:t>Accessed 15th of October 2015.</a:t>
            </a:r>
            <a:endParaRPr lang="fi-FI" dirty="0"/>
          </a:p>
          <a:p>
            <a:r>
              <a:rPr lang="fi-FI" dirty="0" err="1"/>
              <a:t>Paradigm</a:t>
            </a:r>
            <a:r>
              <a:rPr lang="fi-FI" dirty="0"/>
              <a:t> </a:t>
            </a:r>
            <a:r>
              <a:rPr lang="fi-FI" dirty="0" err="1"/>
              <a:t>shift</a:t>
            </a:r>
            <a:r>
              <a:rPr lang="fi-FI" dirty="0"/>
              <a:t> &lt;</a:t>
            </a:r>
            <a:r>
              <a:rPr lang="fi-FI" dirty="0" err="1"/>
              <a:t>https</a:t>
            </a:r>
            <a:r>
              <a:rPr lang="fi-FI" dirty="0"/>
              <a:t>://</a:t>
            </a:r>
            <a:r>
              <a:rPr lang="fi-FI" dirty="0" err="1"/>
              <a:t>www.macmillandictionaryblog.com</a:t>
            </a:r>
            <a:r>
              <a:rPr lang="fi-FI" dirty="0"/>
              <a:t>/</a:t>
            </a:r>
            <a:r>
              <a:rPr lang="fi-FI" dirty="0" err="1"/>
              <a:t>paradigm</a:t>
            </a:r>
            <a:r>
              <a:rPr lang="fi-FI" dirty="0"/>
              <a:t>&gt; </a:t>
            </a:r>
            <a:r>
              <a:rPr lang="fi-FI" dirty="0" err="1"/>
              <a:t>Accessed</a:t>
            </a:r>
            <a:r>
              <a:rPr lang="fi-FI" dirty="0"/>
              <a:t> 8th of October 2021. </a:t>
            </a:r>
          </a:p>
          <a:p>
            <a:r>
              <a:rPr lang="fi-FI" dirty="0"/>
              <a:t>Value </a:t>
            </a:r>
            <a:r>
              <a:rPr lang="fi-FI" dirty="0" err="1"/>
              <a:t>tree</a:t>
            </a:r>
            <a:r>
              <a:rPr lang="fi-FI" dirty="0"/>
              <a:t> &lt;</a:t>
            </a:r>
            <a:r>
              <a:rPr lang="fi-FI" dirty="0" err="1"/>
              <a:t>https</a:t>
            </a:r>
            <a:r>
              <a:rPr lang="fi-FI" dirty="0"/>
              <a:t>://</a:t>
            </a:r>
            <a:r>
              <a:rPr lang="fi-FI" dirty="0" err="1"/>
              <a:t>www.peakmarinetech.com</a:t>
            </a:r>
            <a:r>
              <a:rPr lang="fi-FI" dirty="0"/>
              <a:t>/</a:t>
            </a:r>
            <a:r>
              <a:rPr lang="fi-FI" dirty="0" err="1"/>
              <a:t>core-values.html</a:t>
            </a:r>
            <a:r>
              <a:rPr lang="fi-FI" dirty="0"/>
              <a:t>&gt; </a:t>
            </a:r>
            <a:r>
              <a:rPr lang="fi-FI" dirty="0" err="1"/>
              <a:t>Accessed</a:t>
            </a:r>
            <a:r>
              <a:rPr lang="fi-FI" dirty="0"/>
              <a:t> 7th of October 2021.</a:t>
            </a:r>
          </a:p>
          <a:p>
            <a:r>
              <a:rPr lang="fi-FI" dirty="0"/>
              <a:t>Sam Harris &lt;</a:t>
            </a:r>
            <a:r>
              <a:rPr lang="fi-FI" dirty="0" err="1"/>
              <a:t>https</a:t>
            </a:r>
            <a:r>
              <a:rPr lang="fi-FI" dirty="0"/>
              <a:t>://</a:t>
            </a:r>
            <a:r>
              <a:rPr lang="fi-FI" dirty="0" err="1"/>
              <a:t>fi.wikipedia.org</a:t>
            </a:r>
            <a:r>
              <a:rPr lang="fi-FI" dirty="0"/>
              <a:t>/wiki/</a:t>
            </a:r>
            <a:r>
              <a:rPr lang="fi-FI" dirty="0" err="1"/>
              <a:t>Sam_Harris</a:t>
            </a:r>
            <a:r>
              <a:rPr lang="fi-FI" dirty="0"/>
              <a:t>&gt; </a:t>
            </a:r>
            <a:r>
              <a:rPr lang="fi-FI" dirty="0" err="1"/>
              <a:t>Accessed</a:t>
            </a:r>
            <a:r>
              <a:rPr lang="fi-FI" dirty="0"/>
              <a:t> 7th of October 2021.</a:t>
            </a:r>
          </a:p>
          <a:p>
            <a:r>
              <a:rPr lang="fi-FI" dirty="0"/>
              <a:t>Mad </a:t>
            </a:r>
            <a:r>
              <a:rPr lang="fi-FI" dirty="0" err="1"/>
              <a:t>professor</a:t>
            </a:r>
            <a:r>
              <a:rPr lang="fi-FI" dirty="0"/>
              <a:t> </a:t>
            </a:r>
            <a:r>
              <a:rPr lang="fi-FI" dirty="0" err="1"/>
              <a:t>from</a:t>
            </a:r>
            <a:r>
              <a:rPr lang="fi-FI" dirty="0"/>
              <a:t> </a:t>
            </a:r>
            <a:r>
              <a:rPr lang="fi-FI" dirty="0" err="1"/>
              <a:t>the</a:t>
            </a:r>
            <a:r>
              <a:rPr lang="fi-FI" dirty="0"/>
              <a:t> </a:t>
            </a:r>
            <a:r>
              <a:rPr lang="fi-FI" dirty="0" err="1"/>
              <a:t>movie</a:t>
            </a:r>
            <a:r>
              <a:rPr lang="fi-FI" dirty="0"/>
              <a:t> Back to </a:t>
            </a:r>
            <a:r>
              <a:rPr lang="fi-FI" dirty="0" err="1"/>
              <a:t>the</a:t>
            </a:r>
            <a:r>
              <a:rPr lang="fi-FI" dirty="0"/>
              <a:t> </a:t>
            </a:r>
            <a:r>
              <a:rPr lang="fi-FI" dirty="0" err="1"/>
              <a:t>future</a:t>
            </a:r>
            <a:r>
              <a:rPr lang="fi-FI" dirty="0"/>
              <a:t> &lt;</a:t>
            </a:r>
            <a:r>
              <a:rPr lang="fi-FI" dirty="0" err="1"/>
              <a:t>https</a:t>
            </a:r>
            <a:r>
              <a:rPr lang="fi-FI" dirty="0"/>
              <a:t>://</a:t>
            </a:r>
            <a:r>
              <a:rPr lang="fi-FI" dirty="0" err="1"/>
              <a:t>peakd.com</a:t>
            </a:r>
            <a:r>
              <a:rPr lang="fi-FI" dirty="0"/>
              <a:t>/@</a:t>
            </a:r>
            <a:r>
              <a:rPr lang="fi-FI" dirty="0" err="1"/>
              <a:t>holovision</a:t>
            </a:r>
            <a:r>
              <a:rPr lang="fi-FI" dirty="0"/>
              <a:t>/a-</a:t>
            </a:r>
            <a:r>
              <a:rPr lang="fi-FI" dirty="0" err="1"/>
              <a:t>hivemind</a:t>
            </a:r>
            <a:r>
              <a:rPr lang="fi-FI" dirty="0"/>
              <a:t>-</a:t>
            </a:r>
            <a:r>
              <a:rPr lang="fi-FI" dirty="0" err="1"/>
              <a:t>community</a:t>
            </a:r>
            <a:r>
              <a:rPr lang="fi-FI" dirty="0"/>
              <a:t>-for-mad-</a:t>
            </a:r>
            <a:r>
              <a:rPr lang="fi-FI" dirty="0" err="1"/>
              <a:t>scientists</a:t>
            </a:r>
            <a:r>
              <a:rPr lang="fi-FI" dirty="0"/>
              <a:t>&gt; </a:t>
            </a:r>
            <a:r>
              <a:rPr lang="fi-FI" dirty="0" err="1"/>
              <a:t>Accessed</a:t>
            </a:r>
            <a:r>
              <a:rPr lang="fi-FI" dirty="0"/>
              <a:t> 7th of October 2021.</a:t>
            </a:r>
          </a:p>
          <a:p>
            <a:r>
              <a:rPr lang="fi-FI" dirty="0" err="1"/>
              <a:t>Suspicios</a:t>
            </a:r>
            <a:r>
              <a:rPr lang="fi-FI" dirty="0"/>
              <a:t> </a:t>
            </a:r>
            <a:r>
              <a:rPr lang="fi-FI" dirty="0" err="1"/>
              <a:t>meme</a:t>
            </a:r>
            <a:r>
              <a:rPr lang="fi-FI" dirty="0"/>
              <a:t> &lt;</a:t>
            </a:r>
            <a:r>
              <a:rPr lang="fi-FI" dirty="0" err="1"/>
              <a:t>https</a:t>
            </a:r>
            <a:r>
              <a:rPr lang="fi-FI" dirty="0"/>
              <a:t>://</a:t>
            </a:r>
            <a:r>
              <a:rPr lang="fi-FI" dirty="0" err="1"/>
              <a:t>www.thelostogle.com</a:t>
            </a:r>
            <a:r>
              <a:rPr lang="fi-FI" dirty="0"/>
              <a:t>/2014/01/22/all-these-suspicious-reports-about-suspicious-items-sure-are-suspicious/&gt; </a:t>
            </a:r>
            <a:r>
              <a:rPr lang="fi-FI" dirty="0" err="1"/>
              <a:t>Accessed</a:t>
            </a:r>
            <a:r>
              <a:rPr lang="fi-FI" dirty="0"/>
              <a:t> 26th of October 2018.</a:t>
            </a:r>
          </a:p>
          <a:p>
            <a:r>
              <a:rPr lang="fi-FI" dirty="0"/>
              <a:t>Richard </a:t>
            </a:r>
            <a:r>
              <a:rPr lang="fi-FI" dirty="0" err="1"/>
              <a:t>Feynman</a:t>
            </a:r>
            <a:r>
              <a:rPr lang="fi-FI" dirty="0"/>
              <a:t> &lt;</a:t>
            </a:r>
            <a:r>
              <a:rPr lang="fi-FI" dirty="0" err="1"/>
              <a:t>https</a:t>
            </a:r>
            <a:r>
              <a:rPr lang="fi-FI" dirty="0"/>
              <a:t>://</a:t>
            </a:r>
            <a:r>
              <a:rPr lang="fi-FI" dirty="0" err="1"/>
              <a:t>moviefit.me</a:t>
            </a:r>
            <a:r>
              <a:rPr lang="fi-FI" dirty="0"/>
              <a:t>/</a:t>
            </a:r>
            <a:r>
              <a:rPr lang="fi-FI" dirty="0" err="1"/>
              <a:t>persons</a:t>
            </a:r>
            <a:r>
              <a:rPr lang="fi-FI" dirty="0"/>
              <a:t>/76204-richard-feynman&gt; </a:t>
            </a:r>
            <a:r>
              <a:rPr lang="fi-FI" dirty="0" err="1"/>
              <a:t>Accessed</a:t>
            </a:r>
            <a:r>
              <a:rPr lang="fi-FI" dirty="0"/>
              <a:t> 7th of October 2021.</a:t>
            </a:r>
          </a:p>
          <a:p>
            <a:endParaRPr lang="fi-FI" dirty="0"/>
          </a:p>
          <a:p>
            <a:endParaRPr lang="fi-FI" dirty="0"/>
          </a:p>
        </p:txBody>
      </p:sp>
    </p:spTree>
    <p:extLst>
      <p:ext uri="{BB962C8B-B14F-4D97-AF65-F5344CB8AC3E}">
        <p14:creationId xmlns:p14="http://schemas.microsoft.com/office/powerpoint/2010/main" val="200945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TASK</a:t>
            </a:r>
          </a:p>
        </p:txBody>
      </p:sp>
      <p:sp>
        <p:nvSpPr>
          <p:cNvPr id="3" name="Sisällön paikkamerkki 2"/>
          <p:cNvSpPr>
            <a:spLocks noGrp="1"/>
          </p:cNvSpPr>
          <p:nvPr>
            <p:ph sz="half" idx="1"/>
          </p:nvPr>
        </p:nvSpPr>
        <p:spPr/>
        <p:txBody>
          <a:bodyPr/>
          <a:lstStyle/>
          <a:p>
            <a:pPr marL="0" indent="0">
              <a:buNone/>
            </a:pPr>
            <a:endParaRPr lang="en-GB"/>
          </a:p>
          <a:p>
            <a:r>
              <a:rPr lang="en-GB"/>
              <a:t>What is science?</a:t>
            </a:r>
          </a:p>
          <a:p>
            <a:endParaRPr lang="en-GB"/>
          </a:p>
          <a:p>
            <a:r>
              <a:rPr lang="en-GB"/>
              <a:t>Try to give a general definition of science</a:t>
            </a:r>
          </a:p>
          <a:p>
            <a:endParaRPr lang="en-GB"/>
          </a:p>
          <a:p>
            <a:r>
              <a:rPr lang="en-GB" i="1"/>
              <a:t>Don’t use any assistive devices or materials!</a:t>
            </a:r>
          </a:p>
        </p:txBody>
      </p:sp>
      <p:pic>
        <p:nvPicPr>
          <p:cNvPr id="5" name="Sisällön paikkamerkki 4" descr="1448928208616.pn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a:xfrm>
            <a:off x="4762500" y="1728286"/>
            <a:ext cx="3810000" cy="4269791"/>
          </a:xfrm>
        </p:spPr>
      </p:pic>
    </p:spTree>
    <p:extLst>
      <p:ext uri="{BB962C8B-B14F-4D97-AF65-F5344CB8AC3E}">
        <p14:creationId xmlns:p14="http://schemas.microsoft.com/office/powerpoint/2010/main" val="200686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B208B-D4E3-F147-9FEC-29DCFA1124EF}"/>
              </a:ext>
            </a:extLst>
          </p:cNvPr>
          <p:cNvSpPr>
            <a:spLocks noGrp="1"/>
          </p:cNvSpPr>
          <p:nvPr>
            <p:ph type="title"/>
          </p:nvPr>
        </p:nvSpPr>
        <p:spPr/>
        <p:txBody>
          <a:bodyPr/>
          <a:lstStyle/>
          <a:p>
            <a:r>
              <a:rPr lang="fi-FI"/>
              <a:t>TASK</a:t>
            </a:r>
          </a:p>
        </p:txBody>
      </p:sp>
      <p:sp>
        <p:nvSpPr>
          <p:cNvPr id="3" name="Sisällön paikkamerkki 2">
            <a:extLst>
              <a:ext uri="{FF2B5EF4-FFF2-40B4-BE49-F238E27FC236}">
                <a16:creationId xmlns:a16="http://schemas.microsoft.com/office/drawing/2014/main" id="{33C6AFA8-2C45-D14F-B963-080F82625620}"/>
              </a:ext>
            </a:extLst>
          </p:cNvPr>
          <p:cNvSpPr>
            <a:spLocks noGrp="1"/>
          </p:cNvSpPr>
          <p:nvPr>
            <p:ph sz="half" idx="1"/>
          </p:nvPr>
        </p:nvSpPr>
        <p:spPr/>
        <p:txBody>
          <a:bodyPr>
            <a:normAutofit/>
          </a:bodyPr>
          <a:lstStyle/>
          <a:p>
            <a:endParaRPr lang="en-GB"/>
          </a:p>
          <a:p>
            <a:r>
              <a:rPr lang="en-GB"/>
              <a:t>Do the </a:t>
            </a:r>
            <a:r>
              <a:rPr lang="en-GB" b="1"/>
              <a:t>The Internet Infidels Test of Scientific Literacy </a:t>
            </a:r>
            <a:br>
              <a:rPr lang="en-GB" b="1"/>
            </a:br>
            <a:r>
              <a:rPr lang="en-GB"/>
              <a:t>by Richard Carrier</a:t>
            </a:r>
          </a:p>
          <a:p>
            <a:pPr lvl="1"/>
            <a:r>
              <a:rPr lang="en-GB" i="1"/>
              <a:t>DON’T use any assistive devices or materials!</a:t>
            </a:r>
          </a:p>
          <a:p>
            <a:pPr lvl="1"/>
            <a:r>
              <a:rPr lang="en-GB"/>
              <a:t>Check your answers </a:t>
            </a:r>
            <a:br>
              <a:rPr lang="en-GB"/>
            </a:br>
            <a:r>
              <a:rPr lang="en-GB"/>
              <a:t>with the help of</a:t>
            </a:r>
            <a:br>
              <a:rPr lang="en-GB"/>
            </a:br>
            <a:r>
              <a:rPr lang="en-GB">
                <a:hlinkClick r:id="rId2"/>
              </a:rPr>
              <a:t>Mr. Carrier’s webpage</a:t>
            </a:r>
            <a:endParaRPr lang="en-GB"/>
          </a:p>
        </p:txBody>
      </p:sp>
      <p:pic>
        <p:nvPicPr>
          <p:cNvPr id="6" name="Sisällön paikkamerkki 5">
            <a:extLst>
              <a:ext uri="{FF2B5EF4-FFF2-40B4-BE49-F238E27FC236}">
                <a16:creationId xmlns:a16="http://schemas.microsoft.com/office/drawing/2014/main" id="{5D5DEF6B-227F-B145-81ED-6EF9B87947CF}"/>
              </a:ext>
            </a:extLst>
          </p:cNvPr>
          <p:cNvPicPr>
            <a:picLocks noGrp="1" noChangeAspect="1"/>
          </p:cNvPicPr>
          <p:nvPr>
            <p:ph sz="half" idx="2"/>
          </p:nvPr>
        </p:nvPicPr>
        <p:blipFill>
          <a:blip r:embed="rId3"/>
          <a:stretch>
            <a:fillRect/>
          </a:stretch>
        </p:blipFill>
        <p:spPr>
          <a:xfrm>
            <a:off x="4838407" y="2193287"/>
            <a:ext cx="3702571" cy="3702571"/>
          </a:xfrm>
        </p:spPr>
      </p:pic>
    </p:spTree>
    <p:extLst>
      <p:ext uri="{BB962C8B-B14F-4D97-AF65-F5344CB8AC3E}">
        <p14:creationId xmlns:p14="http://schemas.microsoft.com/office/powerpoint/2010/main" val="23489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5D8DA1-D505-E14A-B3C1-41E6BA38C2A1}"/>
              </a:ext>
            </a:extLst>
          </p:cNvPr>
          <p:cNvSpPr>
            <a:spLocks noGrp="1"/>
          </p:cNvSpPr>
          <p:nvPr>
            <p:ph type="title"/>
          </p:nvPr>
        </p:nvSpPr>
        <p:spPr/>
        <p:txBody>
          <a:bodyPr/>
          <a:lstStyle/>
          <a:p>
            <a:r>
              <a:rPr lang="fi-FI"/>
              <a:t>TASK</a:t>
            </a:r>
          </a:p>
        </p:txBody>
      </p:sp>
      <p:sp>
        <p:nvSpPr>
          <p:cNvPr id="3" name="Sisällön paikkamerkki 2">
            <a:extLst>
              <a:ext uri="{FF2B5EF4-FFF2-40B4-BE49-F238E27FC236}">
                <a16:creationId xmlns:a16="http://schemas.microsoft.com/office/drawing/2014/main" id="{BF4267BA-7EAB-5241-B950-D3F758A47C76}"/>
              </a:ext>
            </a:extLst>
          </p:cNvPr>
          <p:cNvSpPr>
            <a:spLocks noGrp="1"/>
          </p:cNvSpPr>
          <p:nvPr>
            <p:ph sz="half" idx="1"/>
          </p:nvPr>
        </p:nvSpPr>
        <p:spPr/>
        <p:txBody>
          <a:bodyPr/>
          <a:lstStyle/>
          <a:p>
            <a:endParaRPr lang="en-GB"/>
          </a:p>
          <a:p>
            <a:endParaRPr lang="en-GB"/>
          </a:p>
          <a:p>
            <a:r>
              <a:rPr lang="en-GB"/>
              <a:t>Should the natural sciences be regarded as a body of knowledge, a system of knowledge or a method?</a:t>
            </a:r>
          </a:p>
        </p:txBody>
      </p:sp>
      <p:pic>
        <p:nvPicPr>
          <p:cNvPr id="6" name="Sisällön paikkamerkki 5" descr="Kuva, joka sisältää kohteen sisä&#10;&#10;Kuvaus luotu automaattisesti">
            <a:extLst>
              <a:ext uri="{FF2B5EF4-FFF2-40B4-BE49-F238E27FC236}">
                <a16:creationId xmlns:a16="http://schemas.microsoft.com/office/drawing/2014/main" id="{7085013B-DEA5-8544-B1C3-2FEA1A155A0D}"/>
              </a:ext>
            </a:extLst>
          </p:cNvPr>
          <p:cNvPicPr>
            <a:picLocks noGrp="1" noChangeAspect="1"/>
          </p:cNvPicPr>
          <p:nvPr>
            <p:ph sz="half" idx="2"/>
          </p:nvPr>
        </p:nvPicPr>
        <p:blipFill>
          <a:blip r:embed="rId2"/>
          <a:stretch>
            <a:fillRect/>
          </a:stretch>
        </p:blipFill>
        <p:spPr>
          <a:xfrm>
            <a:off x="4756150" y="2343717"/>
            <a:ext cx="3822700" cy="2603500"/>
          </a:xfrm>
        </p:spPr>
      </p:pic>
    </p:spTree>
    <p:extLst>
      <p:ext uri="{BB962C8B-B14F-4D97-AF65-F5344CB8AC3E}">
        <p14:creationId xmlns:p14="http://schemas.microsoft.com/office/powerpoint/2010/main" val="36586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a:t>What is science?</a:t>
            </a:r>
          </a:p>
        </p:txBody>
      </p:sp>
      <p:sp>
        <p:nvSpPr>
          <p:cNvPr id="3" name="Sisällön paikkamerkki 2"/>
          <p:cNvSpPr>
            <a:spLocks noGrp="1"/>
          </p:cNvSpPr>
          <p:nvPr>
            <p:ph sz="half" idx="1"/>
          </p:nvPr>
        </p:nvSpPr>
        <p:spPr>
          <a:xfrm>
            <a:off x="457200" y="1843883"/>
            <a:ext cx="4038600" cy="3874625"/>
          </a:xfrm>
        </p:spPr>
        <p:txBody>
          <a:bodyPr/>
          <a:lstStyle/>
          <a:p>
            <a:endParaRPr lang="en-GB"/>
          </a:p>
          <a:p>
            <a:r>
              <a:rPr lang="en-GB"/>
              <a:t>(1) </a:t>
            </a:r>
            <a:r>
              <a:rPr lang="en-GB" i="1"/>
              <a:t>Research process</a:t>
            </a:r>
          </a:p>
          <a:p>
            <a:endParaRPr lang="en-GB"/>
          </a:p>
          <a:p>
            <a:r>
              <a:rPr lang="en-GB"/>
              <a:t>(2) </a:t>
            </a:r>
            <a:r>
              <a:rPr lang="en-GB" i="1"/>
              <a:t>Body of knowledge </a:t>
            </a:r>
            <a:r>
              <a:rPr lang="en-GB"/>
              <a:t>that is acquired through the use of scientific research process</a:t>
            </a:r>
          </a:p>
        </p:txBody>
      </p:sp>
      <p:pic>
        <p:nvPicPr>
          <p:cNvPr id="6" name="Sisällön paikkamerkki 5">
            <a:extLst>
              <a:ext uri="{FF2B5EF4-FFF2-40B4-BE49-F238E27FC236}">
                <a16:creationId xmlns:a16="http://schemas.microsoft.com/office/drawing/2014/main" id="{C5BA9A8E-3446-1A48-AB53-6C0F3960CE32}"/>
              </a:ext>
            </a:extLst>
          </p:cNvPr>
          <p:cNvPicPr>
            <a:picLocks noGrp="1" noChangeAspect="1"/>
          </p:cNvPicPr>
          <p:nvPr>
            <p:ph sz="half" idx="2"/>
          </p:nvPr>
        </p:nvPicPr>
        <p:blipFill>
          <a:blip r:embed="rId2"/>
          <a:stretch>
            <a:fillRect/>
          </a:stretch>
        </p:blipFill>
        <p:spPr>
          <a:xfrm>
            <a:off x="4648202" y="1843883"/>
            <a:ext cx="4038598" cy="4038598"/>
          </a:xfrm>
        </p:spPr>
      </p:pic>
    </p:spTree>
    <p:extLst>
      <p:ext uri="{BB962C8B-B14F-4D97-AF65-F5344CB8AC3E}">
        <p14:creationId xmlns:p14="http://schemas.microsoft.com/office/powerpoint/2010/main" val="100178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B07819-CAE7-7046-B8B5-79AA1FA7B544}"/>
              </a:ext>
            </a:extLst>
          </p:cNvPr>
          <p:cNvSpPr>
            <a:spLocks noGrp="1"/>
          </p:cNvSpPr>
          <p:nvPr>
            <p:ph type="title"/>
          </p:nvPr>
        </p:nvSpPr>
        <p:spPr/>
        <p:txBody>
          <a:bodyPr/>
          <a:lstStyle/>
          <a:p>
            <a:r>
              <a:rPr lang="fi-FI" err="1"/>
              <a:t>What</a:t>
            </a:r>
            <a:r>
              <a:rPr lang="fi-FI"/>
              <a:t> is science?</a:t>
            </a:r>
          </a:p>
        </p:txBody>
      </p:sp>
      <p:sp>
        <p:nvSpPr>
          <p:cNvPr id="3" name="Sisällön paikkamerkki 2">
            <a:extLst>
              <a:ext uri="{FF2B5EF4-FFF2-40B4-BE49-F238E27FC236}">
                <a16:creationId xmlns:a16="http://schemas.microsoft.com/office/drawing/2014/main" id="{86B2A7D4-7BCD-064A-B7B0-F3858AE9ADEC}"/>
              </a:ext>
            </a:extLst>
          </p:cNvPr>
          <p:cNvSpPr>
            <a:spLocks noGrp="1"/>
          </p:cNvSpPr>
          <p:nvPr>
            <p:ph idx="1"/>
          </p:nvPr>
        </p:nvSpPr>
        <p:spPr>
          <a:xfrm>
            <a:off x="457200" y="1417638"/>
            <a:ext cx="8229600" cy="5052610"/>
          </a:xfrm>
        </p:spPr>
        <p:txBody>
          <a:bodyPr>
            <a:normAutofit/>
          </a:bodyPr>
          <a:lstStyle/>
          <a:p>
            <a:r>
              <a:rPr lang="en-GB" dirty="0"/>
              <a:t>Common criteria for scientific knowledge</a:t>
            </a:r>
          </a:p>
          <a:p>
            <a:pPr lvl="1"/>
            <a:r>
              <a:rPr lang="en-GB" dirty="0"/>
              <a:t>(1) </a:t>
            </a:r>
            <a:r>
              <a:rPr lang="en-GB" b="1" dirty="0"/>
              <a:t>Objectivity</a:t>
            </a:r>
          </a:p>
          <a:p>
            <a:pPr lvl="1"/>
            <a:r>
              <a:rPr lang="en-GB" dirty="0"/>
              <a:t>(2) </a:t>
            </a:r>
            <a:r>
              <a:rPr lang="en-GB" b="1" dirty="0"/>
              <a:t>Criticality</a:t>
            </a:r>
          </a:p>
          <a:p>
            <a:pPr lvl="2"/>
            <a:r>
              <a:rPr lang="en-GB" dirty="0"/>
              <a:t>Any claim or method can be questioned</a:t>
            </a:r>
          </a:p>
          <a:p>
            <a:pPr lvl="1"/>
            <a:r>
              <a:rPr lang="en-GB" dirty="0"/>
              <a:t>(3) </a:t>
            </a:r>
            <a:r>
              <a:rPr lang="en-GB" b="1" dirty="0"/>
              <a:t>Openness</a:t>
            </a:r>
          </a:p>
          <a:p>
            <a:pPr lvl="2"/>
            <a:r>
              <a:rPr lang="en-GB" dirty="0"/>
              <a:t>All research has to be published for peer-review</a:t>
            </a:r>
          </a:p>
          <a:p>
            <a:pPr lvl="1"/>
            <a:r>
              <a:rPr lang="en-GB" dirty="0"/>
              <a:t>(4) </a:t>
            </a:r>
            <a:r>
              <a:rPr lang="en-GB" b="1" dirty="0"/>
              <a:t>Progressivity</a:t>
            </a:r>
          </a:p>
          <a:p>
            <a:pPr lvl="2"/>
            <a:r>
              <a:rPr lang="en-GB" dirty="0"/>
              <a:t>Erroneous beliefs are corrected and methods are being constantly developed</a:t>
            </a:r>
          </a:p>
          <a:p>
            <a:pPr lvl="1"/>
            <a:r>
              <a:rPr lang="fi-FI" dirty="0"/>
              <a:t>(1)–(4) → </a:t>
            </a:r>
            <a:r>
              <a:rPr lang="en-GB" dirty="0"/>
              <a:t>Science is </a:t>
            </a:r>
            <a:r>
              <a:rPr lang="en-GB" b="1" dirty="0"/>
              <a:t>self-correcting</a:t>
            </a:r>
            <a:endParaRPr lang="fi-FI" b="1" dirty="0"/>
          </a:p>
        </p:txBody>
      </p:sp>
    </p:spTree>
    <p:extLst>
      <p:ext uri="{BB962C8B-B14F-4D97-AF65-F5344CB8AC3E}">
        <p14:creationId xmlns:p14="http://schemas.microsoft.com/office/powerpoint/2010/main" val="8556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a:t>What is science?</a:t>
            </a:r>
          </a:p>
        </p:txBody>
      </p:sp>
      <p:sp>
        <p:nvSpPr>
          <p:cNvPr id="3" name="Sisällön paikkamerkki 2"/>
          <p:cNvSpPr>
            <a:spLocks noGrp="1"/>
          </p:cNvSpPr>
          <p:nvPr>
            <p:ph sz="half" idx="1"/>
          </p:nvPr>
        </p:nvSpPr>
        <p:spPr>
          <a:xfrm>
            <a:off x="457200" y="1600200"/>
            <a:ext cx="4191000" cy="4525963"/>
          </a:xfrm>
        </p:spPr>
        <p:txBody>
          <a:bodyPr>
            <a:normAutofit/>
          </a:bodyPr>
          <a:lstStyle/>
          <a:p>
            <a:endParaRPr lang="en-GB" i="1"/>
          </a:p>
          <a:p>
            <a:r>
              <a:rPr lang="en-GB" i="1"/>
              <a:t>Pseudoscience </a:t>
            </a:r>
            <a:r>
              <a:rPr lang="en-GB"/>
              <a:t>looks like a real science, but does NOT meet the criteria for scientific knowledge</a:t>
            </a:r>
          </a:p>
          <a:p>
            <a:endParaRPr lang="en-GB" i="1"/>
          </a:p>
        </p:txBody>
      </p:sp>
      <p:pic>
        <p:nvPicPr>
          <p:cNvPr id="7" name="Sisällön paikkamerkki 6" descr="sci_nonsci.jpg"/>
          <p:cNvPicPr>
            <a:picLocks noGrp="1" noChangeAspect="1"/>
          </p:cNvPicPr>
          <p:nvPr>
            <p:ph sz="half" idx="2"/>
          </p:nvPr>
        </p:nvPicPr>
        <p:blipFill>
          <a:blip r:embed="rId2">
            <a:extLst>
              <a:ext uri="{28A0092B-C50C-407E-A947-70E740481C1C}">
                <a14:useLocalDpi xmlns:a14="http://schemas.microsoft.com/office/drawing/2010/main" val="0"/>
              </a:ext>
            </a:extLst>
          </a:blip>
          <a:srcRect t="-93501" b="-93501"/>
          <a:stretch>
            <a:fillRect/>
          </a:stretch>
        </p:blipFill>
        <p:spPr>
          <a:xfrm>
            <a:off x="4648200" y="1600199"/>
            <a:ext cx="4038600" cy="4525963"/>
          </a:xfrm>
        </p:spPr>
      </p:pic>
      <p:sp>
        <p:nvSpPr>
          <p:cNvPr id="4" name="Tekstiruutu 3">
            <a:extLst>
              <a:ext uri="{FF2B5EF4-FFF2-40B4-BE49-F238E27FC236}">
                <a16:creationId xmlns:a16="http://schemas.microsoft.com/office/drawing/2014/main" id="{50D52168-F74D-6942-BA17-D8904784E613}"/>
              </a:ext>
            </a:extLst>
          </p:cNvPr>
          <p:cNvSpPr txBox="1"/>
          <p:nvPr/>
        </p:nvSpPr>
        <p:spPr>
          <a:xfrm>
            <a:off x="850799" y="4314709"/>
            <a:ext cx="3403816" cy="1384995"/>
          </a:xfrm>
          <a:prstGeom prst="rect">
            <a:avLst/>
          </a:prstGeom>
          <a:solidFill>
            <a:srgbClr val="FFC000"/>
          </a:solidFill>
        </p:spPr>
        <p:txBody>
          <a:bodyPr wrap="none" rtlCol="0">
            <a:spAutoFit/>
          </a:bodyPr>
          <a:lstStyle/>
          <a:p>
            <a:pPr algn="ctr"/>
            <a:r>
              <a:rPr lang="en-GB" sz="2800" b="1"/>
              <a:t>How to differentiate </a:t>
            </a:r>
            <a:br>
              <a:rPr lang="en-GB" sz="2800" b="1"/>
            </a:br>
            <a:r>
              <a:rPr lang="en-GB" sz="2800" b="1"/>
              <a:t>between real science </a:t>
            </a:r>
            <a:br>
              <a:rPr lang="en-GB" sz="2800" b="1"/>
            </a:br>
            <a:r>
              <a:rPr lang="en-GB" sz="2800" b="1"/>
              <a:t>and pseudoscience?</a:t>
            </a:r>
            <a:endParaRPr lang="en-GB" sz="2800" b="1">
              <a:solidFill>
                <a:srgbClr val="FF0000"/>
              </a:solidFill>
            </a:endParaRPr>
          </a:p>
        </p:txBody>
      </p:sp>
    </p:spTree>
    <p:extLst>
      <p:ext uri="{BB962C8B-B14F-4D97-AF65-F5344CB8AC3E}">
        <p14:creationId xmlns:p14="http://schemas.microsoft.com/office/powerpoint/2010/main" val="7362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9832</TotalTime>
  <Words>1526</Words>
  <Application>Microsoft Macintosh PowerPoint</Application>
  <PresentationFormat>Näytössä katseltava diaesitys (4:3)</PresentationFormat>
  <Paragraphs>191</Paragraphs>
  <Slides>35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35</vt:i4>
      </vt:variant>
    </vt:vector>
  </HeadingPairs>
  <TitlesOfParts>
    <vt:vector size="38" baseType="lpstr">
      <vt:lpstr>Arial</vt:lpstr>
      <vt:lpstr>Calibri</vt:lpstr>
      <vt:lpstr>Office-teema</vt:lpstr>
      <vt:lpstr>THE NATURAL SCIENCES</vt:lpstr>
      <vt:lpstr>Character of natural sciences</vt:lpstr>
      <vt:lpstr>Character of natural sciences</vt:lpstr>
      <vt:lpstr>TASK</vt:lpstr>
      <vt:lpstr>TASK</vt:lpstr>
      <vt:lpstr>TASK</vt:lpstr>
      <vt:lpstr>What is science?</vt:lpstr>
      <vt:lpstr>What is science?</vt:lpstr>
      <vt:lpstr>What is science?</vt:lpstr>
      <vt:lpstr>TASK</vt:lpstr>
      <vt:lpstr>Karl Popper (1902–1994)</vt:lpstr>
      <vt:lpstr>Karl Popper (1902–1994)</vt:lpstr>
      <vt:lpstr>Karl Popper (1902–1994)</vt:lpstr>
      <vt:lpstr>TASK</vt:lpstr>
      <vt:lpstr>TASK</vt:lpstr>
      <vt:lpstr>Scientific method</vt:lpstr>
      <vt:lpstr>Albert Einstein (1879–1955)</vt:lpstr>
      <vt:lpstr>TASK</vt:lpstr>
      <vt:lpstr>TASK</vt:lpstr>
      <vt:lpstr>Thomas Kuhn (1922–1996)</vt:lpstr>
      <vt:lpstr>Thomas Kuhn (1922–1996)</vt:lpstr>
      <vt:lpstr>Thomas Kuhn (1922–1996)</vt:lpstr>
      <vt:lpstr>Thomas Kuhn (1922–1996)</vt:lpstr>
      <vt:lpstr>Thomas Kuhn (1922–1996)</vt:lpstr>
      <vt:lpstr>Thomas Kuhn (1922–1996)</vt:lpstr>
      <vt:lpstr>Thomas Kuhn (1922–1996)</vt:lpstr>
      <vt:lpstr>Thomas Kuhn (1922–1996)</vt:lpstr>
      <vt:lpstr>TASK</vt:lpstr>
      <vt:lpstr>TASK</vt:lpstr>
      <vt:lpstr>TASK </vt:lpstr>
      <vt:lpstr>TASK</vt:lpstr>
      <vt:lpstr>TASK</vt:lpstr>
      <vt:lpstr>Richard Feynman (1918–1988)</vt:lpstr>
      <vt:lpstr>Picture sources</vt:lpstr>
      <vt:lpstr>Picture sources</vt:lpstr>
    </vt:vector>
  </TitlesOfParts>
  <Company>Voionmaa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TARKKAAVAISUUS</dc:title>
  <dc:creator>Markus Lajunen</dc:creator>
  <cp:lastModifiedBy>Lajunen Markus</cp:lastModifiedBy>
  <cp:revision>253</cp:revision>
  <dcterms:created xsi:type="dcterms:W3CDTF">2016-01-27T06:20:57Z</dcterms:created>
  <dcterms:modified xsi:type="dcterms:W3CDTF">2024-02-07T11:51:55Z</dcterms:modified>
</cp:coreProperties>
</file>