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4" r:id="rId3"/>
    <p:sldId id="285" r:id="rId4"/>
    <p:sldId id="286" r:id="rId5"/>
    <p:sldId id="282" r:id="rId6"/>
    <p:sldId id="287" r:id="rId7"/>
    <p:sldId id="283" r:id="rId8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58"/>
    <p:restoredTop sz="94726"/>
  </p:normalViewPr>
  <p:slideViewPr>
    <p:cSldViewPr snapToGrid="0" snapToObjects="1">
      <p:cViewPr varScale="1">
        <p:scale>
          <a:sx n="120" d="100"/>
          <a:sy n="120" d="100"/>
        </p:scale>
        <p:origin x="133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id/ff6b7f50605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GETTING STARTED WITH </a:t>
            </a:r>
            <a:br>
              <a:rPr lang="fi-FI" b="1" dirty="0"/>
            </a:br>
            <a:r>
              <a:rPr lang="fi-FI" b="1" dirty="0"/>
              <a:t>THE IB1 TOK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TOK LAJM / VALM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90EC0F-A312-D07C-C6D7-5AB63BF36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791571F-5397-9B0D-7E60-05FC59C41D8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i="1" dirty="0"/>
              <a:t>What was TOK all about?</a:t>
            </a:r>
          </a:p>
          <a:p>
            <a:r>
              <a:rPr lang="en-GB" dirty="0"/>
              <a:t>Form small groups and compile an A3 poster for a person who has never studied it</a:t>
            </a:r>
          </a:p>
          <a:p>
            <a:r>
              <a:rPr lang="en-GB" i="1" dirty="0"/>
              <a:t>DON’T use any assistive devices!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71CEF89C-78FA-A6CA-1933-1E0C6369CF5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11465" t="5801" r="10192" b="6430"/>
          <a:stretch/>
        </p:blipFill>
        <p:spPr>
          <a:xfrm>
            <a:off x="5094514" y="1417638"/>
            <a:ext cx="2993571" cy="4709398"/>
          </a:xfrm>
        </p:spPr>
      </p:pic>
    </p:spTree>
    <p:extLst>
      <p:ext uri="{BB962C8B-B14F-4D97-AF65-F5344CB8AC3E}">
        <p14:creationId xmlns:p14="http://schemas.microsoft.com/office/powerpoint/2010/main" val="174525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5A34EE-B84D-881D-B650-45BC56BF0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REVIEW + 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26BE0B-B305-9298-59AE-ACF3032E0A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Go to </a:t>
            </a:r>
            <a:r>
              <a:rPr lang="en-GB" dirty="0">
                <a:hlinkClick r:id="rId2"/>
              </a:rPr>
              <a:t>peda.net </a:t>
            </a:r>
            <a:r>
              <a:rPr lang="en-GB" dirty="0"/>
              <a:t>and quickly review the pre-IB TOK course contents</a:t>
            </a:r>
          </a:p>
          <a:p>
            <a:pPr lvl="1"/>
            <a:r>
              <a:rPr lang="en-GB" dirty="0"/>
              <a:t>Focus on </a:t>
            </a:r>
            <a:r>
              <a:rPr lang="en-GB" i="1" dirty="0"/>
              <a:t>the nature of knowledge </a:t>
            </a:r>
            <a:r>
              <a:rPr lang="en-GB" dirty="0"/>
              <a:t>and </a:t>
            </a:r>
            <a:r>
              <a:rPr lang="en-GB" i="1" dirty="0"/>
              <a:t>the knowledge framework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FFBD484-5852-B690-986E-4961AF984A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Compare the contents to your poster and make amendments if needed</a:t>
            </a:r>
          </a:p>
        </p:txBody>
      </p:sp>
    </p:spTree>
    <p:extLst>
      <p:ext uri="{BB962C8B-B14F-4D97-AF65-F5344CB8AC3E}">
        <p14:creationId xmlns:p14="http://schemas.microsoft.com/office/powerpoint/2010/main" val="287060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ECFA51-9D76-0B2E-B73F-AB6B33C1E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E074E46-04F1-3A41-2A16-FE3387087E0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Go online and immerse yourself with some current news and events</a:t>
            </a:r>
          </a:p>
          <a:p>
            <a:r>
              <a:rPr lang="en-GB" dirty="0"/>
              <a:t>Pick ONE topic and analyse the contents from a TOK perspective</a:t>
            </a:r>
          </a:p>
          <a:p>
            <a:pPr lvl="1"/>
            <a:r>
              <a:rPr lang="en-GB" dirty="0"/>
              <a:t>Use ONE part of knowledge framework and ONE core concept</a:t>
            </a:r>
            <a:endParaRPr lang="en-GB" i="1" dirty="0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420DC773-20B8-E123-B6F7-BEC7720669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Knowledge framework:</a:t>
            </a:r>
          </a:p>
          <a:p>
            <a:pPr lvl="1"/>
            <a:r>
              <a:rPr lang="en-GB" dirty="0"/>
              <a:t>Scope, perspective, methods and tools, ethics</a:t>
            </a:r>
          </a:p>
          <a:p>
            <a:r>
              <a:rPr lang="en-GB" b="1" dirty="0"/>
              <a:t>12 core concepts:</a:t>
            </a:r>
          </a:p>
          <a:p>
            <a:pPr lvl="1"/>
            <a:r>
              <a:rPr lang="en-GB" b="0" i="1" u="none" strike="noStrike" dirty="0">
                <a:effectLst/>
              </a:rPr>
              <a:t>evidence, certainty, truth, interpretation, power, justification, explanation, objectivity, perspective, culture, values and responsibility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478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06517F-01A6-4CB0-557B-D60C01A26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IB1 </a:t>
            </a:r>
            <a:r>
              <a:rPr lang="fi-FI" dirty="0" err="1"/>
              <a:t>year</a:t>
            </a:r>
            <a:r>
              <a:rPr lang="fi-FI" dirty="0"/>
              <a:t> TOK </a:t>
            </a:r>
            <a:r>
              <a:rPr lang="fi-FI" dirty="0" err="1"/>
              <a:t>schedules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2A9363-9223-9E65-99B6-A43053171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98576"/>
            <a:ext cx="4720857" cy="5165724"/>
          </a:xfrm>
        </p:spPr>
        <p:txBody>
          <a:bodyPr>
            <a:normAutofit/>
          </a:bodyPr>
          <a:lstStyle/>
          <a:p>
            <a:r>
              <a:rPr lang="en-GB" b="1" dirty="0"/>
              <a:t>1st term</a:t>
            </a:r>
          </a:p>
          <a:p>
            <a:pPr lvl="1"/>
            <a:r>
              <a:rPr lang="en-GB" dirty="0"/>
              <a:t>Review and getting started with the TOK exhibition</a:t>
            </a:r>
          </a:p>
          <a:p>
            <a:r>
              <a:rPr lang="en-GB" b="1" dirty="0"/>
              <a:t>2nd term</a:t>
            </a:r>
          </a:p>
          <a:p>
            <a:pPr lvl="1"/>
            <a:r>
              <a:rPr lang="en-GB" dirty="0"/>
              <a:t>Working with the TOK exhibition</a:t>
            </a:r>
          </a:p>
          <a:p>
            <a:r>
              <a:rPr lang="en-GB" b="1" dirty="0"/>
              <a:t>3rd term</a:t>
            </a:r>
          </a:p>
          <a:p>
            <a:pPr lvl="1"/>
            <a:r>
              <a:rPr lang="en-GB" dirty="0"/>
              <a:t>Finalising the TOK exhibition</a:t>
            </a:r>
          </a:p>
          <a:p>
            <a:r>
              <a:rPr lang="en-GB" b="1" dirty="0"/>
              <a:t>4th term</a:t>
            </a:r>
          </a:p>
          <a:p>
            <a:pPr lvl="1"/>
            <a:r>
              <a:rPr lang="en-GB" dirty="0"/>
              <a:t>AOKs (natural sciences, human sciences and history)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8FCA1F76-2B96-5298-450C-D00635CDE45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44879" y="2560638"/>
            <a:ext cx="3975100" cy="2641600"/>
          </a:xfrm>
        </p:spPr>
      </p:pic>
    </p:spTree>
    <p:extLst>
      <p:ext uri="{BB962C8B-B14F-4D97-AF65-F5344CB8AC3E}">
        <p14:creationId xmlns:p14="http://schemas.microsoft.com/office/powerpoint/2010/main" val="354769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6EC9ED-6410-6B12-16F2-920593184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Areas</a:t>
            </a:r>
            <a:r>
              <a:rPr lang="fi-FI" dirty="0"/>
              <a:t> of Knowledge (</a:t>
            </a:r>
            <a:r>
              <a:rPr lang="fi-FI" dirty="0" err="1"/>
              <a:t>AOKs</a:t>
            </a:r>
            <a:r>
              <a:rPr lang="fi-FI" dirty="0"/>
              <a:t>) in TOK</a:t>
            </a:r>
          </a:p>
        </p:txBody>
      </p:sp>
      <p:pic>
        <p:nvPicPr>
          <p:cNvPr id="6" name="Sisällön paikkamerkki 5" descr="Kuva, joka sisältää kohteen taide, pyörä&#10;&#10;Kuvaus luotu automaattisesti">
            <a:extLst>
              <a:ext uri="{FF2B5EF4-FFF2-40B4-BE49-F238E27FC236}">
                <a16:creationId xmlns:a16="http://schemas.microsoft.com/office/drawing/2014/main" id="{1E9B7FAA-43EB-A708-C10E-BAAF86587FB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 flipH="1">
            <a:off x="4648200" y="2464269"/>
            <a:ext cx="4037698" cy="2797200"/>
          </a:xfrm>
        </p:spPr>
      </p:pic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325771FC-EA4B-D314-A353-1077D44A3B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b="1" dirty="0"/>
          </a:p>
          <a:p>
            <a:r>
              <a:rPr lang="en-GB" dirty="0"/>
              <a:t>AOKs in the TOK curriculum are:</a:t>
            </a:r>
          </a:p>
          <a:p>
            <a:pPr lvl="1"/>
            <a:r>
              <a:rPr lang="en-GB" b="1" dirty="0"/>
              <a:t>History</a:t>
            </a:r>
          </a:p>
          <a:p>
            <a:pPr lvl="1"/>
            <a:r>
              <a:rPr lang="en-GB" b="1" dirty="0"/>
              <a:t>The human sciences</a:t>
            </a:r>
          </a:p>
          <a:p>
            <a:pPr lvl="1"/>
            <a:r>
              <a:rPr lang="en-GB" b="1" dirty="0"/>
              <a:t>The natural sciences</a:t>
            </a:r>
          </a:p>
          <a:p>
            <a:pPr lvl="1"/>
            <a:r>
              <a:rPr lang="en-GB" b="1" dirty="0"/>
              <a:t>The arts</a:t>
            </a:r>
          </a:p>
          <a:p>
            <a:pPr lvl="1"/>
            <a:r>
              <a:rPr lang="en-GB" b="1" dirty="0"/>
              <a:t>Mathematics</a:t>
            </a:r>
          </a:p>
        </p:txBody>
      </p:sp>
    </p:spTree>
    <p:extLst>
      <p:ext uri="{BB962C8B-B14F-4D97-AF65-F5344CB8AC3E}">
        <p14:creationId xmlns:p14="http://schemas.microsoft.com/office/powerpoint/2010/main" val="317864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37C5C9-956E-B15A-FA52-386EA8CF2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3E79B913-5808-AF12-15AC-3960FF230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err="1"/>
              <a:t>Moomin</a:t>
            </a:r>
            <a:r>
              <a:rPr lang="fi-FI" dirty="0"/>
              <a:t> </a:t>
            </a:r>
            <a:r>
              <a:rPr lang="fi-FI" dirty="0" err="1"/>
              <a:t>poster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www.putinki.fi</a:t>
            </a:r>
            <a:r>
              <a:rPr lang="fi-FI" dirty="0"/>
              <a:t>/</a:t>
            </a:r>
            <a:r>
              <a:rPr lang="fi-FI" dirty="0" err="1"/>
              <a:t>Large</a:t>
            </a:r>
            <a:r>
              <a:rPr lang="fi-FI" dirty="0"/>
              <a:t>-</a:t>
            </a:r>
            <a:r>
              <a:rPr lang="fi-FI" dirty="0" err="1"/>
              <a:t>Moomin</a:t>
            </a:r>
            <a:r>
              <a:rPr lang="fi-FI" dirty="0"/>
              <a:t>-</a:t>
            </a:r>
            <a:r>
              <a:rPr lang="fi-FI" dirty="0" err="1"/>
              <a:t>Poster</a:t>
            </a:r>
            <a:r>
              <a:rPr lang="fi-FI" dirty="0"/>
              <a:t>-</a:t>
            </a:r>
            <a:r>
              <a:rPr lang="fi-FI" dirty="0" err="1"/>
              <a:t>Moomin</a:t>
            </a:r>
            <a:r>
              <a:rPr lang="fi-FI" dirty="0"/>
              <a:t>-in-</a:t>
            </a:r>
            <a:r>
              <a:rPr lang="fi-FI" dirty="0" err="1"/>
              <a:t>Glade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4th of October 2022</a:t>
            </a:r>
          </a:p>
          <a:p>
            <a:r>
              <a:rPr lang="fi-FI"/>
              <a:t>Schedule </a:t>
            </a:r>
            <a:r>
              <a:rPr lang="fi-FI" dirty="0"/>
              <a:t>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gobridgit.com</a:t>
            </a:r>
            <a:r>
              <a:rPr lang="fi-FI" dirty="0"/>
              <a:t>/</a:t>
            </a:r>
            <a:r>
              <a:rPr lang="fi-FI" dirty="0" err="1"/>
              <a:t>blog</a:t>
            </a:r>
            <a:r>
              <a:rPr lang="fi-FI" dirty="0"/>
              <a:t>/</a:t>
            </a:r>
            <a:r>
              <a:rPr lang="fi-FI" dirty="0" err="1"/>
              <a:t>construction-schedule-types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4th of October 2022.</a:t>
            </a:r>
          </a:p>
          <a:p>
            <a:r>
              <a:rPr lang="fi-FI" dirty="0" err="1"/>
              <a:t>Mechanic</a:t>
            </a:r>
            <a:r>
              <a:rPr lang="fi-FI" dirty="0"/>
              <a:t> </a:t>
            </a:r>
            <a:r>
              <a:rPr lang="fi-FI" dirty="0" err="1"/>
              <a:t>head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sushantuniversity.edu.in</a:t>
            </a:r>
            <a:r>
              <a:rPr lang="fi-FI" dirty="0"/>
              <a:t>/</a:t>
            </a:r>
            <a:r>
              <a:rPr lang="fi-FI" dirty="0" err="1"/>
              <a:t>blog</a:t>
            </a:r>
            <a:r>
              <a:rPr lang="fi-FI" dirty="0"/>
              <a:t>/</a:t>
            </a:r>
            <a:r>
              <a:rPr lang="fi-FI" dirty="0" err="1"/>
              <a:t>knowledge</a:t>
            </a:r>
            <a:r>
              <a:rPr lang="fi-FI" dirty="0"/>
              <a:t>-is-</a:t>
            </a:r>
            <a:r>
              <a:rPr lang="fi-FI" dirty="0" err="1"/>
              <a:t>power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14th of August 2023</a:t>
            </a:r>
          </a:p>
        </p:txBody>
      </p:sp>
    </p:spTree>
    <p:extLst>
      <p:ext uri="{BB962C8B-B14F-4D97-AF65-F5344CB8AC3E}">
        <p14:creationId xmlns:p14="http://schemas.microsoft.com/office/powerpoint/2010/main" val="3381454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2014</TotalTime>
  <Words>271</Words>
  <Application>Microsoft Macintosh PowerPoint</Application>
  <PresentationFormat>Näytössä katseltava diaesitys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Office-teema</vt:lpstr>
      <vt:lpstr>GETTING STARTED WITH  THE IB1 TOK</vt:lpstr>
      <vt:lpstr>TASK</vt:lpstr>
      <vt:lpstr>REVIEW + TASK</vt:lpstr>
      <vt:lpstr>TASK</vt:lpstr>
      <vt:lpstr>IB1 year TOK schedules</vt:lpstr>
      <vt:lpstr>Areas of Knowledge (AOKs) in TOK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83</cp:revision>
  <dcterms:created xsi:type="dcterms:W3CDTF">2016-01-27T06:20:57Z</dcterms:created>
  <dcterms:modified xsi:type="dcterms:W3CDTF">2024-08-09T11:01:49Z</dcterms:modified>
</cp:coreProperties>
</file>