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1" r:id="rId3"/>
    <p:sldId id="321" r:id="rId4"/>
    <p:sldId id="322" r:id="rId5"/>
    <p:sldId id="315" r:id="rId6"/>
    <p:sldId id="310" r:id="rId7"/>
    <p:sldId id="314" r:id="rId8"/>
    <p:sldId id="316" r:id="rId9"/>
    <p:sldId id="312" r:id="rId10"/>
    <p:sldId id="328" r:id="rId11"/>
    <p:sldId id="317" r:id="rId12"/>
    <p:sldId id="323" r:id="rId13"/>
    <p:sldId id="293" r:id="rId14"/>
    <p:sldId id="327" r:id="rId15"/>
    <p:sldId id="324" r:id="rId16"/>
    <p:sldId id="330" r:id="rId17"/>
    <p:sldId id="329" r:id="rId18"/>
    <p:sldId id="325" r:id="rId19"/>
    <p:sldId id="313" r:id="rId20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40"/>
    <p:restoredTop sz="94718"/>
  </p:normalViewPr>
  <p:slideViewPr>
    <p:cSldViewPr snapToGrid="0" snapToObjects="1">
      <p:cViewPr varScale="1">
        <p:scale>
          <a:sx n="117" d="100"/>
          <a:sy n="117" d="100"/>
        </p:scale>
        <p:origin x="104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4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13.3.2024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THE HUMAN SCIENCES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85BE6C-B130-5043-9FFB-C8785898B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34375F-8AEC-5F45-9784-03670D1D08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To what extent is it legitimate for a researcher to draw on their own experiences as evidence in their investigations in the human sciences?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9A2363B5-3158-7D47-8FB4-AE7CA6A232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2500" y="2497207"/>
            <a:ext cx="3810000" cy="2616200"/>
          </a:xfrm>
        </p:spPr>
      </p:pic>
    </p:spTree>
    <p:extLst>
      <p:ext uri="{BB962C8B-B14F-4D97-AF65-F5344CB8AC3E}">
        <p14:creationId xmlns:p14="http://schemas.microsoft.com/office/powerpoint/2010/main" val="290700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0C7EC2-06EE-EB44-925D-736BEBCB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DBBE5-354A-2449-8C1E-A06EEB9EC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4819876"/>
          </a:xfrm>
        </p:spPr>
        <p:txBody>
          <a:bodyPr>
            <a:normAutofit/>
          </a:bodyPr>
          <a:lstStyle/>
          <a:p>
            <a:r>
              <a:rPr lang="en-GB" dirty="0"/>
              <a:t>How might the beliefs and interests of human scientists influence their conclusions?</a:t>
            </a:r>
          </a:p>
          <a:p>
            <a:pPr lvl="1"/>
            <a:r>
              <a:rPr lang="en-GB" dirty="0"/>
              <a:t>How might </a:t>
            </a:r>
            <a:r>
              <a:rPr lang="en-GB" i="1" dirty="0"/>
              <a:t>financial</a:t>
            </a:r>
            <a:r>
              <a:rPr lang="en-GB" dirty="0"/>
              <a:t> and </a:t>
            </a:r>
            <a:r>
              <a:rPr lang="en-GB" i="1" dirty="0"/>
              <a:t>political</a:t>
            </a:r>
            <a:r>
              <a:rPr lang="en-GB" dirty="0"/>
              <a:t> interests affect human sciences?</a:t>
            </a:r>
          </a:p>
          <a:p>
            <a:r>
              <a:rPr lang="en-GB" dirty="0"/>
              <a:t>What forms of protection against error and bias are available to human scientist?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3D95B77A-D10D-594C-9A63-9D6B032BA1A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164655"/>
            <a:ext cx="4038600" cy="3397051"/>
          </a:xfrm>
        </p:spPr>
      </p:pic>
    </p:spTree>
    <p:extLst>
      <p:ext uri="{BB962C8B-B14F-4D97-AF65-F5344CB8AC3E}">
        <p14:creationId xmlns:p14="http://schemas.microsoft.com/office/powerpoint/2010/main" val="194861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B5FB9E-242D-2147-9186-1694E9C5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B22595-C50B-4A49-8DA4-5F0EFB1C29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What is the role of </a:t>
            </a:r>
            <a:r>
              <a:rPr lang="en-GB" i="1" dirty="0"/>
              <a:t>mathematics</a:t>
            </a:r>
            <a:r>
              <a:rPr lang="en-GB" dirty="0"/>
              <a:t> in the human sciences?</a:t>
            </a:r>
          </a:p>
          <a:p>
            <a:endParaRPr lang="en-GB" dirty="0"/>
          </a:p>
          <a:p>
            <a:r>
              <a:rPr lang="en-GB" dirty="0"/>
              <a:t>To what extent can the human sciences use </a:t>
            </a:r>
            <a:r>
              <a:rPr lang="en-GB" i="1" dirty="0"/>
              <a:t>mathematical techniques </a:t>
            </a:r>
            <a:r>
              <a:rPr lang="en-GB" dirty="0"/>
              <a:t>to make accurate predictions?</a:t>
            </a:r>
          </a:p>
        </p:txBody>
      </p:sp>
      <p:pic>
        <p:nvPicPr>
          <p:cNvPr id="6" name="Sisällön paikkamerkki 5" descr="Kuva, joka sisältää kohteen kannettava, tietokone, tähti, taivas&#10;&#10;Kuvaus luotu automaattisesti">
            <a:extLst>
              <a:ext uri="{FF2B5EF4-FFF2-40B4-BE49-F238E27FC236}">
                <a16:creationId xmlns:a16="http://schemas.microsoft.com/office/drawing/2014/main" id="{9856BBE6-6834-C246-8028-C0301887604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95800" y="1981041"/>
            <a:ext cx="4191000" cy="3632200"/>
          </a:xfrm>
        </p:spPr>
      </p:pic>
    </p:spTree>
    <p:extLst>
      <p:ext uri="{BB962C8B-B14F-4D97-AF65-F5344CB8AC3E}">
        <p14:creationId xmlns:p14="http://schemas.microsoft.com/office/powerpoint/2010/main" val="120875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1" y="1417638"/>
            <a:ext cx="40386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Find explicit means to research the phenomena on the right both </a:t>
            </a:r>
            <a:r>
              <a:rPr lang="en-GB" i="1" dirty="0"/>
              <a:t>quantitatively</a:t>
            </a:r>
            <a:r>
              <a:rPr lang="en-GB" dirty="0"/>
              <a:t> and </a:t>
            </a:r>
            <a:r>
              <a:rPr lang="en-GB" i="1" dirty="0"/>
              <a:t>qualitatively</a:t>
            </a:r>
          </a:p>
          <a:p>
            <a:pPr lvl="1"/>
            <a:r>
              <a:rPr lang="en-GB" dirty="0"/>
              <a:t>Use the teacher’s handout for inspiration</a:t>
            </a:r>
          </a:p>
          <a:p>
            <a:pPr lvl="1"/>
            <a:r>
              <a:rPr lang="en-GB" dirty="0"/>
              <a:t>Write down your research methods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282166"/>
            <a:ext cx="4038600" cy="316202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/>
              <a:t>Love</a:t>
            </a:r>
          </a:p>
          <a:p>
            <a:r>
              <a:rPr lang="en-GB" dirty="0"/>
              <a:t>Trust</a:t>
            </a:r>
          </a:p>
          <a:p>
            <a:r>
              <a:rPr lang="en-GB" dirty="0"/>
              <a:t>Wealth</a:t>
            </a:r>
          </a:p>
          <a:p>
            <a:r>
              <a:rPr lang="en-GB" dirty="0"/>
              <a:t>Road rage</a:t>
            </a:r>
          </a:p>
          <a:p>
            <a:r>
              <a:rPr lang="en-GB" dirty="0"/>
              <a:t>Mutual respect</a:t>
            </a:r>
          </a:p>
          <a:p>
            <a:r>
              <a:rPr lang="en-GB" dirty="0"/>
              <a:t>Greed</a:t>
            </a:r>
          </a:p>
        </p:txBody>
      </p:sp>
    </p:spTree>
    <p:extLst>
      <p:ext uri="{BB962C8B-B14F-4D97-AF65-F5344CB8AC3E}">
        <p14:creationId xmlns:p14="http://schemas.microsoft.com/office/powerpoint/2010/main" val="17995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D8AAD5-4AB6-CC46-9B89-2068C2B13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95C82CC-59EE-104F-9602-FD71F31E3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How does the use of numbers, statistics, graphs and other quantitative instruments affect the way knowledge in the human sciences is valued? </a:t>
            </a:r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9A4C7FDB-C631-594A-AD01-1AC2C0056D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95800" y="2315110"/>
            <a:ext cx="4191000" cy="2987503"/>
          </a:xfrm>
        </p:spPr>
      </p:pic>
    </p:spTree>
    <p:extLst>
      <p:ext uri="{BB962C8B-B14F-4D97-AF65-F5344CB8AC3E}">
        <p14:creationId xmlns:p14="http://schemas.microsoft.com/office/powerpoint/2010/main" val="144448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50C66D-6E30-B34F-8A4C-026878A92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0E35E7-955F-5241-8D12-0E7BF42BF6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To what extent are the methods used in the human sciences limited by the ethical considerations involved in studying human beings?</a:t>
            </a:r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E9E29F14-DF7C-004B-BD68-711EA425243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2120457"/>
            <a:ext cx="4038598" cy="3253956"/>
          </a:xfrm>
        </p:spPr>
      </p:pic>
    </p:spTree>
    <p:extLst>
      <p:ext uri="{BB962C8B-B14F-4D97-AF65-F5344CB8AC3E}">
        <p14:creationId xmlns:p14="http://schemas.microsoft.com/office/powerpoint/2010/main" val="304959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E22857-3312-1749-B669-5D1B5460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05EE69-AC35-FA48-BB11-97EF69FA7D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Do researchers have different ethical responsibilities when they are working with human subjects compared to when they are working with animals and/or with inanimate nature?</a:t>
            </a:r>
          </a:p>
        </p:txBody>
      </p:sp>
      <p:pic>
        <p:nvPicPr>
          <p:cNvPr id="6" name="Sisällön paikkamerkki 5" descr="Kuva, joka sisältää kohteen ulko, vesi, metsä, puu&#10;&#10;Kuvaus luotu automaattisesti">
            <a:extLst>
              <a:ext uri="{FF2B5EF4-FFF2-40B4-BE49-F238E27FC236}">
                <a16:creationId xmlns:a16="http://schemas.microsoft.com/office/drawing/2014/main" id="{62EEA31C-2362-1A45-9518-E18F3583A6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51511" y="1600200"/>
            <a:ext cx="3231978" cy="4525963"/>
          </a:xfrm>
        </p:spPr>
      </p:pic>
    </p:spTree>
    <p:extLst>
      <p:ext uri="{BB962C8B-B14F-4D97-AF65-F5344CB8AC3E}">
        <p14:creationId xmlns:p14="http://schemas.microsoft.com/office/powerpoint/2010/main" val="110149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B554A0-0E7C-0D4F-B09C-127BBBFA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B1078F-CBEE-C940-ABFD-160A57FFE4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What values determine what counts as legitimate inquiry in the human sciences?</a:t>
            </a:r>
          </a:p>
          <a:p>
            <a:endParaRPr lang="en-GB" dirty="0"/>
          </a:p>
          <a:p>
            <a:r>
              <a:rPr lang="en-GB" dirty="0"/>
              <a:t>Can knowledge be divorced from the values embedded in the process of creating it?</a:t>
            </a:r>
          </a:p>
        </p:txBody>
      </p:sp>
      <p:pic>
        <p:nvPicPr>
          <p:cNvPr id="6" name="Sisällön paikkamerkki 5" descr="Kuva, joka sisältää kohteen sivellin&#10;&#10;Kuvaus luotu automaattisesti">
            <a:extLst>
              <a:ext uri="{FF2B5EF4-FFF2-40B4-BE49-F238E27FC236}">
                <a16:creationId xmlns:a16="http://schemas.microsoft.com/office/drawing/2014/main" id="{2E48FD54-D368-C847-8058-E99A6D0A1C8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017360"/>
            <a:ext cx="4038599" cy="2823280"/>
          </a:xfrm>
        </p:spPr>
      </p:pic>
    </p:spTree>
    <p:extLst>
      <p:ext uri="{BB962C8B-B14F-4D97-AF65-F5344CB8AC3E}">
        <p14:creationId xmlns:p14="http://schemas.microsoft.com/office/powerpoint/2010/main" val="214343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0CFB15-62BC-8944-BA93-32B844BF9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7087A7-9B02-0B41-978D-7272FE4CF5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GB" dirty="0"/>
              <a:t>Is the role of the human scientist only to describe what the case is or also to make judgements about what should be the case?</a:t>
            </a:r>
          </a:p>
          <a:p>
            <a:r>
              <a:rPr lang="en-GB" dirty="0"/>
              <a:t>What are the moral implications of possessing knowledge about human behaviour?</a:t>
            </a:r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FC00209E-48FF-FC4F-8E6B-950BB9A91BD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449852"/>
            <a:ext cx="4038600" cy="2641462"/>
          </a:xfrm>
        </p:spPr>
      </p:pic>
    </p:spTree>
    <p:extLst>
      <p:ext uri="{BB962C8B-B14F-4D97-AF65-F5344CB8AC3E}">
        <p14:creationId xmlns:p14="http://schemas.microsoft.com/office/powerpoint/2010/main" val="135893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FF2E75-DD8F-ED40-BB53-986B03521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2F1FB5-C6E3-684C-86E1-0B14D6B15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Science symbols &lt;https://</a:t>
            </a:r>
            <a:r>
              <a:rPr lang="en-US" dirty="0" err="1"/>
              <a:t>www.freepik.com</a:t>
            </a:r>
            <a:r>
              <a:rPr lang="en-US" dirty="0"/>
              <a:t>/free-photos-vectors/science&gt; Accessed 11th of February 2019. </a:t>
            </a:r>
          </a:p>
          <a:p>
            <a:r>
              <a:rPr lang="en-US" dirty="0"/>
              <a:t>Flashbulb head &lt;http://tok17ykim.blogspot.com/2016/04/problems-in-human-</a:t>
            </a:r>
            <a:r>
              <a:rPr lang="en-US" dirty="0" err="1"/>
              <a:t>sciences.html</a:t>
            </a:r>
            <a:r>
              <a:rPr lang="en-US" dirty="0"/>
              <a:t>&gt; Accessed 29th of October 2018.</a:t>
            </a:r>
          </a:p>
          <a:p>
            <a:r>
              <a:rPr lang="en-US" dirty="0"/>
              <a:t>Green wheat field &lt;https://</a:t>
            </a:r>
            <a:r>
              <a:rPr lang="en-US" dirty="0" err="1"/>
              <a:t>freedesignfile.com</a:t>
            </a:r>
            <a:r>
              <a:rPr lang="en-US" dirty="0"/>
              <a:t>/333350-green-wheat-field-stock-photo/&gt; Accessed 8th of October 2020.</a:t>
            </a:r>
          </a:p>
          <a:p>
            <a:r>
              <a:rPr lang="en-US" dirty="0"/>
              <a:t>Zipper head &lt;https://</a:t>
            </a:r>
            <a:r>
              <a:rPr lang="en-US" dirty="0" err="1"/>
              <a:t>educationblog.oup.com</a:t>
            </a:r>
            <a:r>
              <a:rPr lang="en-US" dirty="0"/>
              <a:t>/theory-of-knowledge/therapy-wars-and-the-human-sciences&gt; Accessed 29th of October 2018.</a:t>
            </a:r>
          </a:p>
          <a:p>
            <a:r>
              <a:rPr lang="en-US" dirty="0"/>
              <a:t>Nature human head &lt;http://trapped-by-the-</a:t>
            </a:r>
            <a:r>
              <a:rPr lang="en-US" dirty="0" err="1"/>
              <a:t>box.blogspot.com</a:t>
            </a:r>
            <a:r>
              <a:rPr lang="en-US" dirty="0"/>
              <a:t>/2015/05/finding-humans-in-nature-</a:t>
            </a:r>
            <a:r>
              <a:rPr lang="en-US" dirty="0" err="1"/>
              <a:t>surreal.html</a:t>
            </a:r>
            <a:r>
              <a:rPr lang="en-US" dirty="0"/>
              <a:t>&gt; Accessed 29th of October 2018. </a:t>
            </a:r>
          </a:p>
          <a:p>
            <a:r>
              <a:rPr lang="fi-FI" dirty="0" err="1"/>
              <a:t>Interview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au.hudson.com</a:t>
            </a:r>
            <a:r>
              <a:rPr lang="fi-FI" dirty="0"/>
              <a:t>/</a:t>
            </a:r>
            <a:r>
              <a:rPr lang="fi-FI" dirty="0" err="1"/>
              <a:t>career-advice</a:t>
            </a:r>
            <a:r>
              <a:rPr lang="fi-FI" dirty="0"/>
              <a:t>/</a:t>
            </a:r>
            <a:r>
              <a:rPr lang="fi-FI" dirty="0" err="1"/>
              <a:t>interview-preparation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7th of October 2018.</a:t>
            </a:r>
          </a:p>
          <a:p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heads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jonlieffmd.com</a:t>
            </a:r>
            <a:r>
              <a:rPr lang="fi-FI" dirty="0"/>
              <a:t>/</a:t>
            </a:r>
            <a:r>
              <a:rPr lang="fi-FI" dirty="0" err="1"/>
              <a:t>blog</a:t>
            </a:r>
            <a:r>
              <a:rPr lang="fi-FI" dirty="0"/>
              <a:t>/</a:t>
            </a:r>
            <a:r>
              <a:rPr lang="fi-FI" dirty="0" err="1"/>
              <a:t>subjective-experience-brain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20th of October 2020.</a:t>
            </a:r>
          </a:p>
          <a:p>
            <a:r>
              <a:rPr lang="en-US" dirty="0"/>
              <a:t>Bias scale &lt;https://</a:t>
            </a:r>
            <a:r>
              <a:rPr lang="en-US" dirty="0" err="1"/>
              <a:t>www.thoughtco.com</a:t>
            </a:r>
            <a:r>
              <a:rPr lang="en-US" dirty="0"/>
              <a:t>/confirmation-bias-250361&gt; Accessed 29th of October 2018. </a:t>
            </a:r>
          </a:p>
          <a:p>
            <a:r>
              <a:rPr lang="en-US" dirty="0"/>
              <a:t>Economics graph &lt;http://</a:t>
            </a:r>
            <a:r>
              <a:rPr lang="en-US" dirty="0" err="1"/>
              <a:t>ibeconomist.com</a:t>
            </a:r>
            <a:r>
              <a:rPr lang="en-US" dirty="0"/>
              <a:t>/internal-assessment/diagrams-for-economics-internal-assessment/&gt; Accessed 8th of October 2020.</a:t>
            </a:r>
          </a:p>
          <a:p>
            <a:r>
              <a:rPr lang="fi-FI" dirty="0" err="1"/>
              <a:t>Psychology</a:t>
            </a:r>
            <a:r>
              <a:rPr lang="fi-FI" dirty="0"/>
              <a:t> </a:t>
            </a:r>
            <a:r>
              <a:rPr lang="fi-FI" dirty="0" err="1"/>
              <a:t>statistics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www.spcforexcel.com</a:t>
            </a:r>
            <a:r>
              <a:rPr lang="fi-FI" dirty="0"/>
              <a:t>/</a:t>
            </a:r>
            <a:r>
              <a:rPr lang="fi-FI" dirty="0" err="1"/>
              <a:t>knowledge</a:t>
            </a:r>
            <a:r>
              <a:rPr lang="fi-FI" dirty="0"/>
              <a:t>/</a:t>
            </a:r>
            <a:r>
              <a:rPr lang="fi-FI" dirty="0" err="1"/>
              <a:t>root-cause-analysis</a:t>
            </a:r>
            <a:r>
              <a:rPr lang="fi-FI" dirty="0"/>
              <a:t>/</a:t>
            </a:r>
            <a:r>
              <a:rPr lang="fi-FI" dirty="0" err="1"/>
              <a:t>scatter-diagrams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4th of </a:t>
            </a:r>
            <a:r>
              <a:rPr lang="fi-FI" dirty="0" err="1"/>
              <a:t>April</a:t>
            </a:r>
            <a:r>
              <a:rPr lang="fi-FI" dirty="0"/>
              <a:t> 2019. </a:t>
            </a:r>
          </a:p>
          <a:p>
            <a:r>
              <a:rPr lang="fi-FI" dirty="0" err="1"/>
              <a:t>Milgram</a:t>
            </a:r>
            <a:r>
              <a:rPr lang="fi-FI" dirty="0"/>
              <a:t> &lt;http://</a:t>
            </a:r>
            <a:r>
              <a:rPr lang="fi-FI" dirty="0" err="1"/>
              <a:t>listverse.com</a:t>
            </a:r>
            <a:r>
              <a:rPr lang="fi-FI" dirty="0"/>
              <a:t>/2008/09/07/top-10-unethical-psychological-experiments/&gt; </a:t>
            </a:r>
            <a:r>
              <a:rPr lang="fi-FI" dirty="0" err="1"/>
              <a:t>Accessed</a:t>
            </a:r>
            <a:r>
              <a:rPr lang="fi-FI" dirty="0"/>
              <a:t> 31st of August 2018.</a:t>
            </a:r>
          </a:p>
          <a:p>
            <a:r>
              <a:rPr lang="en-US" dirty="0"/>
              <a:t>Forest &lt;https://</a:t>
            </a:r>
            <a:r>
              <a:rPr lang="en-US" dirty="0" err="1"/>
              <a:t>desenio.fi</a:t>
            </a:r>
            <a:r>
              <a:rPr lang="en-US" dirty="0"/>
              <a:t>/fi/forest-sunrise-30x40&gt; </a:t>
            </a:r>
            <a:r>
              <a:rPr lang="fi-FI" dirty="0" err="1"/>
              <a:t>Accessed</a:t>
            </a:r>
            <a:r>
              <a:rPr lang="fi-FI" dirty="0"/>
              <a:t> 20th of October 2020.</a:t>
            </a:r>
            <a:endParaRPr lang="en-US" dirty="0"/>
          </a:p>
          <a:p>
            <a:r>
              <a:rPr lang="en-US" dirty="0"/>
              <a:t>Values &lt;https://</a:t>
            </a:r>
            <a:r>
              <a:rPr lang="en-US" dirty="0" err="1"/>
              <a:t>futurecentre.eu</a:t>
            </a:r>
            <a:r>
              <a:rPr lang="en-US" dirty="0"/>
              <a:t>/people-s-arms-raised-holding-word-values-2/?lang=</a:t>
            </a:r>
            <a:r>
              <a:rPr lang="en-US" dirty="0" err="1"/>
              <a:t>en</a:t>
            </a:r>
            <a:r>
              <a:rPr lang="en-US" dirty="0"/>
              <a:t>&gt; </a:t>
            </a:r>
            <a:r>
              <a:rPr lang="fi-FI" dirty="0" err="1"/>
              <a:t>Accessed</a:t>
            </a:r>
            <a:r>
              <a:rPr lang="fi-FI" dirty="0"/>
              <a:t> 20th of October 2020.</a:t>
            </a:r>
          </a:p>
          <a:p>
            <a:r>
              <a:rPr lang="fi-FI" dirty="0" err="1"/>
              <a:t>Improvement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ergoweb.com</a:t>
            </a:r>
            <a:r>
              <a:rPr lang="fi-FI" dirty="0"/>
              <a:t>/</a:t>
            </a:r>
            <a:r>
              <a:rPr lang="fi-FI" dirty="0" err="1"/>
              <a:t>continuous</a:t>
            </a:r>
            <a:r>
              <a:rPr lang="fi-FI" dirty="0"/>
              <a:t>-</a:t>
            </a:r>
            <a:r>
              <a:rPr lang="fi-FI" dirty="0" err="1"/>
              <a:t>improvement</a:t>
            </a:r>
            <a:r>
              <a:rPr lang="fi-FI" dirty="0"/>
              <a:t>-</a:t>
            </a:r>
            <a:r>
              <a:rPr lang="fi-FI" dirty="0" err="1"/>
              <a:t>ergonomics</a:t>
            </a:r>
            <a:r>
              <a:rPr lang="fi-FI" dirty="0"/>
              <a:t>-</a:t>
            </a:r>
            <a:r>
              <a:rPr lang="fi-FI" dirty="0" err="1"/>
              <a:t>sustainable</a:t>
            </a:r>
            <a:r>
              <a:rPr lang="fi-FI" dirty="0"/>
              <a:t>-</a:t>
            </a:r>
            <a:r>
              <a:rPr lang="fi-FI" dirty="0" err="1"/>
              <a:t>by</a:t>
            </a:r>
            <a:r>
              <a:rPr lang="fi-FI" dirty="0"/>
              <a:t>-design/&gt; </a:t>
            </a:r>
            <a:r>
              <a:rPr lang="fi-FI" dirty="0" err="1"/>
              <a:t>Accessed</a:t>
            </a:r>
            <a:r>
              <a:rPr lang="fi-FI" dirty="0"/>
              <a:t> 19th of </a:t>
            </a:r>
            <a:r>
              <a:rPr lang="fi-FI" dirty="0" err="1"/>
              <a:t>March</a:t>
            </a:r>
            <a:r>
              <a:rPr lang="fi-FI" dirty="0"/>
              <a:t> 2018.</a:t>
            </a:r>
          </a:p>
          <a:p>
            <a:r>
              <a:rPr lang="fi-FI" dirty="0"/>
              <a:t>TOK </a:t>
            </a:r>
            <a:r>
              <a:rPr lang="fi-FI" dirty="0" err="1"/>
              <a:t>exhibition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www.theoryofknowledge.net</a:t>
            </a:r>
            <a:r>
              <a:rPr lang="fi-FI" dirty="0"/>
              <a:t>/tok-2022/</a:t>
            </a:r>
            <a:r>
              <a:rPr lang="fi-FI" dirty="0" err="1"/>
              <a:t>tok-exhibition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26th of </a:t>
            </a:r>
            <a:r>
              <a:rPr lang="fi-FI" dirty="0" err="1"/>
              <a:t>March</a:t>
            </a:r>
            <a:r>
              <a:rPr lang="fi-FI" dirty="0"/>
              <a:t> 2020.  </a:t>
            </a:r>
          </a:p>
          <a:p>
            <a:endParaRPr lang="fi-FI" dirty="0"/>
          </a:p>
          <a:p>
            <a:endParaRPr lang="en-US" dirty="0"/>
          </a:p>
          <a:p>
            <a:endParaRPr lang="en-US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424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BA6B31-D9D0-894B-A2B0-8B8E24663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human</a:t>
            </a:r>
            <a:r>
              <a:rPr lang="fi-FI" dirty="0"/>
              <a:t> </a:t>
            </a:r>
            <a:r>
              <a:rPr lang="fi-FI" dirty="0" err="1"/>
              <a:t>sciences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0CB886-F6C2-044C-892B-F0EF4496C2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Explain </a:t>
            </a:r>
            <a:r>
              <a:rPr lang="en-GB" i="1" dirty="0"/>
              <a:t>human behaviour</a:t>
            </a:r>
            <a:r>
              <a:rPr lang="en-GB" dirty="0"/>
              <a:t>, predict it and develop remedies for the problems identified by those predictions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313A87D4-1E9A-7348-ADA1-3CBEEED88F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1756087"/>
            <a:ext cx="4038598" cy="4214190"/>
          </a:xfrm>
        </p:spPr>
      </p:pic>
    </p:spTree>
    <p:extLst>
      <p:ext uri="{BB962C8B-B14F-4D97-AF65-F5344CB8AC3E}">
        <p14:creationId xmlns:p14="http://schemas.microsoft.com/office/powerpoint/2010/main" val="236498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7CF409-A6AE-8349-8C0D-2B56EF1CA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human</a:t>
            </a:r>
            <a:r>
              <a:rPr lang="fi-FI" dirty="0"/>
              <a:t> </a:t>
            </a:r>
            <a:r>
              <a:rPr lang="fi-FI" dirty="0" err="1"/>
              <a:t>sciences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382115-73ED-AE49-8B0F-712AFDA610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Include a diverse range of disciplines</a:t>
            </a:r>
          </a:p>
          <a:p>
            <a:endParaRPr lang="en-GB" dirty="0"/>
          </a:p>
          <a:p>
            <a:r>
              <a:rPr lang="en-GB" dirty="0"/>
              <a:t>These disciplines share a common focus on the </a:t>
            </a:r>
            <a:r>
              <a:rPr lang="en-GB" i="1" dirty="0"/>
              <a:t>study of human existence and behaviour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9F2EE87-6A5B-A24E-8684-A86488C69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2" y="1937658"/>
            <a:ext cx="4038600" cy="3657600"/>
          </a:xfrm>
        </p:spPr>
        <p:txBody>
          <a:bodyPr/>
          <a:lstStyle/>
          <a:p>
            <a:endParaRPr lang="en-GB" dirty="0"/>
          </a:p>
          <a:p>
            <a:r>
              <a:rPr lang="en-GB" i="1" dirty="0"/>
              <a:t>Psychology</a:t>
            </a:r>
          </a:p>
          <a:p>
            <a:r>
              <a:rPr lang="en-GB" i="1" dirty="0"/>
              <a:t>Economics</a:t>
            </a:r>
          </a:p>
          <a:p>
            <a:r>
              <a:rPr lang="en-GB" i="1" dirty="0"/>
              <a:t>Anthropology</a:t>
            </a:r>
          </a:p>
          <a:p>
            <a:r>
              <a:rPr lang="en-GB" i="1" dirty="0"/>
              <a:t>Political science</a:t>
            </a:r>
          </a:p>
          <a:p>
            <a:r>
              <a:rPr lang="en-GB" i="1" dirty="0"/>
              <a:t>Geography</a:t>
            </a:r>
          </a:p>
        </p:txBody>
      </p:sp>
    </p:spTree>
    <p:extLst>
      <p:ext uri="{BB962C8B-B14F-4D97-AF65-F5344CB8AC3E}">
        <p14:creationId xmlns:p14="http://schemas.microsoft.com/office/powerpoint/2010/main" val="325556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98C83B-C3DD-2244-83E8-F319A677D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784282-FC0C-714A-B26F-3F1E1C9DC6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do we decide whether a particular discipline should be regarded as human science?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01DC593-7B64-BC49-AA97-5A3A14E781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main difficulties that human scientists encounter when trying to provide explanations of human behaviour?</a:t>
            </a:r>
          </a:p>
          <a:p>
            <a:endParaRPr lang="en-GB" dirty="0"/>
          </a:p>
        </p:txBody>
      </p:sp>
      <p:pic>
        <p:nvPicPr>
          <p:cNvPr id="6" name="Kuva 5" descr="Kuva, joka sisältää kohteen ruoho, ulko, kenttä, kasvi&#10;&#10;Kuvaus luotu automaattisesti">
            <a:extLst>
              <a:ext uri="{FF2B5EF4-FFF2-40B4-BE49-F238E27FC236}">
                <a16:creationId xmlns:a16="http://schemas.microsoft.com/office/drawing/2014/main" id="{1DE0CB8F-3269-AB40-BA59-A1D49BF630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281" b="43870"/>
          <a:stretch/>
        </p:blipFill>
        <p:spPr>
          <a:xfrm>
            <a:off x="817462" y="4317358"/>
            <a:ext cx="7509077" cy="2095018"/>
          </a:xfrm>
          <a:prstGeom prst="rect">
            <a:avLst/>
          </a:prstGeom>
          <a:effectLst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408725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3BB9C0-F55A-3A43-8C99-E0629B0F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757CB2-D88F-DD44-9BA7-525BD626FE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Create groups</a:t>
            </a:r>
          </a:p>
          <a:p>
            <a:r>
              <a:rPr lang="en-GB" dirty="0"/>
              <a:t>Each group should contain at least one student of </a:t>
            </a:r>
            <a:r>
              <a:rPr lang="en-GB" i="1" dirty="0"/>
              <a:t>psychology</a:t>
            </a:r>
            <a:r>
              <a:rPr lang="en-GB" dirty="0"/>
              <a:t> and/or </a:t>
            </a:r>
            <a:r>
              <a:rPr lang="en-GB" i="1" dirty="0"/>
              <a:t>economics</a:t>
            </a:r>
          </a:p>
          <a:p>
            <a:pPr lvl="1"/>
            <a:r>
              <a:rPr lang="en-GB" dirty="0"/>
              <a:t>Students of human sciences should work as </a:t>
            </a:r>
            <a:r>
              <a:rPr lang="en-GB" i="1" dirty="0"/>
              <a:t>mentors</a:t>
            </a:r>
            <a:r>
              <a:rPr lang="en-GB" dirty="0"/>
              <a:t> within the groups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3A6AFD1-382F-934A-A40E-9C747DB2E7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In addition, each group should contain at least one student of </a:t>
            </a:r>
            <a:r>
              <a:rPr lang="en-GB" i="1" dirty="0"/>
              <a:t>physics</a:t>
            </a:r>
            <a:r>
              <a:rPr lang="en-GB" dirty="0"/>
              <a:t>, </a:t>
            </a:r>
            <a:r>
              <a:rPr lang="en-GB" i="1" dirty="0"/>
              <a:t>chemistry </a:t>
            </a:r>
            <a:r>
              <a:rPr lang="en-GB" dirty="0"/>
              <a:t>and/or </a:t>
            </a:r>
            <a:r>
              <a:rPr lang="en-GB" i="1" dirty="0"/>
              <a:t>biology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79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43B7A6-4F16-194A-A0A6-AE9A5E2F8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BDCB62-3DFA-B540-9AEF-A7D0C48D52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What is the relationship between </a:t>
            </a:r>
            <a:r>
              <a:rPr lang="en-GB" i="1" dirty="0"/>
              <a:t>the human sciences </a:t>
            </a:r>
            <a:r>
              <a:rPr lang="en-GB" dirty="0"/>
              <a:t>and </a:t>
            </a:r>
            <a:r>
              <a:rPr lang="en-GB" i="1" dirty="0"/>
              <a:t>the natural sciences?</a:t>
            </a:r>
          </a:p>
          <a:p>
            <a:pPr lvl="1"/>
            <a:r>
              <a:rPr lang="en-GB" dirty="0"/>
              <a:t>What are the </a:t>
            </a:r>
            <a:r>
              <a:rPr lang="en-GB" i="1" dirty="0"/>
              <a:t>differences</a:t>
            </a:r>
            <a:r>
              <a:rPr lang="en-GB" dirty="0"/>
              <a:t>, </a:t>
            </a:r>
            <a:r>
              <a:rPr lang="en-GB" i="1" dirty="0"/>
              <a:t>similarities</a:t>
            </a:r>
            <a:r>
              <a:rPr lang="en-GB" dirty="0"/>
              <a:t> and </a:t>
            </a:r>
            <a:r>
              <a:rPr lang="en-GB" i="1" dirty="0"/>
              <a:t>overlaps</a:t>
            </a:r>
            <a:r>
              <a:rPr lang="en-GB" dirty="0"/>
              <a:t> between natural and human sciences?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5158318B-1F87-0349-B5D2-8B57317913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Apply the </a:t>
            </a:r>
            <a:br>
              <a:rPr lang="en-GB" dirty="0"/>
            </a:br>
            <a:r>
              <a:rPr lang="en-GB" i="1" dirty="0"/>
              <a:t>knowledge framework</a:t>
            </a:r>
          </a:p>
          <a:p>
            <a:pPr lvl="1"/>
            <a:r>
              <a:rPr lang="en-GB" b="1" dirty="0"/>
              <a:t>Scope</a:t>
            </a:r>
          </a:p>
          <a:p>
            <a:pPr lvl="1"/>
            <a:r>
              <a:rPr lang="en-GB" b="1" dirty="0"/>
              <a:t>Perspectives</a:t>
            </a:r>
          </a:p>
          <a:p>
            <a:pPr lvl="1"/>
            <a:r>
              <a:rPr lang="en-GB" b="1" dirty="0"/>
              <a:t>Methods and tools</a:t>
            </a:r>
          </a:p>
          <a:p>
            <a:pPr lvl="1"/>
            <a:r>
              <a:rPr lang="en-GB" b="1" dirty="0"/>
              <a:t>Ethics</a:t>
            </a:r>
          </a:p>
          <a:p>
            <a:endParaRPr lang="fi-FI"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4396B9A2-B23A-594E-B014-0E137206ED9B}"/>
              </a:ext>
            </a:extLst>
          </p:cNvPr>
          <p:cNvSpPr txBox="1"/>
          <p:nvPr/>
        </p:nvSpPr>
        <p:spPr>
          <a:xfrm>
            <a:off x="4725397" y="5127584"/>
            <a:ext cx="388420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Utilise the teacher’s handout</a:t>
            </a:r>
          </a:p>
        </p:txBody>
      </p:sp>
    </p:spTree>
    <p:extLst>
      <p:ext uri="{BB962C8B-B14F-4D97-AF65-F5344CB8AC3E}">
        <p14:creationId xmlns:p14="http://schemas.microsoft.com/office/powerpoint/2010/main" val="10853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build="p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B5CED7-6DDC-E641-9ED4-5EA492DF9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Comparison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</a:t>
            </a:r>
            <a:r>
              <a:rPr lang="fi-FI" dirty="0" err="1"/>
              <a:t>natural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and </a:t>
            </a:r>
            <a:r>
              <a:rPr lang="fi-FI" dirty="0" err="1"/>
              <a:t>human</a:t>
            </a:r>
            <a:r>
              <a:rPr lang="fi-FI" dirty="0"/>
              <a:t> </a:t>
            </a:r>
            <a:r>
              <a:rPr lang="fi-FI" dirty="0" err="1"/>
              <a:t>sciences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D841DC-2C1D-BE4B-A91D-36FBCE96B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The human sciences </a:t>
            </a:r>
            <a:r>
              <a:rPr lang="en-GB" b="1" dirty="0"/>
              <a:t>CAN</a:t>
            </a:r>
            <a:r>
              <a:rPr lang="en-GB" dirty="0"/>
              <a:t> use the scientific method to test hypothesis</a:t>
            </a:r>
          </a:p>
          <a:p>
            <a:r>
              <a:rPr lang="en-GB" dirty="0"/>
              <a:t>However, the phenomena they try to explain might </a:t>
            </a:r>
            <a:r>
              <a:rPr lang="en-GB" b="1" dirty="0"/>
              <a:t>NOT</a:t>
            </a:r>
            <a:r>
              <a:rPr lang="en-GB" dirty="0"/>
              <a:t> possess laws that admit no exceptions 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2EB4C586-FF04-E04B-B8DB-B172619D43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2160" y="1657367"/>
            <a:ext cx="3315929" cy="4411628"/>
          </a:xfrm>
        </p:spPr>
      </p:pic>
    </p:spTree>
    <p:extLst>
      <p:ext uri="{BB962C8B-B14F-4D97-AF65-F5344CB8AC3E}">
        <p14:creationId xmlns:p14="http://schemas.microsoft.com/office/powerpoint/2010/main" val="235556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67F322-1436-7E45-A73C-75D9A54E9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85A036-1A82-1545-8631-97624611B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80319"/>
            <a:ext cx="4191002" cy="5165724"/>
          </a:xfrm>
        </p:spPr>
        <p:txBody>
          <a:bodyPr>
            <a:normAutofit/>
          </a:bodyPr>
          <a:lstStyle/>
          <a:p>
            <a:r>
              <a:rPr lang="en-GB" dirty="0"/>
              <a:t>Is it possible to discover laws of human behaviour in the same way that the natural sciences discover laws of nature?</a:t>
            </a:r>
          </a:p>
          <a:p>
            <a:r>
              <a:rPr lang="en-GB" dirty="0"/>
              <a:t>Is human behaviour too unpredictable to study scientifically?</a:t>
            </a:r>
          </a:p>
          <a:p>
            <a:r>
              <a:rPr lang="en-GB" dirty="0"/>
              <a:t>Are predictions in the human sciences inevitably unreliable?</a:t>
            </a:r>
          </a:p>
          <a:p>
            <a:endParaRPr lang="en-GB" dirty="0"/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92B2E91C-8568-1840-B6AD-B7AB34C7C82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7098" y="1833735"/>
            <a:ext cx="4038598" cy="4058892"/>
          </a:xfrm>
        </p:spPr>
      </p:pic>
    </p:spTree>
    <p:extLst>
      <p:ext uri="{BB962C8B-B14F-4D97-AF65-F5344CB8AC3E}">
        <p14:creationId xmlns:p14="http://schemas.microsoft.com/office/powerpoint/2010/main" val="3657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6145C8-FE02-F945-9B50-A6678F100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1A79B9-A636-2C48-B553-D38650868FD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Volunteer psychology and economics students, please, come to the front of the class</a:t>
            </a:r>
          </a:p>
          <a:p>
            <a:endParaRPr lang="en-GB" dirty="0"/>
          </a:p>
          <a:p>
            <a:r>
              <a:rPr lang="en-GB" dirty="0"/>
              <a:t>How is your perspective of the world affected by human sciences?</a:t>
            </a:r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7256B62A-656F-564F-8602-8BB02A56F28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2629166"/>
            <a:ext cx="4038598" cy="2468032"/>
          </a:xfrm>
        </p:spPr>
      </p:pic>
    </p:spTree>
    <p:extLst>
      <p:ext uri="{BB962C8B-B14F-4D97-AF65-F5344CB8AC3E}">
        <p14:creationId xmlns:p14="http://schemas.microsoft.com/office/powerpoint/2010/main" val="81807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7450</TotalTime>
  <Words>853</Words>
  <Application>Microsoft Macintosh PowerPoint</Application>
  <PresentationFormat>Näytössä katseltava diaesitys (4:3)</PresentationFormat>
  <Paragraphs>107</Paragraphs>
  <Slides>19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Office-teema</vt:lpstr>
      <vt:lpstr>THE HUMAN SCIENCES</vt:lpstr>
      <vt:lpstr>The human sciences</vt:lpstr>
      <vt:lpstr>The human sciences</vt:lpstr>
      <vt:lpstr>TASK</vt:lpstr>
      <vt:lpstr>TASK</vt:lpstr>
      <vt:lpstr>TASK</vt:lpstr>
      <vt:lpstr>Comparison between natural  and human sciences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TASK 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194</cp:revision>
  <dcterms:created xsi:type="dcterms:W3CDTF">2016-01-27T06:20:57Z</dcterms:created>
  <dcterms:modified xsi:type="dcterms:W3CDTF">2024-03-13T10:55:45Z</dcterms:modified>
</cp:coreProperties>
</file>