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85" r:id="rId4"/>
    <p:sldId id="284" r:id="rId5"/>
    <p:sldId id="291" r:id="rId6"/>
    <p:sldId id="292" r:id="rId7"/>
    <p:sldId id="294" r:id="rId8"/>
    <p:sldId id="293" r:id="rId9"/>
    <p:sldId id="283" r:id="rId10"/>
    <p:sldId id="305" r:id="rId11"/>
    <p:sldId id="306" r:id="rId12"/>
    <p:sldId id="289" r:id="rId13"/>
    <p:sldId id="304" r:id="rId14"/>
    <p:sldId id="308" r:id="rId15"/>
    <p:sldId id="307" r:id="rId16"/>
    <p:sldId id="303" r:id="rId17"/>
    <p:sldId id="301" r:id="rId18"/>
    <p:sldId id="286" r:id="rId19"/>
    <p:sldId id="287" r:id="rId20"/>
    <p:sldId id="300" r:id="rId21"/>
    <p:sldId id="302" r:id="rId22"/>
    <p:sldId id="273" r:id="rId2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184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y-aUTKHeJZc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HISTORY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LAJM / SALS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EE284A-DDEF-9DF2-1B21-9E395360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Character</a:t>
            </a:r>
            <a:r>
              <a:rPr lang="fi-FI" dirty="0"/>
              <a:t> of </a:t>
            </a:r>
            <a:r>
              <a:rPr lang="fi-FI" dirty="0" err="1"/>
              <a:t>history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AA6631-855E-BFDD-B53E-B3C1ED775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Historical sources are divided into </a:t>
            </a:r>
            <a:r>
              <a:rPr lang="en-GB" i="1" dirty="0"/>
              <a:t>primary</a:t>
            </a:r>
            <a:r>
              <a:rPr lang="en-GB" dirty="0"/>
              <a:t> and </a:t>
            </a:r>
            <a:r>
              <a:rPr lang="en-GB" i="1" dirty="0"/>
              <a:t>secondary sources</a:t>
            </a:r>
          </a:p>
          <a:p>
            <a:r>
              <a:rPr lang="en-GB" b="1" dirty="0"/>
              <a:t>Primary source </a:t>
            </a:r>
            <a:r>
              <a:rPr lang="en-GB" dirty="0"/>
              <a:t>is an original source that hasn’t been modified in any way</a:t>
            </a:r>
          </a:p>
          <a:p>
            <a:pPr lvl="1"/>
            <a:r>
              <a:rPr lang="en-GB" dirty="0"/>
              <a:t>E.g. statistics, diary, letter, official document, speech or poster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B9209E-5389-B1AB-84F0-A7DEEF107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59086"/>
          </a:xfrm>
        </p:spPr>
        <p:txBody>
          <a:bodyPr>
            <a:normAutofit/>
          </a:bodyPr>
          <a:lstStyle/>
          <a:p>
            <a:r>
              <a:rPr lang="en-GB" b="1" dirty="0"/>
              <a:t>Secondary source </a:t>
            </a:r>
            <a:r>
              <a:rPr lang="en-GB" dirty="0"/>
              <a:t>is e.g. a published research on primary sources</a:t>
            </a:r>
          </a:p>
          <a:p>
            <a:r>
              <a:rPr lang="en-GB" dirty="0"/>
              <a:t>Both primary and secondary sources are used in historical research</a:t>
            </a:r>
          </a:p>
          <a:p>
            <a:r>
              <a:rPr lang="en-GB" dirty="0"/>
              <a:t>Evaluation of sources requires a </a:t>
            </a:r>
            <a:r>
              <a:rPr lang="en-GB" i="1" dirty="0"/>
              <a:t>historical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7038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E0D7D5-2DA8-9FDE-131F-D0516888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7A5B0F-E4F4-5BBF-8109-6A478AEF52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Your research question is: </a:t>
            </a:r>
            <a:r>
              <a:rPr lang="en-GB" i="1" dirty="0"/>
              <a:t>Why did Hitler rise to power?</a:t>
            </a:r>
          </a:p>
          <a:p>
            <a:endParaRPr lang="en-GB" dirty="0"/>
          </a:p>
          <a:p>
            <a:r>
              <a:rPr lang="en-GB" dirty="0"/>
              <a:t>Find a </a:t>
            </a:r>
            <a:r>
              <a:rPr lang="en-GB" b="1" dirty="0"/>
              <a:t>primary source </a:t>
            </a:r>
            <a:r>
              <a:rPr lang="en-GB" dirty="0"/>
              <a:t>related to this historical research question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7B62ED7-A4A1-D322-6D96-D3A9E86A59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3069" y="2029327"/>
            <a:ext cx="4720931" cy="3228473"/>
          </a:xfrm>
        </p:spPr>
      </p:pic>
    </p:spTree>
    <p:extLst>
      <p:ext uri="{BB962C8B-B14F-4D97-AF65-F5344CB8AC3E}">
        <p14:creationId xmlns:p14="http://schemas.microsoft.com/office/powerpoint/2010/main" val="33750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8BE6F-D8B3-2290-5F18-623952CD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E65A90-2EC0-2742-1E84-B86FC80004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Teacher divides you into five groups</a:t>
            </a:r>
          </a:p>
          <a:p>
            <a:pPr lvl="1"/>
            <a:r>
              <a:rPr lang="en-GB" dirty="0"/>
              <a:t>Each group must contain at least one IB History student</a:t>
            </a:r>
          </a:p>
          <a:p>
            <a:r>
              <a:rPr lang="en-GB" dirty="0"/>
              <a:t>Practice historical thinking with IB History students throughout five different checkpoints</a:t>
            </a:r>
          </a:p>
        </p:txBody>
      </p:sp>
      <p:pic>
        <p:nvPicPr>
          <p:cNvPr id="6" name="Sisällön paikkamerkki 5" descr="Kuva, joka sisältää kohteen teksti, piirros, Ihmisen kasvot&#10;&#10;Kuvaus luotu automaattisesti">
            <a:extLst>
              <a:ext uri="{FF2B5EF4-FFF2-40B4-BE49-F238E27FC236}">
                <a16:creationId xmlns:a16="http://schemas.microsoft.com/office/drawing/2014/main" id="{13051C28-34BF-5F28-2BC5-C31176746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8439" y="1611680"/>
            <a:ext cx="3599858" cy="4525963"/>
          </a:xfrm>
        </p:spPr>
      </p:pic>
    </p:spTree>
    <p:extLst>
      <p:ext uri="{BB962C8B-B14F-4D97-AF65-F5344CB8AC3E}">
        <p14:creationId xmlns:p14="http://schemas.microsoft.com/office/powerpoint/2010/main" val="197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436EA3-11D4-39F7-9892-765DC11B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Character</a:t>
            </a:r>
            <a:r>
              <a:rPr lang="fi-FI" dirty="0"/>
              <a:t> of </a:t>
            </a:r>
            <a:r>
              <a:rPr lang="fi-FI" dirty="0" err="1"/>
              <a:t>history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C8D487-1220-0108-9BEB-3043974B69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History is </a:t>
            </a:r>
            <a:r>
              <a:rPr lang="en-GB" b="1" dirty="0"/>
              <a:t>NOT</a:t>
            </a:r>
          </a:p>
          <a:p>
            <a:pPr lvl="1"/>
            <a:r>
              <a:rPr lang="en-GB" i="1" dirty="0"/>
              <a:t>Memorizing facts</a:t>
            </a:r>
          </a:p>
          <a:p>
            <a:pPr lvl="1"/>
            <a:r>
              <a:rPr lang="en-GB" i="1" dirty="0"/>
              <a:t>Presentism</a:t>
            </a:r>
            <a:r>
              <a:rPr lang="en-GB" dirty="0"/>
              <a:t>: evaluating the past from present situation and present-day values</a:t>
            </a:r>
          </a:p>
          <a:p>
            <a:pPr lvl="1"/>
            <a:r>
              <a:rPr lang="en-GB" i="1" dirty="0"/>
              <a:t>Ifs</a:t>
            </a:r>
            <a:r>
              <a:rPr lang="en-GB" dirty="0"/>
              <a:t>: e.g. what IF Hitler did not rise to power?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7726535-38C1-47BF-00E8-22742104F0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History is historical thinking through key concepts:</a:t>
            </a:r>
          </a:p>
          <a:p>
            <a:pPr lvl="1"/>
            <a:r>
              <a:rPr lang="en-GB" dirty="0"/>
              <a:t>Significance</a:t>
            </a:r>
          </a:p>
          <a:p>
            <a:pPr lvl="1"/>
            <a:r>
              <a:rPr lang="en-GB" dirty="0"/>
              <a:t>Primary sources</a:t>
            </a:r>
          </a:p>
          <a:p>
            <a:pPr lvl="1"/>
            <a:r>
              <a:rPr lang="en-GB" dirty="0"/>
              <a:t>Continuity and change</a:t>
            </a:r>
          </a:p>
          <a:p>
            <a:pPr lvl="1"/>
            <a:r>
              <a:rPr lang="en-GB" dirty="0"/>
              <a:t>Cause and consequences</a:t>
            </a:r>
          </a:p>
          <a:p>
            <a:pPr lvl="1"/>
            <a:r>
              <a:rPr lang="en-GB" dirty="0"/>
              <a:t>Historical perspectives</a:t>
            </a:r>
          </a:p>
          <a:p>
            <a:pPr lvl="1"/>
            <a:r>
              <a:rPr lang="en-GB" dirty="0"/>
              <a:t>Ethical dimensions of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1135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64C29-1FB6-8882-C4AE-F720CA3B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Character</a:t>
            </a:r>
            <a:r>
              <a:rPr lang="fi-FI" dirty="0"/>
              <a:t> of </a:t>
            </a:r>
            <a:r>
              <a:rPr lang="fi-FI" dirty="0" err="1"/>
              <a:t>history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F7DAA-06D2-DBBB-D1AA-85E5B6B67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History is like a foreign country</a:t>
            </a:r>
          </a:p>
          <a:p>
            <a:pPr lvl="1"/>
            <a:r>
              <a:rPr lang="en-GB" dirty="0"/>
              <a:t>What do you need to do to understand a foreign country?</a:t>
            </a:r>
          </a:p>
        </p:txBody>
      </p:sp>
      <p:pic>
        <p:nvPicPr>
          <p:cNvPr id="6" name="Sisällön paikkamerkki 5" descr="Kuva, joka sisältää kohteen piha-, taivas, puu, Tropiikki&#10;&#10;Kuvaus luotu automaattisesti">
            <a:extLst>
              <a:ext uri="{FF2B5EF4-FFF2-40B4-BE49-F238E27FC236}">
                <a16:creationId xmlns:a16="http://schemas.microsoft.com/office/drawing/2014/main" id="{77D24122-F685-A31D-FE88-9C2246DD9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9206" y="2685476"/>
            <a:ext cx="4038172" cy="2012509"/>
          </a:xfrm>
        </p:spPr>
      </p:pic>
    </p:spTree>
    <p:extLst>
      <p:ext uri="{BB962C8B-B14F-4D97-AF65-F5344CB8AC3E}">
        <p14:creationId xmlns:p14="http://schemas.microsoft.com/office/powerpoint/2010/main" val="40421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4297BC-836A-E5FB-D30F-DAA2600A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Historical</a:t>
            </a:r>
            <a:r>
              <a:rPr lang="fi-FI" dirty="0"/>
              <a:t> </a:t>
            </a:r>
            <a:r>
              <a:rPr lang="fi-FI" dirty="0" err="1"/>
              <a:t>skills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AB53E9-0B10-08C5-E956-5572D219A3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Evaluation of primary sources </a:t>
            </a:r>
            <a:r>
              <a:rPr lang="en-GB" dirty="0"/>
              <a:t>regarding a particular research question</a:t>
            </a:r>
          </a:p>
          <a:p>
            <a:r>
              <a:rPr lang="en-GB" b="1" dirty="0"/>
              <a:t>Contextualisation</a:t>
            </a:r>
            <a:r>
              <a:rPr lang="en-GB" dirty="0"/>
              <a:t>: knowing how to connect the research question with each historical situation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18FBCF-AA0B-1DAB-8FE9-4CFA16AFD7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Corroboration</a:t>
            </a:r>
            <a:r>
              <a:rPr lang="en-GB" dirty="0"/>
              <a:t>: skills to compare and contrast the sources regarding a particular research question; similarities and differences between sources</a:t>
            </a:r>
          </a:p>
          <a:p>
            <a:r>
              <a:rPr lang="en-GB" b="1" dirty="0"/>
              <a:t>Historical thinking requires historical skills</a:t>
            </a:r>
          </a:p>
        </p:txBody>
      </p:sp>
    </p:spTree>
    <p:extLst>
      <p:ext uri="{BB962C8B-B14F-4D97-AF65-F5344CB8AC3E}">
        <p14:creationId xmlns:p14="http://schemas.microsoft.com/office/powerpoint/2010/main" val="13985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AC1366-28F1-8AA3-8973-1B31E4EE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B8A4D4-0A9A-5A71-B52B-BA4A36B99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Is knowledge about the past different from other kinds of knowledge?</a:t>
            </a:r>
          </a:p>
          <a:p>
            <a:endParaRPr lang="en-GB" dirty="0"/>
          </a:p>
          <a:p>
            <a:r>
              <a:rPr lang="en-GB" dirty="0"/>
              <a:t>Are all AOKs concerned with knowledge of the past to some extent?</a:t>
            </a:r>
          </a:p>
        </p:txBody>
      </p:sp>
      <p:pic>
        <p:nvPicPr>
          <p:cNvPr id="6" name="Sisällön paikkamerkki 5" descr="Kuva, joka sisältää kohteen hiekka, käsiala, Beige, ranta&#10;&#10;Kuvaus luotu automaattisesti">
            <a:extLst>
              <a:ext uri="{FF2B5EF4-FFF2-40B4-BE49-F238E27FC236}">
                <a16:creationId xmlns:a16="http://schemas.microsoft.com/office/drawing/2014/main" id="{99FC2055-C933-0B2F-942C-CF32059EF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57400"/>
            <a:ext cx="4114800" cy="2743200"/>
          </a:xfrm>
        </p:spPr>
      </p:pic>
    </p:spTree>
    <p:extLst>
      <p:ext uri="{BB962C8B-B14F-4D97-AF65-F5344CB8AC3E}">
        <p14:creationId xmlns:p14="http://schemas.microsoft.com/office/powerpoint/2010/main" val="27056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55468-A334-DB8D-71C6-F04416ED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836B31-F8B4-A971-C103-F344321845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On what criteria can a historian evaluate the reliability of their sources?</a:t>
            </a:r>
          </a:p>
        </p:txBody>
      </p:sp>
      <p:pic>
        <p:nvPicPr>
          <p:cNvPr id="6" name="Sisällön paikkamerkki 5" descr="Kuva, joka sisältää kohteen teksti, kirja, käsiala, kirje&#10;&#10;Kuvaus luotu automaattisesti">
            <a:extLst>
              <a:ext uri="{FF2B5EF4-FFF2-40B4-BE49-F238E27FC236}">
                <a16:creationId xmlns:a16="http://schemas.microsoft.com/office/drawing/2014/main" id="{FF45C959-4915-9A1A-387F-6511F02670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26939" y="1987904"/>
            <a:ext cx="4359861" cy="3269896"/>
          </a:xfrm>
        </p:spPr>
      </p:pic>
    </p:spTree>
    <p:extLst>
      <p:ext uri="{BB962C8B-B14F-4D97-AF65-F5344CB8AC3E}">
        <p14:creationId xmlns:p14="http://schemas.microsoft.com/office/powerpoint/2010/main" val="25509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 descr="Kuva, joka sisältää kohteen teksti, ruokalista, kuvakaappaus, Fontti&#10;&#10;Kuvaus luotu automaattisesti">
            <a:extLst>
              <a:ext uri="{FF2B5EF4-FFF2-40B4-BE49-F238E27FC236}">
                <a16:creationId xmlns:a16="http://schemas.microsoft.com/office/drawing/2014/main" id="{BF54BFCD-8732-FD88-72C4-13D991B44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74758"/>
            <a:ext cx="8229600" cy="5848159"/>
          </a:xfrm>
        </p:spPr>
      </p:pic>
    </p:spTree>
    <p:extLst>
      <p:ext uri="{BB962C8B-B14F-4D97-AF65-F5344CB8AC3E}">
        <p14:creationId xmlns:p14="http://schemas.microsoft.com/office/powerpoint/2010/main" val="175953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ED7B46-D812-1070-DBF7-321B4E42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AA01DA-D1DD-78F2-3907-2C9E341988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Teacher divides you into seven groups</a:t>
            </a:r>
          </a:p>
          <a:p>
            <a:r>
              <a:rPr lang="en-GB" dirty="0"/>
              <a:t>Each group must evaluate ONE historical speech as a historical source through a RQ and the OPVL source evaluation model</a:t>
            </a:r>
          </a:p>
          <a:p>
            <a:pPr lvl="1"/>
            <a:r>
              <a:rPr lang="en-GB" dirty="0"/>
              <a:t>Use the teacher’s handout</a:t>
            </a:r>
          </a:p>
        </p:txBody>
      </p:sp>
      <p:pic>
        <p:nvPicPr>
          <p:cNvPr id="7" name="Sisällön paikkamerkki 6" descr="Kuva, joka sisältää kohteen henkilö, vaate, mikrofoni, Ihmisen kasvot&#10;&#10;Kuvaus luotu automaattisesti">
            <a:extLst>
              <a:ext uri="{FF2B5EF4-FFF2-40B4-BE49-F238E27FC236}">
                <a16:creationId xmlns:a16="http://schemas.microsoft.com/office/drawing/2014/main" id="{99A8C330-B7FE-6388-3D25-3EC8FCDB8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297" r="17050"/>
          <a:stretch/>
        </p:blipFill>
        <p:spPr>
          <a:xfrm>
            <a:off x="4648202" y="1951543"/>
            <a:ext cx="4038599" cy="3562905"/>
          </a:xfrm>
        </p:spPr>
      </p:pic>
    </p:spTree>
    <p:extLst>
      <p:ext uri="{BB962C8B-B14F-4D97-AF65-F5344CB8AC3E}">
        <p14:creationId xmlns:p14="http://schemas.microsoft.com/office/powerpoint/2010/main" val="30614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9760F-AE4D-09F6-942A-3AC5E710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ORIENTATION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D24F54-2660-1091-008C-0B6D802AAE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history?</a:t>
            </a:r>
          </a:p>
          <a:p>
            <a:endParaRPr lang="en-GB" dirty="0"/>
          </a:p>
          <a:p>
            <a:r>
              <a:rPr lang="en-GB" dirty="0"/>
              <a:t>Why is history an AOK of its own in the TOK curriculum?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0C54D2F-E144-EA12-182D-0645E1BB87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AOKs in the TOK curriculum are:</a:t>
            </a:r>
          </a:p>
          <a:p>
            <a:pPr lvl="1"/>
            <a:r>
              <a:rPr lang="en-GB" b="1" dirty="0"/>
              <a:t>History</a:t>
            </a:r>
          </a:p>
          <a:p>
            <a:pPr lvl="1"/>
            <a:r>
              <a:rPr lang="en-GB" b="1" dirty="0"/>
              <a:t>The human sciences</a:t>
            </a:r>
          </a:p>
          <a:p>
            <a:pPr lvl="1"/>
            <a:r>
              <a:rPr lang="en-GB" b="1" dirty="0"/>
              <a:t>The natural sciences</a:t>
            </a:r>
          </a:p>
          <a:p>
            <a:pPr lvl="1"/>
            <a:r>
              <a:rPr lang="en-GB" b="1" dirty="0"/>
              <a:t>The arts</a:t>
            </a:r>
          </a:p>
          <a:p>
            <a:pPr lvl="1"/>
            <a:r>
              <a:rPr lang="en-GB" b="1" dirty="0"/>
              <a:t>Mathematics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1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55DF0-DD5A-FCE8-77C7-94220576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6A885E-8304-3FE8-0F0A-A0B445A698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Is historical knowledge ’scientific’?</a:t>
            </a:r>
          </a:p>
          <a:p>
            <a:pPr lvl="1"/>
            <a:r>
              <a:rPr lang="en-GB" dirty="0"/>
              <a:t>Can (and should) history be approached in a ’scientific’ way?</a:t>
            </a:r>
          </a:p>
          <a:p>
            <a:pPr lvl="1"/>
            <a:r>
              <a:rPr lang="en-GB" dirty="0"/>
              <a:t>What makes history ’scientific’ and what doesn’t?</a:t>
            </a:r>
          </a:p>
        </p:txBody>
      </p:sp>
      <p:pic>
        <p:nvPicPr>
          <p:cNvPr id="6" name="Sisällön paikkamerkki 5" descr="Kuva, joka sisältää kohteen taide, museo&#10;&#10;Kuvaus luotu automaattisesti">
            <a:extLst>
              <a:ext uri="{FF2B5EF4-FFF2-40B4-BE49-F238E27FC236}">
                <a16:creationId xmlns:a16="http://schemas.microsoft.com/office/drawing/2014/main" id="{17359B78-90C0-2400-318A-93C465B7D9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6727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F00D68-84C6-46D8-5A8B-4F1AFED1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A9658A-F67C-F56B-C8DD-EC14A26DEA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counts as a fact in history?</a:t>
            </a:r>
          </a:p>
          <a:p>
            <a:endParaRPr lang="en-GB" dirty="0"/>
          </a:p>
          <a:p>
            <a:r>
              <a:rPr lang="en-GB" dirty="0"/>
              <a:t>Is truth the goal of all historical inquiry?</a:t>
            </a:r>
          </a:p>
        </p:txBody>
      </p:sp>
      <p:pic>
        <p:nvPicPr>
          <p:cNvPr id="6" name="Sisällön paikkamerkki 5" descr="Kuva, joka sisältää kohteen maalaus, henkilö, taide, mies&#10;&#10;Kuvaus luotu automaattisesti">
            <a:extLst>
              <a:ext uri="{FF2B5EF4-FFF2-40B4-BE49-F238E27FC236}">
                <a16:creationId xmlns:a16="http://schemas.microsoft.com/office/drawing/2014/main" id="{58587053-FA0D-E07F-857C-6C4218383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19605"/>
            <a:ext cx="4038600" cy="3887152"/>
          </a:xfrm>
        </p:spPr>
      </p:pic>
    </p:spTree>
    <p:extLst>
      <p:ext uri="{BB962C8B-B14F-4D97-AF65-F5344CB8AC3E}">
        <p14:creationId xmlns:p14="http://schemas.microsoft.com/office/powerpoint/2010/main" val="35545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of </a:t>
            </a:r>
            <a:r>
              <a:rPr lang="fi-FI" dirty="0" err="1"/>
              <a:t>History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www.goodreads.com</a:t>
            </a:r>
            <a:r>
              <a:rPr lang="fi-FI" dirty="0"/>
              <a:t>/</a:t>
            </a:r>
            <a:r>
              <a:rPr lang="fi-FI" dirty="0" err="1"/>
              <a:t>book</a:t>
            </a:r>
            <a:r>
              <a:rPr lang="fi-FI" dirty="0"/>
              <a:t>/show/2497282.The_Nature_of_History&gt; </a:t>
            </a:r>
            <a:r>
              <a:rPr lang="fi-FI" dirty="0" err="1"/>
              <a:t>Accessed</a:t>
            </a:r>
            <a:r>
              <a:rPr lang="fi-FI" dirty="0"/>
              <a:t> 20th of August 2024.</a:t>
            </a:r>
          </a:p>
          <a:p>
            <a:r>
              <a:rPr lang="fi-FI" dirty="0"/>
              <a:t>Timothy </a:t>
            </a:r>
            <a:r>
              <a:rPr lang="fi-FI" dirty="0" err="1"/>
              <a:t>Snyder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history.yale.edu</a:t>
            </a:r>
            <a:r>
              <a:rPr lang="fi-FI" dirty="0"/>
              <a:t>/</a:t>
            </a:r>
            <a:r>
              <a:rPr lang="fi-FI" dirty="0" err="1"/>
              <a:t>people</a:t>
            </a:r>
            <a:r>
              <a:rPr lang="fi-FI" dirty="0"/>
              <a:t>/</a:t>
            </a:r>
            <a:r>
              <a:rPr lang="fi-FI" dirty="0" err="1"/>
              <a:t>timothy-snyder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2024.</a:t>
            </a:r>
          </a:p>
          <a:p>
            <a:r>
              <a:rPr lang="fi-FI" dirty="0" err="1"/>
              <a:t>Raising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USA </a:t>
            </a:r>
            <a:r>
              <a:rPr lang="fi-FI" dirty="0" err="1"/>
              <a:t>flag</a:t>
            </a:r>
            <a:r>
              <a:rPr lang="fi-FI" dirty="0"/>
              <a:t> in Japan 1945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www.dailynews.com</a:t>
            </a:r>
            <a:r>
              <a:rPr lang="fi-FI" dirty="0"/>
              <a:t>/2015/11/10/special-historical-significance-of-this-veterans-day-guest-commentary/&gt; </a:t>
            </a:r>
            <a:r>
              <a:rPr lang="fi-FI" dirty="0" err="1"/>
              <a:t>Accessed</a:t>
            </a:r>
            <a:r>
              <a:rPr lang="fi-FI" dirty="0"/>
              <a:t> 21st of August 2024.</a:t>
            </a:r>
          </a:p>
          <a:p>
            <a:r>
              <a:rPr lang="fi-FI" dirty="0"/>
              <a:t>Mohandas Gandhi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www.britannica.com</a:t>
            </a:r>
            <a:r>
              <a:rPr lang="fi-FI" dirty="0"/>
              <a:t>/</a:t>
            </a:r>
            <a:r>
              <a:rPr lang="fi-FI" dirty="0" err="1"/>
              <a:t>biography</a:t>
            </a:r>
            <a:r>
              <a:rPr lang="fi-FI" dirty="0"/>
              <a:t>/Mahatma-Gandhi&gt; </a:t>
            </a:r>
            <a:r>
              <a:rPr lang="fi-FI" dirty="0" err="1"/>
              <a:t>Accessed</a:t>
            </a:r>
            <a:r>
              <a:rPr lang="fi-FI" dirty="0"/>
              <a:t> 21st of August 2024.</a:t>
            </a:r>
          </a:p>
          <a:p>
            <a:r>
              <a:rPr lang="fi-FI" dirty="0"/>
              <a:t>Black </a:t>
            </a:r>
            <a:r>
              <a:rPr lang="fi-FI" dirty="0" err="1"/>
              <a:t>female</a:t>
            </a:r>
            <a:r>
              <a:rPr lang="fi-FI" dirty="0"/>
              <a:t> historian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aninjusticemag.com</a:t>
            </a:r>
            <a:r>
              <a:rPr lang="fi-FI" dirty="0"/>
              <a:t>/black-women-historians-in-america-the-pioneers-3311aa191bad&gt; </a:t>
            </a:r>
            <a:r>
              <a:rPr lang="fi-FI" dirty="0" err="1"/>
              <a:t>Accessed</a:t>
            </a:r>
            <a:r>
              <a:rPr lang="fi-FI" dirty="0"/>
              <a:t> 21st of August 2024.</a:t>
            </a:r>
          </a:p>
          <a:p>
            <a:r>
              <a:rPr lang="fi-FI" dirty="0"/>
              <a:t>Anne Frank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encyclopedia.ushmm.org</a:t>
            </a:r>
            <a:r>
              <a:rPr lang="fi-FI" dirty="0"/>
              <a:t>/</a:t>
            </a:r>
            <a:r>
              <a:rPr lang="fi-FI" dirty="0" err="1"/>
              <a:t>content</a:t>
            </a:r>
            <a:r>
              <a:rPr lang="fi-FI" dirty="0"/>
              <a:t>/en/</a:t>
            </a:r>
            <a:r>
              <a:rPr lang="fi-FI" dirty="0" err="1"/>
              <a:t>article</a:t>
            </a:r>
            <a:r>
              <a:rPr lang="fi-FI" dirty="0"/>
              <a:t>/anne-</a:t>
            </a:r>
            <a:r>
              <a:rPr lang="fi-FI" dirty="0" err="1"/>
              <a:t>frank</a:t>
            </a:r>
            <a:r>
              <a:rPr lang="fi-FI" dirty="0"/>
              <a:t>-</a:t>
            </a:r>
            <a:r>
              <a:rPr lang="fi-FI" dirty="0" err="1"/>
              <a:t>biography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2024.</a:t>
            </a:r>
          </a:p>
          <a:p>
            <a:r>
              <a:rPr lang="fi-FI" dirty="0"/>
              <a:t>Weimar </a:t>
            </a:r>
            <a:r>
              <a:rPr lang="fi-FI" dirty="0" err="1"/>
              <a:t>republic</a:t>
            </a:r>
            <a:r>
              <a:rPr lang="fi-FI" dirty="0"/>
              <a:t> </a:t>
            </a:r>
            <a:r>
              <a:rPr lang="fi-FI" dirty="0" err="1"/>
              <a:t>unemployment</a:t>
            </a:r>
            <a:r>
              <a:rPr lang="fi-FI" dirty="0"/>
              <a:t> </a:t>
            </a:r>
            <a:r>
              <a:rPr lang="fi-FI" dirty="0" err="1"/>
              <a:t>statistic</a:t>
            </a:r>
            <a:r>
              <a:rPr lang="fi-FI" dirty="0"/>
              <a:t>: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pages.uoregon.edu</a:t>
            </a:r>
            <a:r>
              <a:rPr lang="fi-FI" dirty="0"/>
              <a:t>/</a:t>
            </a:r>
            <a:r>
              <a:rPr lang="fi-FI" dirty="0" err="1"/>
              <a:t>dluebke</a:t>
            </a:r>
            <a:r>
              <a:rPr lang="fi-FI" dirty="0"/>
              <a:t>/NaziGermany443/410Unemployment1928-1938.html&gt; </a:t>
            </a:r>
            <a:r>
              <a:rPr lang="fi-FI" dirty="0" err="1"/>
              <a:t>Accessed</a:t>
            </a:r>
            <a:r>
              <a:rPr lang="fi-FI" dirty="0"/>
              <a:t> 28th of August 2024.</a:t>
            </a:r>
          </a:p>
          <a:p>
            <a:r>
              <a:rPr lang="fi-FI" dirty="0" err="1"/>
              <a:t>Historical</a:t>
            </a:r>
            <a:r>
              <a:rPr lang="fi-FI" dirty="0"/>
              <a:t> </a:t>
            </a:r>
            <a:r>
              <a:rPr lang="fi-FI" dirty="0" err="1"/>
              <a:t>thinking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historicalthinking.ca</a:t>
            </a:r>
            <a:r>
              <a:rPr lang="fi-FI" dirty="0"/>
              <a:t>/</a:t>
            </a:r>
            <a:r>
              <a:rPr lang="fi-FI" dirty="0" err="1"/>
              <a:t>historical-thinking-concepts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2024.</a:t>
            </a:r>
          </a:p>
          <a:p>
            <a:r>
              <a:rPr lang="fi-FI" dirty="0" err="1"/>
              <a:t>Foreign</a:t>
            </a:r>
            <a:r>
              <a:rPr lang="fi-FI" dirty="0"/>
              <a:t> country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uk.style.yahoo.com</a:t>
            </a:r>
            <a:r>
              <a:rPr lang="fi-FI" dirty="0"/>
              <a:t>/12-foreign-countries-where-youre-050000868.html?guccounter=1&amp;guce_referrer=aHR0cHM6Ly93d3cuZ29vZ2xlLmNvbS8&amp;guce_referrer_sig=AQAAAA5_9WBPcUSGlMTcb_JVx3udGAQUGYdBZmbVnyMigzOFaB5r2mwCQHcRu9Cy3vdsr4pvcvtXSsCVFXoVxK0UY9C93S4Eb8nbdSj5432zMbWyyqzi5GTpTfsT4Lp0z9eEdt-WIvLmBPWf9_mNxTO36wC5fts0FjHqNDfCJKAsJuLe&gt; </a:t>
            </a:r>
            <a:r>
              <a:rPr lang="fi-FI" dirty="0" err="1"/>
              <a:t>Accessed</a:t>
            </a:r>
            <a:r>
              <a:rPr lang="fi-FI" dirty="0"/>
              <a:t> 30th of August 2024.</a:t>
            </a:r>
          </a:p>
          <a:p>
            <a:r>
              <a:rPr lang="fi-FI" dirty="0" err="1"/>
              <a:t>Past</a:t>
            </a:r>
            <a:r>
              <a:rPr lang="fi-FI" dirty="0"/>
              <a:t> and </a:t>
            </a:r>
            <a:r>
              <a:rPr lang="fi-FI" dirty="0" err="1"/>
              <a:t>wave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tinybuddha.com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you</a:t>
            </a:r>
            <a:r>
              <a:rPr lang="fi-FI" dirty="0"/>
              <a:t>-</a:t>
            </a:r>
            <a:r>
              <a:rPr lang="fi-FI" dirty="0" err="1"/>
              <a:t>dont</a:t>
            </a:r>
            <a:r>
              <a:rPr lang="fi-FI" dirty="0"/>
              <a:t>-</a:t>
            </a:r>
            <a:r>
              <a:rPr lang="fi-FI" dirty="0" err="1"/>
              <a:t>need</a:t>
            </a:r>
            <a:r>
              <a:rPr lang="fi-FI" dirty="0"/>
              <a:t>-to-</a:t>
            </a:r>
            <a:r>
              <a:rPr lang="fi-FI" dirty="0" err="1"/>
              <a:t>fix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past</a:t>
            </a:r>
            <a:r>
              <a:rPr lang="fi-FI" dirty="0"/>
              <a:t>-in-</a:t>
            </a:r>
            <a:r>
              <a:rPr lang="fi-FI" dirty="0" err="1"/>
              <a:t>order</a:t>
            </a:r>
            <a:r>
              <a:rPr lang="fi-FI" dirty="0"/>
              <a:t>-to-</a:t>
            </a:r>
            <a:r>
              <a:rPr lang="fi-FI" dirty="0" err="1"/>
              <a:t>have</a:t>
            </a:r>
            <a:r>
              <a:rPr lang="fi-FI" dirty="0"/>
              <a:t>-a-</a:t>
            </a:r>
            <a:r>
              <a:rPr lang="fi-FI" dirty="0" err="1"/>
              <a:t>new</a:t>
            </a:r>
            <a:r>
              <a:rPr lang="fi-FI" dirty="0"/>
              <a:t>-</a:t>
            </a:r>
            <a:r>
              <a:rPr lang="fi-FI" dirty="0" err="1"/>
              <a:t>future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22nd of August 2024.</a:t>
            </a:r>
          </a:p>
          <a:p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magnifying</a:t>
            </a:r>
            <a:r>
              <a:rPr lang="fi-FI" dirty="0"/>
              <a:t> </a:t>
            </a:r>
            <a:r>
              <a:rPr lang="fi-FI" dirty="0" err="1"/>
              <a:t>glass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www.tes.com</a:t>
            </a:r>
            <a:r>
              <a:rPr lang="fi-FI" dirty="0"/>
              <a:t>/</a:t>
            </a:r>
            <a:r>
              <a:rPr lang="fi-FI" dirty="0" err="1"/>
              <a:t>teaching-resource</a:t>
            </a:r>
            <a:r>
              <a:rPr lang="fi-FI" dirty="0"/>
              <a:t>/source-skills-audit-for-history-students-11395672&gt; </a:t>
            </a:r>
            <a:r>
              <a:rPr lang="fi-FI" dirty="0" err="1"/>
              <a:t>Accessed</a:t>
            </a:r>
            <a:r>
              <a:rPr lang="fi-FI" dirty="0"/>
              <a:t> 22nd of August 2024.</a:t>
            </a:r>
          </a:p>
          <a:p>
            <a:r>
              <a:rPr lang="fi-FI" dirty="0" err="1"/>
              <a:t>Evaluating</a:t>
            </a:r>
            <a:r>
              <a:rPr lang="fi-FI" dirty="0"/>
              <a:t> </a:t>
            </a:r>
            <a:r>
              <a:rPr lang="fi-FI" dirty="0" err="1"/>
              <a:t>sources</a:t>
            </a:r>
            <a:r>
              <a:rPr lang="fi-FI" dirty="0"/>
              <a:t> – OPVL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branksome-asia.libguides.com</a:t>
            </a:r>
            <a:r>
              <a:rPr lang="fi-FI" dirty="0"/>
              <a:t>/</a:t>
            </a:r>
            <a:r>
              <a:rPr lang="fi-FI" dirty="0" err="1"/>
              <a:t>c.php?g</a:t>
            </a:r>
            <a:r>
              <a:rPr lang="fi-FI" dirty="0"/>
              <a:t>=938848&amp;p=7027932&gt; </a:t>
            </a:r>
            <a:r>
              <a:rPr lang="fi-FI" dirty="0" err="1"/>
              <a:t>Accessed</a:t>
            </a:r>
            <a:r>
              <a:rPr lang="fi-FI" dirty="0"/>
              <a:t> 21st of August 2024.</a:t>
            </a:r>
          </a:p>
          <a:p>
            <a:r>
              <a:rPr lang="fi-FI" dirty="0"/>
              <a:t>Martin Luther King, Jr.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www.britannica.com</a:t>
            </a:r>
            <a:r>
              <a:rPr lang="fi-FI" dirty="0"/>
              <a:t>/</a:t>
            </a:r>
            <a:r>
              <a:rPr lang="fi-FI" dirty="0" err="1"/>
              <a:t>biography</a:t>
            </a:r>
            <a:r>
              <a:rPr lang="fi-FI" dirty="0"/>
              <a:t>/Martin-Luther-King-Jr&gt; </a:t>
            </a:r>
            <a:r>
              <a:rPr lang="fi-FI" dirty="0" err="1"/>
              <a:t>Accessed</a:t>
            </a:r>
            <a:r>
              <a:rPr lang="fi-FI" dirty="0"/>
              <a:t> 21st of August 2024.</a:t>
            </a:r>
          </a:p>
          <a:p>
            <a:r>
              <a:rPr lang="fi-FI" dirty="0"/>
              <a:t>Ancient </a:t>
            </a:r>
            <a:r>
              <a:rPr lang="fi-FI" dirty="0" err="1"/>
              <a:t>Greek</a:t>
            </a:r>
            <a:r>
              <a:rPr lang="fi-FI" dirty="0"/>
              <a:t> </a:t>
            </a:r>
            <a:r>
              <a:rPr lang="fi-FI" dirty="0" err="1"/>
              <a:t>athletes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www.metmuseum.org</a:t>
            </a:r>
            <a:r>
              <a:rPr lang="fi-FI" dirty="0"/>
              <a:t>/</a:t>
            </a:r>
            <a:r>
              <a:rPr lang="fi-FI" dirty="0" err="1"/>
              <a:t>perspectives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/2021/7/</a:t>
            </a:r>
            <a:r>
              <a:rPr lang="fi-FI" dirty="0" err="1"/>
              <a:t>ancient-greek-olympic-games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August 2024.</a:t>
            </a:r>
          </a:p>
          <a:p>
            <a:r>
              <a:rPr lang="fi-FI" dirty="0" err="1"/>
              <a:t>Gladiators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www.britannica.com</a:t>
            </a:r>
            <a:r>
              <a:rPr lang="fi-FI" dirty="0"/>
              <a:t>/</a:t>
            </a:r>
            <a:r>
              <a:rPr lang="fi-FI" dirty="0" err="1"/>
              <a:t>sports</a:t>
            </a:r>
            <a:r>
              <a:rPr lang="fi-FI" dirty="0"/>
              <a:t>/</a:t>
            </a:r>
            <a:r>
              <a:rPr lang="fi-FI" dirty="0" err="1"/>
              <a:t>gladiator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August 2024.</a:t>
            </a:r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57A75-7D54-C717-0530-89C35CA0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CB41FE-7232-9B68-DC7F-42A9DDF2D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56323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”</a:t>
            </a:r>
            <a:r>
              <a:rPr lang="en-GB" i="1" dirty="0"/>
              <a:t>Try to imagine what it would be like to live in a society where there was absolutely no knowledge of the past</a:t>
            </a:r>
            <a:r>
              <a:rPr lang="en-GB" dirty="0"/>
              <a:t>”  </a:t>
            </a:r>
          </a:p>
        </p:txBody>
      </p:sp>
      <p:pic>
        <p:nvPicPr>
          <p:cNvPr id="6" name="Sisällön paikkamerkki 5" descr="Kuva, joka sisältää kohteen teksti, ympyrä, Fontti, kirja&#10;&#10;Kuvaus luotu automaattisesti">
            <a:extLst>
              <a:ext uri="{FF2B5EF4-FFF2-40B4-BE49-F238E27FC236}">
                <a16:creationId xmlns:a16="http://schemas.microsoft.com/office/drawing/2014/main" id="{138F73A1-2CB1-E7A8-8A28-52873D56C0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5193" y="1600200"/>
            <a:ext cx="2804613" cy="4525963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E09F912-FBC3-CE31-50D3-F65F6E32627A}"/>
              </a:ext>
            </a:extLst>
          </p:cNvPr>
          <p:cNvSpPr txBox="1"/>
          <p:nvPr/>
        </p:nvSpPr>
        <p:spPr>
          <a:xfrm>
            <a:off x="995762" y="4592605"/>
            <a:ext cx="337919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What thoughts arise?</a:t>
            </a:r>
          </a:p>
        </p:txBody>
      </p:sp>
    </p:spTree>
    <p:extLst>
      <p:ext uri="{BB962C8B-B14F-4D97-AF65-F5344CB8AC3E}">
        <p14:creationId xmlns:p14="http://schemas.microsoft.com/office/powerpoint/2010/main" val="41913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FBA4A4-553C-3925-B368-E29F8E30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AD1EA6-868D-423C-7691-A1177AE61F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Timothy Snyder’s video </a:t>
            </a:r>
            <a:r>
              <a:rPr lang="en-GB" dirty="0">
                <a:hlinkClick r:id="rId2"/>
              </a:rPr>
              <a:t>Why History Matters</a:t>
            </a:r>
            <a:endParaRPr lang="en-GB" dirty="0"/>
          </a:p>
          <a:p>
            <a:pPr lvl="1"/>
            <a:r>
              <a:rPr lang="en-GB" dirty="0"/>
              <a:t>Try pick the key points from Snyder’s video</a:t>
            </a:r>
          </a:p>
        </p:txBody>
      </p:sp>
      <p:pic>
        <p:nvPicPr>
          <p:cNvPr id="6" name="Sisällön paikkamerkki 5" descr="Kuva, joka sisältää kohteen henkilö, Ihmisen kasvot, vaate, Leuka&#10;&#10;Kuvaus luotu automaattisesti">
            <a:extLst>
              <a:ext uri="{FF2B5EF4-FFF2-40B4-BE49-F238E27FC236}">
                <a16:creationId xmlns:a16="http://schemas.microsoft.com/office/drawing/2014/main" id="{67949F10-3B03-FB99-D1ED-28D69F0E8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793" y="1492533"/>
            <a:ext cx="3012106" cy="4525962"/>
          </a:xfrm>
        </p:spPr>
      </p:pic>
    </p:spTree>
    <p:extLst>
      <p:ext uri="{BB962C8B-B14F-4D97-AF65-F5344CB8AC3E}">
        <p14:creationId xmlns:p14="http://schemas.microsoft.com/office/powerpoint/2010/main" val="29009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172981-06BF-A2BF-0A22-44669A78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Character</a:t>
            </a:r>
            <a:r>
              <a:rPr lang="fi-FI" dirty="0"/>
              <a:t> of </a:t>
            </a:r>
            <a:r>
              <a:rPr lang="fi-FI" dirty="0" err="1"/>
              <a:t>history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106206-BD61-BE20-1DB9-60AFCF316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335137" cy="4961128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We cannot directly observe to the past, </a:t>
            </a:r>
            <a:r>
              <a:rPr lang="en-AU" i="1" dirty="0"/>
              <a:t>historical events</a:t>
            </a:r>
            <a:r>
              <a:rPr lang="en-AU" dirty="0"/>
              <a:t>, but we can try to find out what happened from the echoes that remain</a:t>
            </a:r>
            <a:endParaRPr lang="en-AU" b="1" dirty="0"/>
          </a:p>
          <a:p>
            <a:r>
              <a:rPr lang="en-AU" dirty="0"/>
              <a:t>History utilises </a:t>
            </a:r>
            <a:r>
              <a:rPr lang="en-AU" b="1" dirty="0"/>
              <a:t>evidence </a:t>
            </a:r>
            <a:r>
              <a:rPr lang="en-AU" dirty="0"/>
              <a:t>from the past, </a:t>
            </a:r>
            <a:r>
              <a:rPr lang="en-AU" b="1" dirty="0"/>
              <a:t>historical sources</a:t>
            </a:r>
            <a:endParaRPr lang="en-AU" dirty="0"/>
          </a:p>
        </p:txBody>
      </p:sp>
      <p:pic>
        <p:nvPicPr>
          <p:cNvPr id="6" name="Sisällön paikkamerkki 5" descr="Kuva, joka sisältää kohteen piha-, taivas, ase, lippu&#10;&#10;Kuvaus luotu automaattisesti">
            <a:extLst>
              <a:ext uri="{FF2B5EF4-FFF2-40B4-BE49-F238E27FC236}">
                <a16:creationId xmlns:a16="http://schemas.microsoft.com/office/drawing/2014/main" id="{FCD2A02F-028C-62AC-2663-DDB9B262B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320" r="17578"/>
          <a:stretch/>
        </p:blipFill>
        <p:spPr>
          <a:xfrm>
            <a:off x="4902505" y="1849532"/>
            <a:ext cx="3558448" cy="3792162"/>
          </a:xfrm>
        </p:spPr>
      </p:pic>
    </p:spTree>
    <p:extLst>
      <p:ext uri="{BB962C8B-B14F-4D97-AF65-F5344CB8AC3E}">
        <p14:creationId xmlns:p14="http://schemas.microsoft.com/office/powerpoint/2010/main" val="40376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802F1A-9A11-B9BB-6DE9-2A1BB914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Character</a:t>
            </a:r>
            <a:r>
              <a:rPr lang="fi-FI" dirty="0"/>
              <a:t> of </a:t>
            </a:r>
            <a:r>
              <a:rPr lang="fi-FI" dirty="0" err="1"/>
              <a:t>history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025E80-4D06-4D6F-84AA-BCE6957E5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10559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Historians </a:t>
            </a:r>
            <a:r>
              <a:rPr lang="en-GB" b="1" dirty="0"/>
              <a:t>evaluate</a:t>
            </a:r>
            <a:r>
              <a:rPr lang="en-GB" dirty="0"/>
              <a:t> historical sources</a:t>
            </a:r>
          </a:p>
          <a:p>
            <a:pPr lvl="1"/>
            <a:r>
              <a:rPr lang="en-GB" dirty="0"/>
              <a:t>Sources need to be </a:t>
            </a:r>
            <a:r>
              <a:rPr lang="en-GB" b="1" dirty="0"/>
              <a:t>interpreted</a:t>
            </a:r>
            <a:r>
              <a:rPr lang="en-GB" dirty="0"/>
              <a:t>; importance of </a:t>
            </a:r>
            <a:r>
              <a:rPr lang="en-GB" i="1" dirty="0"/>
              <a:t>discipline literacy </a:t>
            </a:r>
            <a:r>
              <a:rPr lang="en-GB" dirty="0"/>
              <a:t>and use of </a:t>
            </a:r>
            <a:r>
              <a:rPr lang="en-GB" i="1" dirty="0"/>
              <a:t>language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Interpretations allow </a:t>
            </a:r>
            <a:r>
              <a:rPr lang="en-GB" i="1" dirty="0"/>
              <a:t>multiple perspectives</a:t>
            </a:r>
          </a:p>
        </p:txBody>
      </p:sp>
      <p:pic>
        <p:nvPicPr>
          <p:cNvPr id="6" name="Sisällön paikkamerkki 5" descr="Kuva, joka sisältää kohteen henkilö, vaate, Ihmisen kasvot, mies&#10;&#10;Kuvaus luotu automaattisesti">
            <a:extLst>
              <a:ext uri="{FF2B5EF4-FFF2-40B4-BE49-F238E27FC236}">
                <a16:creationId xmlns:a16="http://schemas.microsoft.com/office/drawing/2014/main" id="{12A51C98-F690-35B2-AA71-D0A652430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2021" y="1600200"/>
            <a:ext cx="2890958" cy="4525963"/>
          </a:xfrm>
        </p:spPr>
      </p:pic>
    </p:spTree>
    <p:extLst>
      <p:ext uri="{BB962C8B-B14F-4D97-AF65-F5344CB8AC3E}">
        <p14:creationId xmlns:p14="http://schemas.microsoft.com/office/powerpoint/2010/main" val="20859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EB3F92-EC87-06A4-40FD-A35844C9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Character</a:t>
            </a:r>
            <a:r>
              <a:rPr lang="fi-FI" dirty="0"/>
              <a:t> of </a:t>
            </a:r>
            <a:r>
              <a:rPr lang="fi-FI" dirty="0" err="1"/>
              <a:t>history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9BDFB8-1C1C-42C1-513E-D1AA88627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02935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Historians evaluate the sources from the perspective of their research</a:t>
            </a:r>
            <a:endParaRPr lang="en-GB" b="1" i="1" dirty="0"/>
          </a:p>
          <a:p>
            <a:pPr lvl="1"/>
            <a:r>
              <a:rPr lang="en-GB" dirty="0"/>
              <a:t>The </a:t>
            </a:r>
            <a:r>
              <a:rPr lang="en-GB" b="1" dirty="0"/>
              <a:t>context</a:t>
            </a:r>
            <a:r>
              <a:rPr lang="en-GB" dirty="0"/>
              <a:t> of historians influences what evidence they choose and how and why they write about them</a:t>
            </a:r>
          </a:p>
        </p:txBody>
      </p:sp>
      <p:pic>
        <p:nvPicPr>
          <p:cNvPr id="6" name="Sisällön paikkamerkki 5" descr="Kuva, joka sisältää kohteen vaate, henkilö, Ihmisen kasvot, hymy&#10;&#10;Kuvaus luotu automaattisesti">
            <a:extLst>
              <a:ext uri="{FF2B5EF4-FFF2-40B4-BE49-F238E27FC236}">
                <a16:creationId xmlns:a16="http://schemas.microsoft.com/office/drawing/2014/main" id="{359EC2CC-D92B-2123-CFE4-AE62AFBEE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3756" y="1600200"/>
            <a:ext cx="3447487" cy="4525963"/>
          </a:xfrm>
        </p:spPr>
      </p:pic>
    </p:spTree>
    <p:extLst>
      <p:ext uri="{BB962C8B-B14F-4D97-AF65-F5344CB8AC3E}">
        <p14:creationId xmlns:p14="http://schemas.microsoft.com/office/powerpoint/2010/main" val="30324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EF4987-CE86-65D9-27B5-18F1A5EF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Character</a:t>
            </a:r>
            <a:r>
              <a:rPr lang="fi-FI" dirty="0"/>
              <a:t> of </a:t>
            </a:r>
            <a:r>
              <a:rPr lang="fi-FI" dirty="0" err="1"/>
              <a:t>history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CFA2C3-03AC-C8DE-7FB6-E95F918B31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History can promote </a:t>
            </a:r>
            <a:r>
              <a:rPr lang="en-GB" b="1" dirty="0"/>
              <a:t>empathy</a:t>
            </a:r>
          </a:p>
          <a:p>
            <a:pPr lvl="1"/>
            <a:r>
              <a:rPr lang="en-GB" dirty="0"/>
              <a:t>Understanding of human lives in diverse places and at different times</a:t>
            </a:r>
          </a:p>
        </p:txBody>
      </p:sp>
      <p:pic>
        <p:nvPicPr>
          <p:cNvPr id="6" name="Sisällön paikkamerkki 5" descr="Kuva, joka sisältää kohteen käsiala, Ihmisen kasvot, kirje, teksti&#10;&#10;Kuvaus luotu automaattisesti">
            <a:extLst>
              <a:ext uri="{FF2B5EF4-FFF2-40B4-BE49-F238E27FC236}">
                <a16:creationId xmlns:a16="http://schemas.microsoft.com/office/drawing/2014/main" id="{FD464B63-3482-6D08-3289-C730E3385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9347" y="1600200"/>
            <a:ext cx="3496306" cy="4525963"/>
          </a:xfrm>
        </p:spPr>
      </p:pic>
    </p:spTree>
    <p:extLst>
      <p:ext uri="{BB962C8B-B14F-4D97-AF65-F5344CB8AC3E}">
        <p14:creationId xmlns:p14="http://schemas.microsoft.com/office/powerpoint/2010/main" val="23858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3ABAC1-33DD-AAF0-8021-4D3AEF90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7431E-0A99-52A1-4904-C63D5447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the questions below concerning </a:t>
            </a:r>
            <a:r>
              <a:rPr lang="en-GB" i="1" dirty="0"/>
              <a:t>historical significance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Why have certain historical aspects been recorded and preserved and others have been lost?</a:t>
            </a:r>
          </a:p>
          <a:p>
            <a:pPr lvl="1"/>
            <a:r>
              <a:rPr lang="en-GB" dirty="0"/>
              <a:t>Why is history used to promote a particular topic?</a:t>
            </a:r>
          </a:p>
          <a:p>
            <a:pPr lvl="1"/>
            <a:r>
              <a:rPr lang="en-GB" dirty="0"/>
              <a:t>Why can different textbooks of history tell different versions of the same event?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2495AB7-4555-1ECD-624F-B87122CB7C7D}"/>
              </a:ext>
            </a:extLst>
          </p:cNvPr>
          <p:cNvSpPr txBox="1"/>
          <p:nvPr/>
        </p:nvSpPr>
        <p:spPr>
          <a:xfrm>
            <a:off x="1635266" y="5382605"/>
            <a:ext cx="587346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How is history entwined with </a:t>
            </a:r>
            <a:r>
              <a:rPr lang="en-GB" sz="2800" b="1" i="1" dirty="0"/>
              <a:t>power</a:t>
            </a:r>
            <a:r>
              <a:rPr lang="en-GB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88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12033</TotalTime>
  <Words>998</Words>
  <Application>Microsoft Macintosh PowerPoint</Application>
  <PresentationFormat>Näytössä katseltava diaesitys 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Office-teema</vt:lpstr>
      <vt:lpstr>HISTORY</vt:lpstr>
      <vt:lpstr>ORIENTATION</vt:lpstr>
      <vt:lpstr>TASK</vt:lpstr>
      <vt:lpstr>TASK</vt:lpstr>
      <vt:lpstr>Character of history</vt:lpstr>
      <vt:lpstr>Character of history</vt:lpstr>
      <vt:lpstr>Character of history</vt:lpstr>
      <vt:lpstr>Character of history</vt:lpstr>
      <vt:lpstr>TASK</vt:lpstr>
      <vt:lpstr>Character of history</vt:lpstr>
      <vt:lpstr>TASK</vt:lpstr>
      <vt:lpstr>TASK</vt:lpstr>
      <vt:lpstr>Character of history</vt:lpstr>
      <vt:lpstr>Character of history</vt:lpstr>
      <vt:lpstr>Historical skills</vt:lpstr>
      <vt:lpstr>TASK</vt:lpstr>
      <vt:lpstr>TASK</vt:lpstr>
      <vt:lpstr>PowerPoint-esitys</vt:lpstr>
      <vt:lpstr>TASK</vt:lpstr>
      <vt:lpstr>TASK</vt:lpstr>
      <vt:lpstr>TASK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127</cp:revision>
  <dcterms:created xsi:type="dcterms:W3CDTF">2016-01-27T06:20:57Z</dcterms:created>
  <dcterms:modified xsi:type="dcterms:W3CDTF">2024-08-30T07:21:11Z</dcterms:modified>
</cp:coreProperties>
</file>