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1" r:id="rId3"/>
    <p:sldId id="333" r:id="rId4"/>
    <p:sldId id="334" r:id="rId5"/>
    <p:sldId id="335" r:id="rId6"/>
    <p:sldId id="336" r:id="rId7"/>
    <p:sldId id="337" r:id="rId8"/>
    <p:sldId id="332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10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7.1.2025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INTRODUCTION TO </a:t>
            </a:r>
            <a:br>
              <a:rPr lang="fi-FI" b="1" dirty="0"/>
            </a:br>
            <a:r>
              <a:rPr lang="fi-FI" b="1" dirty="0"/>
              <a:t>AREAS OF KNOWLEDGE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 </a:t>
            </a:r>
            <a:r>
              <a:rPr lang="fi-FI"/>
              <a:t>/ VALM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900FED-725E-F441-8525-5175BF73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 of </a:t>
            </a:r>
            <a:r>
              <a:rPr lang="fi-FI" dirty="0" err="1"/>
              <a:t>knowledge</a:t>
            </a:r>
            <a:r>
              <a:rPr lang="fi-FI" dirty="0"/>
              <a:t>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E6D594-8F3B-8B41-8445-18B3A72B5D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Structures within which much of human knowledge is organized</a:t>
            </a:r>
          </a:p>
          <a:p>
            <a:pPr lvl="1"/>
            <a:r>
              <a:rPr lang="en-GB" b="1" dirty="0"/>
              <a:t>Scope</a:t>
            </a:r>
          </a:p>
          <a:p>
            <a:pPr lvl="1"/>
            <a:r>
              <a:rPr lang="en-GB" b="1" dirty="0"/>
              <a:t>Perspectives</a:t>
            </a:r>
          </a:p>
          <a:p>
            <a:pPr lvl="1"/>
            <a:r>
              <a:rPr lang="en-GB" b="1" dirty="0"/>
              <a:t>Methods and tools</a:t>
            </a:r>
          </a:p>
          <a:p>
            <a:pPr lvl="1"/>
            <a:r>
              <a:rPr lang="en-GB" b="1" dirty="0"/>
              <a:t>Ethics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A34921-697B-3F44-8E4D-A0B0C03538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AOKs in the TOK curriculum are:</a:t>
            </a:r>
          </a:p>
          <a:p>
            <a:pPr lvl="1"/>
            <a:r>
              <a:rPr lang="en-GB" b="1" dirty="0"/>
              <a:t>History</a:t>
            </a:r>
          </a:p>
          <a:p>
            <a:pPr lvl="1"/>
            <a:r>
              <a:rPr lang="en-GB" b="1" dirty="0"/>
              <a:t>The human sciences</a:t>
            </a:r>
          </a:p>
          <a:p>
            <a:pPr lvl="1"/>
            <a:r>
              <a:rPr lang="en-GB" b="1" dirty="0"/>
              <a:t>The natural sciences</a:t>
            </a:r>
          </a:p>
          <a:p>
            <a:pPr lvl="1"/>
            <a:r>
              <a:rPr lang="en-GB" b="1" dirty="0"/>
              <a:t>The arts</a:t>
            </a:r>
          </a:p>
          <a:p>
            <a:pPr lvl="1"/>
            <a:r>
              <a:rPr lang="en-GB" b="1" dirty="0"/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323492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832A0C-CC75-2541-B3D5-E074062D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AOKs</a:t>
            </a:r>
            <a:r>
              <a:rPr lang="fi-FI" dirty="0"/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48A4FD-2D3D-384B-B790-5D681B4811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Deepen the understanding of what gives each AOK its character</a:t>
            </a:r>
          </a:p>
          <a:p>
            <a:r>
              <a:rPr lang="en-GB" dirty="0"/>
              <a:t>Compare and make connections and distinctions between different AOKs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E7EE4F00-27F6-A647-8A65-541D53D579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5222"/>
          <a:stretch/>
        </p:blipFill>
        <p:spPr>
          <a:xfrm>
            <a:off x="4648202" y="1949325"/>
            <a:ext cx="4038598" cy="3827712"/>
          </a:xfrm>
        </p:spPr>
      </p:pic>
    </p:spTree>
    <p:extLst>
      <p:ext uri="{BB962C8B-B14F-4D97-AF65-F5344CB8AC3E}">
        <p14:creationId xmlns:p14="http://schemas.microsoft.com/office/powerpoint/2010/main" val="231430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7A2D1-07D9-AA46-BBE7-E174FE7D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AOKs</a:t>
            </a:r>
            <a:r>
              <a:rPr lang="fi-FI" dirty="0"/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6D9F2A5-1D90-F943-B3B1-19083C4C2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52596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The ultimate point of TOK is to explore the </a:t>
            </a:r>
            <a:r>
              <a:rPr lang="en-GB" i="1" dirty="0"/>
              <a:t>knowledge questions behind different AOKs</a:t>
            </a:r>
            <a:r>
              <a:rPr lang="en-GB" dirty="0"/>
              <a:t>, </a:t>
            </a:r>
            <a:r>
              <a:rPr lang="en-GB" b="1" dirty="0"/>
              <a:t>NOT</a:t>
            </a:r>
            <a:r>
              <a:rPr lang="en-GB" dirty="0"/>
              <a:t> to study the actual corpus of each AOK</a:t>
            </a:r>
          </a:p>
          <a:p>
            <a:endParaRPr lang="fi-FI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8AF2D8B2-68E7-C34F-8F80-E36B251BA0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913116"/>
            <a:ext cx="4038598" cy="3900132"/>
          </a:xfrm>
        </p:spPr>
      </p:pic>
    </p:spTree>
    <p:extLst>
      <p:ext uri="{BB962C8B-B14F-4D97-AF65-F5344CB8AC3E}">
        <p14:creationId xmlns:p14="http://schemas.microsoft.com/office/powerpoint/2010/main" val="293053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47240E-6027-A745-A3D5-51C7BB7A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AOKs</a:t>
            </a:r>
            <a:r>
              <a:rPr lang="fi-FI" dirty="0"/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5D3F41-B71C-9341-BDAD-782BFB9E38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 TOK essay is exclusively based on the five AOKs</a:t>
            </a:r>
          </a:p>
          <a:p>
            <a:pPr lvl="1"/>
            <a:r>
              <a:rPr lang="en-GB" dirty="0"/>
              <a:t>In the TOK essay you are expected to compare different AOKs by using the </a:t>
            </a:r>
            <a:r>
              <a:rPr lang="en-GB" b="1" dirty="0"/>
              <a:t>knowledge framework</a:t>
            </a:r>
          </a:p>
        </p:txBody>
      </p:sp>
      <p:pic>
        <p:nvPicPr>
          <p:cNvPr id="5" name="Sisällön paikkamerkki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779DD8D-7C30-4349-9C8C-04F70113DC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46302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103465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6EF3B-4B0B-CB45-AFB7-4ABC7085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AE4842-51E6-DC45-A4A6-6F4A7DB3D0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PHASE 1</a:t>
            </a:r>
          </a:p>
          <a:p>
            <a:r>
              <a:rPr lang="en-GB" dirty="0"/>
              <a:t>Teacher divides the whole class into five groups</a:t>
            </a:r>
          </a:p>
          <a:p>
            <a:r>
              <a:rPr lang="en-GB" dirty="0"/>
              <a:t>Each group is given </a:t>
            </a:r>
            <a:br>
              <a:rPr lang="en-GB" dirty="0"/>
            </a:br>
            <a:r>
              <a:rPr lang="en-GB" dirty="0"/>
              <a:t>one AOK</a:t>
            </a:r>
          </a:p>
          <a:p>
            <a:pPr lvl="1"/>
            <a:r>
              <a:rPr lang="en-GB" dirty="0"/>
              <a:t>The group must think about the </a:t>
            </a:r>
            <a:r>
              <a:rPr lang="en-GB" i="1" dirty="0"/>
              <a:t>character of the AOK</a:t>
            </a:r>
            <a:r>
              <a:rPr lang="en-GB" dirty="0"/>
              <a:t> by using the </a:t>
            </a:r>
            <a:r>
              <a:rPr lang="en-GB" b="1" dirty="0"/>
              <a:t>knowledge framework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DCD434-A31F-6A44-8D03-1CA8F6117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83284" cy="4525963"/>
          </a:xfrm>
        </p:spPr>
        <p:txBody>
          <a:bodyPr/>
          <a:lstStyle/>
          <a:p>
            <a:r>
              <a:rPr lang="en-AU" b="1" dirty="0"/>
              <a:t>PHASE 2</a:t>
            </a:r>
          </a:p>
          <a:p>
            <a:r>
              <a:rPr lang="en-AU" dirty="0"/>
              <a:t>Smaller five person mixed groups are formed</a:t>
            </a:r>
          </a:p>
          <a:p>
            <a:r>
              <a:rPr lang="en-AU" dirty="0"/>
              <a:t>Each mixed group should have one representative from each AOK group</a:t>
            </a:r>
          </a:p>
          <a:p>
            <a:pPr lvl="1"/>
            <a:r>
              <a:rPr lang="en-AU" dirty="0"/>
              <a:t>These mixed groups should </a:t>
            </a:r>
            <a:r>
              <a:rPr lang="en-AU" i="1" dirty="0"/>
              <a:t>compare the AOKs </a:t>
            </a:r>
            <a:r>
              <a:rPr lang="en-AU" dirty="0"/>
              <a:t>by using the </a:t>
            </a:r>
            <a:r>
              <a:rPr lang="en-AU" b="1" dirty="0"/>
              <a:t>knowledge framework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6FF235B-564D-3D4C-A559-120FE2912A15}"/>
              </a:ext>
            </a:extLst>
          </p:cNvPr>
          <p:cNvSpPr txBox="1"/>
          <p:nvPr/>
        </p:nvSpPr>
        <p:spPr>
          <a:xfrm>
            <a:off x="1001920" y="5987795"/>
            <a:ext cx="7140161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DO NOT USE ANY ASSISTIVE DEVICES AND MATERIALS!</a:t>
            </a:r>
          </a:p>
        </p:txBody>
      </p:sp>
    </p:spTree>
    <p:extLst>
      <p:ext uri="{BB962C8B-B14F-4D97-AF65-F5344CB8AC3E}">
        <p14:creationId xmlns:p14="http://schemas.microsoft.com/office/powerpoint/2010/main" val="419804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830F3D-3A89-A648-B414-DC152033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922B6E-FE80-6147-B127-6E13084C8A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What did you learn from the nature of AOKs during this lesson?</a:t>
            </a:r>
          </a:p>
          <a:p>
            <a:pPr lvl="1"/>
            <a:r>
              <a:rPr lang="en-GB" dirty="0"/>
              <a:t>Engage in discussion with your pair/group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A32E3571-AEF6-284A-B994-E7942C0C1A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76148"/>
            <a:ext cx="4038600" cy="4174066"/>
          </a:xfrm>
        </p:spPr>
      </p:pic>
    </p:spTree>
    <p:extLst>
      <p:ext uri="{BB962C8B-B14F-4D97-AF65-F5344CB8AC3E}">
        <p14:creationId xmlns:p14="http://schemas.microsoft.com/office/powerpoint/2010/main" val="341131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D317E538-D0A6-2344-BC29-A0B4F8A6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40F99C-992B-E84F-ACD1-AC0C569B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Knowledge </a:t>
            </a:r>
            <a:r>
              <a:rPr lang="fi-FI" dirty="0" err="1"/>
              <a:t>tree</a:t>
            </a:r>
            <a:r>
              <a:rPr lang="fi-FI" dirty="0"/>
              <a:t> and </a:t>
            </a:r>
            <a:r>
              <a:rPr lang="fi-FI" dirty="0" err="1"/>
              <a:t>knowledge</a:t>
            </a:r>
            <a:r>
              <a:rPr lang="fi-FI" dirty="0"/>
              <a:t> </a:t>
            </a:r>
            <a:r>
              <a:rPr lang="fi-FI" dirty="0" err="1"/>
              <a:t>light</a:t>
            </a:r>
            <a:r>
              <a:rPr lang="fi-FI" dirty="0"/>
              <a:t> </a:t>
            </a:r>
            <a:r>
              <a:rPr lang="fi-FI" dirty="0" err="1"/>
              <a:t>bulb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://tok2022.weebly.com/</a:t>
            </a:r>
            <a:r>
              <a:rPr lang="fi-FI" dirty="0" err="1"/>
              <a:t>areas</a:t>
            </a:r>
            <a:r>
              <a:rPr lang="fi-FI" dirty="0"/>
              <a:t>-of-</a:t>
            </a:r>
            <a:r>
              <a:rPr lang="fi-FI" dirty="0" err="1"/>
              <a:t>knowledge.html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6th of October 2021.</a:t>
            </a:r>
          </a:p>
          <a:p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theoryofknowledge.net</a:t>
            </a:r>
            <a:r>
              <a:rPr lang="fi-FI" dirty="0"/>
              <a:t>/</a:t>
            </a:r>
            <a:r>
              <a:rPr lang="fi-FI" dirty="0" err="1"/>
              <a:t>tok-essay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23rd of October 2020.</a:t>
            </a:r>
          </a:p>
          <a:p>
            <a:r>
              <a:rPr lang="fi-FI" dirty="0"/>
              <a:t>Knowledge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elearningindustry.com</a:t>
            </a:r>
            <a:r>
              <a:rPr lang="fi-FI" dirty="0"/>
              <a:t>/</a:t>
            </a:r>
            <a:r>
              <a:rPr lang="fi-FI" dirty="0" err="1"/>
              <a:t>make</a:t>
            </a:r>
            <a:r>
              <a:rPr lang="fi-FI" dirty="0"/>
              <a:t>-e-</a:t>
            </a:r>
            <a:r>
              <a:rPr lang="fi-FI" dirty="0" err="1"/>
              <a:t>learning</a:t>
            </a:r>
            <a:r>
              <a:rPr lang="fi-FI" dirty="0"/>
              <a:t>-</a:t>
            </a:r>
            <a:r>
              <a:rPr lang="fi-FI" dirty="0" err="1"/>
              <a:t>easier</a:t>
            </a:r>
            <a:r>
              <a:rPr lang="fi-FI" dirty="0"/>
              <a:t>-</a:t>
            </a:r>
            <a:r>
              <a:rPr lang="fi-FI" dirty="0" err="1"/>
              <a:t>nature</a:t>
            </a:r>
            <a:r>
              <a:rPr lang="fi-FI" dirty="0"/>
              <a:t>-of-</a:t>
            </a:r>
            <a:r>
              <a:rPr lang="fi-FI" dirty="0" err="1"/>
              <a:t>knowledge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6th of October 2021.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18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7498</TotalTime>
  <Words>296</Words>
  <Application>Microsoft Macintosh PowerPoint</Application>
  <PresentationFormat>Näytössä katseltava diaesitys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INTRODUCTION TO  AREAS OF KNOWLEDGE</vt:lpstr>
      <vt:lpstr>What are areas of knowledge? </vt:lpstr>
      <vt:lpstr>What are we doing with AOKs?</vt:lpstr>
      <vt:lpstr>What are we doing with AOKs?</vt:lpstr>
      <vt:lpstr>What are we doing with AOKs?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204</cp:revision>
  <dcterms:created xsi:type="dcterms:W3CDTF">2016-01-27T06:20:57Z</dcterms:created>
  <dcterms:modified xsi:type="dcterms:W3CDTF">2025-01-07T06:42:47Z</dcterms:modified>
</cp:coreProperties>
</file>