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4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CD399-C20D-46A6-6DD5-31D7B103D233}" v="2" dt="2025-04-29T11:17:31.564"/>
    <p1510:client id="{911A8E00-163A-B84E-D041-169889816A10}" v="12" dt="2025-04-30T05:15:05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191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41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21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36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55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445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29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10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21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78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03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6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06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89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54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83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12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8DB19E-5688-6742-A859-D20AD13A18B4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E7C5E9-AA3F-074E-B469-6823E6C80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474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041CFD-1CDC-4879-B60E-6C88091E4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AFAA2-06AC-A551-0BC5-D035A1D2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46762-9937-4CA8-A8D6-37938A741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08ABB80-A75E-8446-8BD0-EADD9F7E2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>
            <a:normAutofit/>
          </a:bodyPr>
          <a:lstStyle/>
          <a:p>
            <a:r>
              <a:rPr lang="en-GB"/>
              <a:t>Knowledge and Technology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BCBC475-A8CF-2240-9D91-B25D465D0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Scope</a:t>
            </a:r>
          </a:p>
          <a:p>
            <a:r>
              <a:rPr lang="en-GB"/>
              <a:t>Perspectives</a:t>
            </a:r>
          </a:p>
          <a:p>
            <a:r>
              <a:rPr lang="en-GB"/>
              <a:t>Pre-TOK </a:t>
            </a:r>
          </a:p>
          <a:p>
            <a:r>
              <a:rPr lang="en-GB"/>
              <a:t>Sakari Salo</a:t>
            </a:r>
          </a:p>
        </p:txBody>
      </p:sp>
    </p:spTree>
    <p:extLst>
      <p:ext uri="{BB962C8B-B14F-4D97-AF65-F5344CB8AC3E}">
        <p14:creationId xmlns:p14="http://schemas.microsoft.com/office/powerpoint/2010/main" val="72771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537AA-9179-2B4F-92A8-38E2438D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fi-FI" err="1"/>
              <a:t>Artificial</a:t>
            </a:r>
            <a:r>
              <a:rPr lang="fi-FI"/>
              <a:t> </a:t>
            </a:r>
            <a:r>
              <a:rPr lang="fi-FI" err="1"/>
              <a:t>intelligence</a:t>
            </a:r>
            <a:endParaRPr lang="fi-FI"/>
          </a:p>
        </p:txBody>
      </p:sp>
      <p:pic>
        <p:nvPicPr>
          <p:cNvPr id="2052" name="Picture 4" descr="2736x1824px Free download | macro photography, eye, information, technology,  digital, security, vision, internet | Piqsels">
            <a:extLst>
              <a:ext uri="{FF2B5EF4-FFF2-40B4-BE49-F238E27FC236}">
                <a16:creationId xmlns:a16="http://schemas.microsoft.com/office/drawing/2014/main" id="{7A3F46CA-58E6-7E4A-A7D8-F373F6CFC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r="22224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2C0670-4618-DF43-AAC2-FC1EA7D9D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251587"/>
            <a:ext cx="4221419" cy="3972232"/>
          </a:xfrm>
        </p:spPr>
        <p:txBody>
          <a:bodyPr>
            <a:normAutofit/>
          </a:bodyPr>
          <a:lstStyle/>
          <a:p>
            <a:r>
              <a:rPr lang="fi-FI" sz="4000" err="1"/>
              <a:t>Debate</a:t>
            </a:r>
            <a:r>
              <a:rPr lang="fi-FI" sz="4000"/>
              <a:t>!</a:t>
            </a:r>
          </a:p>
          <a:p>
            <a:pPr lvl="1"/>
            <a:r>
              <a:rPr lang="fi-FI" sz="2000"/>
              <a:t>Knowledge </a:t>
            </a:r>
            <a:r>
              <a:rPr lang="fi-FI" sz="2000" err="1"/>
              <a:t>question</a:t>
            </a:r>
            <a:r>
              <a:rPr lang="fi-FI" sz="2000"/>
              <a:t>: </a:t>
            </a:r>
            <a:r>
              <a:rPr lang="fi-FI" sz="2000" i="1"/>
              <a:t>In </a:t>
            </a:r>
            <a:r>
              <a:rPr lang="fi-FI" sz="2000" i="1" err="1"/>
              <a:t>what</a:t>
            </a:r>
            <a:r>
              <a:rPr lang="fi-FI" sz="2000" i="1"/>
              <a:t> </a:t>
            </a:r>
            <a:r>
              <a:rPr lang="fi-FI" sz="2000" i="1" err="1"/>
              <a:t>sense</a:t>
            </a:r>
            <a:r>
              <a:rPr lang="fi-FI" sz="2000" i="1"/>
              <a:t>, </a:t>
            </a:r>
            <a:r>
              <a:rPr lang="fi-FI" sz="2000" i="1" err="1"/>
              <a:t>if</a:t>
            </a:r>
            <a:r>
              <a:rPr lang="fi-FI" sz="2000" i="1"/>
              <a:t> </a:t>
            </a:r>
            <a:r>
              <a:rPr lang="fi-FI" sz="2000" i="1" err="1"/>
              <a:t>any</a:t>
            </a:r>
            <a:r>
              <a:rPr lang="fi-FI" sz="2000" i="1"/>
              <a:t>, </a:t>
            </a:r>
            <a:r>
              <a:rPr lang="fi-FI" sz="2000" i="1" err="1"/>
              <a:t>can</a:t>
            </a:r>
            <a:r>
              <a:rPr lang="fi-FI" sz="2000" i="1"/>
              <a:t> a </a:t>
            </a:r>
            <a:r>
              <a:rPr lang="fi-FI" sz="2000" i="1" err="1"/>
              <a:t>machine</a:t>
            </a:r>
            <a:r>
              <a:rPr lang="fi-FI" sz="2000" i="1"/>
              <a:t> </a:t>
            </a:r>
            <a:r>
              <a:rPr lang="fi-FI" sz="2000" i="1" err="1"/>
              <a:t>be</a:t>
            </a:r>
            <a:r>
              <a:rPr lang="fi-FI" sz="2000" i="1"/>
              <a:t> </a:t>
            </a:r>
            <a:r>
              <a:rPr lang="fi-FI" sz="2000" i="1" err="1"/>
              <a:t>said</a:t>
            </a:r>
            <a:r>
              <a:rPr lang="fi-FI" sz="2000" i="1"/>
              <a:t> to </a:t>
            </a:r>
            <a:r>
              <a:rPr lang="fi-FI" sz="2000" i="1" err="1"/>
              <a:t>know</a:t>
            </a:r>
            <a:r>
              <a:rPr lang="fi-FI" sz="2000" i="1"/>
              <a:t> </a:t>
            </a:r>
            <a:r>
              <a:rPr lang="fi-FI" sz="2000" i="1" err="1"/>
              <a:t>something</a:t>
            </a:r>
            <a:r>
              <a:rPr lang="fi-FI" sz="2000" i="1"/>
              <a:t>? </a:t>
            </a:r>
          </a:p>
          <a:p>
            <a:pPr lvl="1"/>
            <a:r>
              <a:rPr lang="fi-FI" sz="2000" err="1"/>
              <a:t>Two</a:t>
            </a:r>
            <a:r>
              <a:rPr lang="fi-FI" sz="2000"/>
              <a:t> </a:t>
            </a:r>
            <a:r>
              <a:rPr lang="fi-FI" sz="2000" err="1"/>
              <a:t>sides</a:t>
            </a:r>
            <a:r>
              <a:rPr lang="fi-FI" sz="2000"/>
              <a:t>: </a:t>
            </a:r>
          </a:p>
          <a:p>
            <a:pPr lvl="2"/>
            <a:r>
              <a:rPr lang="fi-FI" sz="1800"/>
              <a:t>Pro: A </a:t>
            </a:r>
            <a:r>
              <a:rPr lang="fi-FI" sz="1800" err="1"/>
              <a:t>machine</a:t>
            </a:r>
            <a:r>
              <a:rPr lang="fi-FI" sz="1800"/>
              <a:t> </a:t>
            </a:r>
            <a:r>
              <a:rPr lang="fi-FI" sz="1800" err="1"/>
              <a:t>can</a:t>
            </a:r>
            <a:r>
              <a:rPr lang="fi-FI" sz="1800"/>
              <a:t> </a:t>
            </a:r>
            <a:r>
              <a:rPr lang="fi-FI" sz="1800" err="1"/>
              <a:t>know</a:t>
            </a:r>
            <a:r>
              <a:rPr lang="fi-FI" sz="1800"/>
              <a:t> </a:t>
            </a:r>
            <a:r>
              <a:rPr lang="fi-FI" sz="1800" err="1"/>
              <a:t>something</a:t>
            </a:r>
            <a:r>
              <a:rPr lang="fi-FI" sz="1800"/>
              <a:t>!</a:t>
            </a:r>
          </a:p>
          <a:p>
            <a:pPr lvl="2"/>
            <a:r>
              <a:rPr lang="fi-FI" sz="1800" err="1"/>
              <a:t>Against</a:t>
            </a:r>
            <a:r>
              <a:rPr lang="fi-FI" sz="1800"/>
              <a:t>: A </a:t>
            </a:r>
            <a:r>
              <a:rPr lang="fi-FI" sz="1800" err="1"/>
              <a:t>machine</a:t>
            </a:r>
            <a:r>
              <a:rPr lang="fi-FI" sz="1800"/>
              <a:t> </a:t>
            </a:r>
            <a:r>
              <a:rPr lang="fi-FI" sz="1800" err="1"/>
              <a:t>knows</a:t>
            </a:r>
            <a:r>
              <a:rPr lang="fi-FI" sz="1800"/>
              <a:t> </a:t>
            </a:r>
            <a:r>
              <a:rPr lang="fi-FI" sz="1800" err="1"/>
              <a:t>nothing</a:t>
            </a:r>
            <a:r>
              <a:rPr lang="fi-FI" sz="1800"/>
              <a:t>!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8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076" name="Picture 4" descr="High Time for a New Technological Alliance ⋆ Visegrad Insight">
            <a:extLst>
              <a:ext uri="{FF2B5EF4-FFF2-40B4-BE49-F238E27FC236}">
                <a16:creationId xmlns:a16="http://schemas.microsoft.com/office/drawing/2014/main" id="{D135CE89-B4DF-B046-9FC2-6BFD95450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9091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EB248D8-CF52-4E79-8818-CCF3E9CD5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7" name="Freeform 5">
            <a:extLst>
              <a:ext uri="{FF2B5EF4-FFF2-40B4-BE49-F238E27FC236}">
                <a16:creationId xmlns:a16="http://schemas.microsoft.com/office/drawing/2014/main" id="{EE853D4C-8752-44E5-AD7A-063F8234A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73F69954-D4AA-45CE-A548-AEBF62E3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6700CB-2CDE-1849-8C14-0A8692AB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3" y="4851399"/>
            <a:ext cx="4513792" cy="914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3200" cap="all"/>
              <a:t>What is technology?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07177B-4EC3-8E49-963B-60936739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Activity: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068A9AF-AB93-401A-8CE9-F39578B3A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884D755-D741-471A-A4CA-F50EF5B59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15B122A-DB1B-47F1-9D17-7AAD12FD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F5D230F-E76B-4836-8358-A102EEAE7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2430D58-5160-48FC-8844-63C3E0B1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35B9D0E-1620-4053-A7CC-0315832CB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384EAA0-3D9E-4D80-B921-03DB831EC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7733966-4929-4D6A-9E07-2410580C0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E0B5A27-B6CC-4E73-8D9A-3FEFD3FB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EEA3C4E-D362-4242-9810-2D32F7E94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38A6C6-EFF5-4EE1-ADFE-B5F507B08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015C031-4320-4BBA-86BE-C1C67FBB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E8CBF99-47D6-4D49-BB15-0D7BE834E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FE1EFA5-BC29-4544-8FD3-018ACD212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525904B-4221-4FAD-BE3E-44A63F3CE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F82C6C7-DBDD-44C9-8FCF-ADED6B5B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C53B382-C708-47B5-AA1D-0BEC4F04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6953A60-0310-4285-8409-1D3868C9B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3773B86-6265-4CC5-83C1-A09F76FED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065C455-96CD-464F-BFF3-C22DBF3A0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237F692-81B3-4CD6-972E-7796DD644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ECA07D0-9E86-4A9B-BAB4-43493766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8FA0748-B289-4275-B061-F24BC6DBB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3ECAB31-E589-40F0-B92D-1D4BB1A1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C59E4A1-C61A-41D0-AF5B-57D898401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95CAE1B-7705-4527-ACE1-3A682722B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46A045C-2507-4310-A46F-3C24C36D5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D534929-5355-4FCC-B28D-23A2B339A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F81BF46-0D3A-4438-8EEE-6121B670C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0C3AD23-F5B5-4D59-8AC8-81D53B8B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9052C6B-3534-4A9B-B622-E8D5D1321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4D56ED8-876B-4EE6-B357-10A12B5BA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5D4CDC2-E214-4417-8095-5B2F91AE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6C5CE46-26FC-41D6-A21C-F65C87895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C81983-24FD-4606-B8D4-469D79880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41EB9C6-04B6-40DB-9DC7-D04A93BFD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871D9AB-A0B0-47A4-A672-76333E705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475B67C-4900-48BA-9B5E-B8757884B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E1C3B6C-DA70-4290-8F39-6C593A18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0583374-799E-427C-B427-008CE921F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E40998E-C5A3-492A-B12A-148AB0EBC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9283048-DDA8-4BC4-B8CC-DF3C5A9F2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29CF45-D8B8-484C-9A56-6A827F458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CD09BAD-3640-4C2C-BCFB-661688058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B8388B9-6E7F-4E4A-B6AF-DE7EC2A00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A142A50-C95A-4541-A313-EF1B19CED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664D3E-3B0F-4769-9D06-0D2A9F7FD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823FC98-39F7-48F1-9108-E89CF1785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531CA6A-5852-4AF8-9BB7-FB48A7ADF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6490D45-405E-42E8-8E75-FB40435E4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655B4ED-0C84-4BED-B75C-7856E3FF4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8472CDE-C9A5-41FF-9F25-C11A4BC02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161A2FD-1C25-44BE-9436-0C75B67E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EB8AE4B-8581-470F-8F5F-3E4939381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43DADFF-BD52-4029-9501-239CF7600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4CEB4E7-E357-4D3C-A253-8A54191B5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F8EEACB-8345-4632-BC96-621945A01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E32197A-D1A2-4A8B-A6D2-CAF590F24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3F8E170-186A-4D86-A017-B30FBECF6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49B6D74-07B1-4E0E-9BBA-190524739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320448A-2320-459B-B975-71822DD38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B594DEB-FD2B-4FAF-A670-65C0355D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BCC1FEE-F2A2-4CBC-A937-65FB46A3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D32B9E3-91E7-419D-AF64-B8EF6424F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004CD01-0FC5-4CD8-A1B4-CE112877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1FE5CA4-CBA0-4623-8CCA-9D340DFA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486D501-B2DE-45BD-8240-731D2EAA9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AEAB6A1-C430-4444-99EF-4EEA3EC0C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A6FDF40-BC01-4309-832B-B4E1C698B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BD07185-1C9A-4B11-80A0-E2ED0D85F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32CFF46-1BB3-4160-9356-F224042C5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FE94851-EBB2-40D8-8D64-9822B6D62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BBFF110-E54E-4FB1-B864-A4457C6CE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319A31A-8D57-4A81-9231-0AC53C6CD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68704F1-4068-46C9-ABC3-49FE3E0E1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4FB8274-3C59-4C53-B2F4-813FD708E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59F7020-06BC-4E19-A07A-C19993A92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520646A-A14F-42EC-A5E7-6CBCE89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B65C275-E65F-4C36-8C20-BAF3CC74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1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F7ABA4-0018-F349-92C3-E182B776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/>
              <a:t>Activity: </a:t>
            </a:r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world</a:t>
            </a:r>
            <a:r>
              <a:rPr lang="fi-FI"/>
              <a:t> look </a:t>
            </a:r>
            <a:r>
              <a:rPr lang="fi-FI" err="1"/>
              <a:t>like</a:t>
            </a:r>
            <a:r>
              <a:rPr lang="fi-FI"/>
              <a:t> </a:t>
            </a:r>
            <a:r>
              <a:rPr lang="fi-FI" err="1"/>
              <a:t>without</a:t>
            </a:r>
            <a:r>
              <a:rPr lang="fi-FI"/>
              <a:t> </a:t>
            </a:r>
            <a:r>
              <a:rPr lang="fi-FI" err="1"/>
              <a:t>technology</a:t>
            </a:r>
            <a:r>
              <a:rPr lang="fi-FI"/>
              <a:t>?</a:t>
            </a:r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E173FC08-F088-E578-E792-4BB3DA38C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73" r="11202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C6C1FE-E148-094E-8A54-D25E95F7A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en-GB"/>
              <a:t>Have a conversation in small groups</a:t>
            </a:r>
          </a:p>
          <a:p>
            <a:pPr lvl="1"/>
            <a:r>
              <a:rPr lang="en-GB"/>
              <a:t>What would be missing?</a:t>
            </a:r>
          </a:p>
          <a:p>
            <a:pPr lvl="1"/>
            <a:r>
              <a:rPr lang="en-GB"/>
              <a:t>What would have to be added to the world to take the place of technology?</a:t>
            </a:r>
          </a:p>
          <a:p>
            <a:pPr lvl="1"/>
            <a:r>
              <a:rPr lang="en-GB"/>
              <a:t>How are people living?</a:t>
            </a:r>
          </a:p>
          <a:p>
            <a:pPr lvl="1"/>
            <a:r>
              <a:rPr lang="en-GB"/>
              <a:t>How are they communicating?</a:t>
            </a:r>
          </a:p>
        </p:txBody>
      </p:sp>
    </p:spTree>
    <p:extLst>
      <p:ext uri="{BB962C8B-B14F-4D97-AF65-F5344CB8AC3E}">
        <p14:creationId xmlns:p14="http://schemas.microsoft.com/office/powerpoint/2010/main" val="243018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F7ABA4-0018-F349-92C3-E182B776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/>
              <a:t>Activity: </a:t>
            </a:r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world</a:t>
            </a:r>
            <a:r>
              <a:rPr lang="fi-FI"/>
              <a:t> look </a:t>
            </a:r>
            <a:r>
              <a:rPr lang="fi-FI" err="1"/>
              <a:t>like</a:t>
            </a:r>
            <a:r>
              <a:rPr lang="fi-FI"/>
              <a:t> </a:t>
            </a:r>
            <a:r>
              <a:rPr lang="fi-FI" err="1"/>
              <a:t>without</a:t>
            </a:r>
            <a:r>
              <a:rPr lang="fi-FI"/>
              <a:t> </a:t>
            </a:r>
            <a:r>
              <a:rPr lang="fi-FI" err="1"/>
              <a:t>technology</a:t>
            </a:r>
            <a:r>
              <a:rPr lang="fi-FI"/>
              <a:t>?</a:t>
            </a:r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E173FC08-F088-E578-E792-4BB3DA38C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73" r="11202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C6C1FE-E148-094E-8A54-D25E95F7A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fi-FI" err="1"/>
              <a:t>Narrow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imagining</a:t>
            </a:r>
            <a:r>
              <a:rPr lang="fi-FI"/>
              <a:t> to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question</a:t>
            </a:r>
            <a:r>
              <a:rPr lang="fi-FI"/>
              <a:t> of </a:t>
            </a:r>
            <a:r>
              <a:rPr lang="fi-FI" err="1"/>
              <a:t>technology</a:t>
            </a:r>
            <a:r>
              <a:rPr lang="fi-FI"/>
              <a:t> in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context</a:t>
            </a:r>
            <a:r>
              <a:rPr lang="fi-FI"/>
              <a:t> of </a:t>
            </a:r>
            <a:r>
              <a:rPr lang="fi-FI" err="1"/>
              <a:t>construction</a:t>
            </a:r>
            <a:r>
              <a:rPr lang="fi-FI"/>
              <a:t> </a:t>
            </a:r>
            <a:r>
              <a:rPr lang="fi-FI" err="1"/>
              <a:t>knowledge</a:t>
            </a:r>
            <a:r>
              <a:rPr lang="fi-FI"/>
              <a:t> </a:t>
            </a:r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would</a:t>
            </a:r>
            <a:r>
              <a:rPr lang="fi-FI"/>
              <a:t> it </a:t>
            </a:r>
            <a:r>
              <a:rPr lang="fi-FI" err="1"/>
              <a:t>be</a:t>
            </a:r>
            <a:r>
              <a:rPr lang="fi-FI"/>
              <a:t> </a:t>
            </a:r>
            <a:r>
              <a:rPr lang="fi-FI" err="1"/>
              <a:t>like</a:t>
            </a:r>
            <a:r>
              <a:rPr lang="fi-FI"/>
              <a:t> for </a:t>
            </a:r>
            <a:r>
              <a:rPr lang="fi-FI" err="1"/>
              <a:t>scientists</a:t>
            </a:r>
            <a:r>
              <a:rPr lang="fi-FI"/>
              <a:t> </a:t>
            </a:r>
            <a:r>
              <a:rPr lang="fi-FI" err="1"/>
              <a:t>if</a:t>
            </a:r>
            <a:r>
              <a:rPr lang="fi-FI"/>
              <a:t> </a:t>
            </a:r>
            <a:r>
              <a:rPr lang="fi-FI" err="1"/>
              <a:t>there</a:t>
            </a:r>
            <a:r>
              <a:rPr lang="fi-FI"/>
              <a:t> </a:t>
            </a:r>
            <a:r>
              <a:rPr lang="fi-FI" err="1"/>
              <a:t>was</a:t>
            </a:r>
            <a:r>
              <a:rPr lang="fi-FI"/>
              <a:t> no </a:t>
            </a:r>
            <a:r>
              <a:rPr lang="fi-FI" err="1"/>
              <a:t>technology</a:t>
            </a:r>
            <a:r>
              <a:rPr lang="fi-FI"/>
              <a:t> </a:t>
            </a:r>
            <a:r>
              <a:rPr lang="fi-FI" err="1"/>
              <a:t>available</a:t>
            </a:r>
            <a:r>
              <a:rPr lang="fi-FI"/>
              <a:t>?</a:t>
            </a:r>
          </a:p>
          <a:p>
            <a:pPr lvl="1"/>
            <a:r>
              <a:rPr lang="en-GB"/>
              <a:t>Could</a:t>
            </a:r>
            <a:r>
              <a:rPr lang="fi-FI"/>
              <a:t> an </a:t>
            </a:r>
            <a:r>
              <a:rPr lang="fi-FI" err="1"/>
              <a:t>artist</a:t>
            </a:r>
            <a:r>
              <a:rPr lang="fi-FI"/>
              <a:t> </a:t>
            </a:r>
            <a:r>
              <a:rPr lang="fi-FI" err="1"/>
              <a:t>construct</a:t>
            </a:r>
            <a:r>
              <a:rPr lang="fi-FI"/>
              <a:t> </a:t>
            </a:r>
            <a:r>
              <a:rPr lang="fi-FI" err="1"/>
              <a:t>knowledge</a:t>
            </a:r>
            <a:r>
              <a:rPr lang="fi-FI"/>
              <a:t>?</a:t>
            </a:r>
          </a:p>
          <a:p>
            <a:pPr lvl="1"/>
            <a:r>
              <a:rPr lang="fi-FI" err="1"/>
              <a:t>Would</a:t>
            </a:r>
            <a:r>
              <a:rPr lang="fi-FI"/>
              <a:t> an </a:t>
            </a:r>
            <a:r>
              <a:rPr lang="fi-FI" err="1"/>
              <a:t>expert</a:t>
            </a:r>
            <a:r>
              <a:rPr lang="fi-FI"/>
              <a:t> historian </a:t>
            </a:r>
            <a:r>
              <a:rPr lang="fi-FI" err="1"/>
              <a:t>be</a:t>
            </a:r>
            <a:r>
              <a:rPr lang="fi-FI"/>
              <a:t> </a:t>
            </a:r>
            <a:r>
              <a:rPr lang="fi-FI" err="1"/>
              <a:t>able</a:t>
            </a:r>
            <a:r>
              <a:rPr lang="fi-FI"/>
              <a:t> to </a:t>
            </a:r>
            <a:r>
              <a:rPr lang="fi-FI" err="1"/>
              <a:t>develop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types</a:t>
            </a:r>
            <a:r>
              <a:rPr lang="fi-FI"/>
              <a:t> of </a:t>
            </a:r>
            <a:r>
              <a:rPr lang="fi-FI" err="1"/>
              <a:t>historical</a:t>
            </a:r>
            <a:r>
              <a:rPr lang="fi-FI"/>
              <a:t> </a:t>
            </a:r>
            <a:r>
              <a:rPr lang="fi-FI" err="1"/>
              <a:t>claims</a:t>
            </a:r>
            <a:r>
              <a:rPr lang="fi-FI"/>
              <a:t> </a:t>
            </a:r>
            <a:r>
              <a:rPr lang="fi-FI" err="1"/>
              <a:t>that</a:t>
            </a:r>
            <a:r>
              <a:rPr lang="fi-FI"/>
              <a:t> </a:t>
            </a:r>
            <a:r>
              <a:rPr lang="fi-FI" err="1"/>
              <a:t>you’re</a:t>
            </a:r>
            <a:r>
              <a:rPr lang="fi-FI"/>
              <a:t> </a:t>
            </a:r>
            <a:r>
              <a:rPr lang="fi-FI" err="1"/>
              <a:t>used</a:t>
            </a:r>
            <a:r>
              <a:rPr lang="fi-FI"/>
              <a:t> to?</a:t>
            </a:r>
          </a:p>
          <a:p>
            <a:pPr lvl="1"/>
            <a:r>
              <a:rPr lang="fi-FI"/>
              <a:t>How </a:t>
            </a:r>
            <a:r>
              <a:rPr lang="fi-FI" err="1"/>
              <a:t>much</a:t>
            </a:r>
            <a:r>
              <a:rPr lang="fi-FI"/>
              <a:t> </a:t>
            </a:r>
            <a:r>
              <a:rPr lang="fi-FI" err="1"/>
              <a:t>mathematical</a:t>
            </a:r>
            <a:r>
              <a:rPr lang="fi-FI"/>
              <a:t> </a:t>
            </a:r>
            <a:r>
              <a:rPr lang="fi-FI" err="1"/>
              <a:t>knowledge</a:t>
            </a:r>
            <a:r>
              <a:rPr lang="fi-FI"/>
              <a:t> </a:t>
            </a:r>
            <a:r>
              <a:rPr lang="fi-FI" err="1"/>
              <a:t>would</a:t>
            </a:r>
            <a:r>
              <a:rPr lang="fi-FI"/>
              <a:t> </a:t>
            </a:r>
            <a:r>
              <a:rPr lang="fi-FI" err="1"/>
              <a:t>be</a:t>
            </a:r>
            <a:r>
              <a:rPr lang="fi-FI"/>
              <a:t> </a:t>
            </a:r>
            <a:r>
              <a:rPr lang="fi-FI" err="1"/>
              <a:t>available</a:t>
            </a:r>
            <a:r>
              <a:rPr lang="fi-FI"/>
              <a:t> </a:t>
            </a:r>
            <a:r>
              <a:rPr lang="fi-FI" err="1"/>
              <a:t>if</a:t>
            </a:r>
            <a:r>
              <a:rPr lang="fi-FI"/>
              <a:t> </a:t>
            </a:r>
            <a:r>
              <a:rPr lang="fi-FI" err="1"/>
              <a:t>there</a:t>
            </a:r>
            <a:r>
              <a:rPr lang="fi-FI"/>
              <a:t> </a:t>
            </a:r>
            <a:r>
              <a:rPr lang="fi-FI" err="1"/>
              <a:t>was</a:t>
            </a:r>
            <a:r>
              <a:rPr lang="fi-FI"/>
              <a:t> no </a:t>
            </a:r>
            <a:r>
              <a:rPr lang="fi-FI" err="1"/>
              <a:t>technology</a:t>
            </a:r>
            <a:r>
              <a:rPr lang="fi-FI"/>
              <a:t>?</a:t>
            </a:r>
          </a:p>
          <a:p>
            <a:pPr marL="457200" lvl="1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2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54E04C-5453-9D46-BC1D-744076F6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Scope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E7A4E7-F5B5-E145-BD6A-533475CB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76" y="4851399"/>
            <a:ext cx="4513792" cy="914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What is the relation between Data, information and knowledge?</a:t>
            </a: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66E77F98-D232-4F7C-8939-9112C4393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2D69692A-B119-4841-BA47-573ED383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76D2B7F-D454-43F4-9C03-617F5ECAC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B3E3C80-CF43-424A-8A88-AE3F3BB97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5EF46FA-D436-4C4F-A200-485E1BF33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DB6BF16-4065-479E-BFB0-C908A02E4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BC3B5CC-2833-45E2-8945-88EC470DD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055C724-1D63-4CF4-84B1-C9CBE030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C3CE87C-0A07-4D8F-BB31-90C2A90A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104BE2F-58A7-4BAC-86FA-FF2A8C7D8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2E74752-77C3-43C2-8774-D5F9D49BE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4DB6084-8275-4B8B-B916-A86538352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48ADBF5-265C-42C6-AE25-6A47E611F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C2B34DD-C780-4185-8409-577D82EF5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522DE9-2D64-436D-9CE6-1CA0B6F75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7EB3C83-9D04-4B51-B81A-92415595C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923EF68-3866-4504-A547-748B286BB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9FFA4A6-C19A-4D63-A48E-F6DF3BF4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52A8C7B-BAD4-442E-B027-78A04D9A9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6BDBD3-5F1E-4C86-B451-F0CA3CE89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9FEB101-5620-4A0F-95E3-CE2DBB03E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7C7135B-3A30-4C00-B647-7297D88AE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A41718C-4C14-4541-A818-EEF0E14B9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190C7EE-1249-45BC-B477-672534C55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2EAA8AA-1C71-42EC-AFEF-6755DD081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52D9C58-B6CD-487D-8844-8E60C26B7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DC16357-5F68-4943-842C-281B0B29C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79E2988-BDB4-4B76-BC01-0A4F70AED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F13BD4C-FD43-41AE-9C3C-70353B538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043F5EC-7D9B-497A-A1D5-F594BC83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3C79359-007A-4E83-961D-B74B7F014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5CA68B-BEB2-4A87-A7BA-9A02E1986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A1DD542-B97B-4A32-BD77-5E180CF9C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195F679-DC61-48C0-AFA7-14EB929C1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7ED82E4-33E1-4C24-B9BC-80B88E993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D3FF1B5-570E-411B-B032-7D3D14A9D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9AC84EA-A2CE-4019-B84B-7A1F404B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8E51320-5338-4343-B3F1-8CD8C201B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CA359DA-7FFD-49D7-9DC8-90CC59297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639F649-3951-4473-8E7F-8C5A60DBE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B685C7E-0793-4A19-A2C0-ED0AF4C9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C41D6C1-396D-4A13-9016-3740B74A6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2453185-7FF0-4468-B954-8B8032619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2E5D222-C91B-4F53-8691-2776D48B7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895179C-86D4-47C3-B3CF-0B35CF49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2E7AF09-E0E5-48D7-B567-DC6CEF768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B88FBC0-46E9-45F7-AE3D-4A217317C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FFE4CED-BA63-4027-A163-AB70074D1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B9E605E-7F91-42D6-AB7B-E29DAB2FC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1C908CE-4D4A-4EC5-ACBC-0A98139D2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03599D7-040E-456C-9C79-0970F0DF9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1E6638C-2C86-4508-8353-201940025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FDC02B3-C8E4-4A8B-BFA9-4277A6447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AA08825-5607-45CA-961E-8CCB137A1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CC3665-D1A4-4688-968F-6667A3CD0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931648-3329-4376-8A41-1FDF2E70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5F0E143-F9A0-4841-BB31-F4FC3C9D7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80BB23A-6014-403A-816C-B8AB6C98C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93EA34A-9835-4230-9A93-6E45613D3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C63864B-F930-461F-9679-F99A4A7A0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F6D4C50-4656-46BD-BAF1-4A85D1500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EA43B2D-4AE2-4D25-9D3C-0B4DE8D9F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AA0EF34-10B7-472F-8415-C632429DC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7AB2629-C6CE-4727-8B4C-E52B2C63E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0DB4576-3607-47C2-BFB8-15B9E3E27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3984074-5931-426F-88C9-2B1F3336C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211FA60-C675-44B6-98A5-2B3E0BFD3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CF41A87-6CC9-46BC-AE89-4FD0B18E1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4A53913-716C-4795-812E-AB3D9EF50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A8EAB39-60C4-433D-A443-17A3D780E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4B0E329-AF06-495C-851E-02225948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C20E637-1437-469C-8547-F824CFEF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1FC0204-FD67-429A-9FC3-BE2E86659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1E82E22-F32C-4D97-8FF6-E679457F9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D0F75F5-7585-44E5-9733-F21B571D7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7DF6771-925B-4E07-8309-3E18E6DC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43F0621-14B6-4252-88C8-87AC6A1EA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FCE7C44-327E-4EEE-BD29-C5938B681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B120CBC-3C07-4ED4-9BCC-784A6C31C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1A8A678-7BD8-4C71-92A6-9AD3C1457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56C66A0-173A-47A0-B993-D218E02BB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D24D8-EBB9-FA49-B932-2F6ED146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160" y="2433919"/>
            <a:ext cx="4119366" cy="321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1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0DE5D1-8CAD-9047-9019-7D7F2692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384" y="609599"/>
            <a:ext cx="6282266" cy="1456267"/>
          </a:xfrm>
        </p:spPr>
        <p:txBody>
          <a:bodyPr>
            <a:normAutofit/>
          </a:bodyPr>
          <a:lstStyle/>
          <a:p>
            <a:r>
              <a:rPr lang="fi-FI"/>
              <a:t>Activity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B3BB0-C645-ED4B-A155-F9546D80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384" y="2142066"/>
            <a:ext cx="6282266" cy="3649133"/>
          </a:xfrm>
        </p:spPr>
        <p:txBody>
          <a:bodyPr>
            <a:normAutofit/>
          </a:bodyPr>
          <a:lstStyle/>
          <a:p>
            <a:r>
              <a:rPr lang="fi-FI" err="1"/>
              <a:t>Use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QR </a:t>
            </a:r>
            <a:r>
              <a:rPr lang="fi-FI" err="1"/>
              <a:t>code</a:t>
            </a:r>
            <a:r>
              <a:rPr lang="fi-FI"/>
              <a:t> to </a:t>
            </a:r>
            <a:r>
              <a:rPr lang="fi-FI" err="1"/>
              <a:t>visit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website</a:t>
            </a:r>
            <a:r>
              <a:rPr lang="fi-FI"/>
              <a:t> at NASA. </a:t>
            </a:r>
            <a:r>
              <a:rPr lang="fi-FI" err="1"/>
              <a:t>Review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following</a:t>
            </a:r>
            <a:r>
              <a:rPr lang="fi-FI"/>
              <a:t> </a:t>
            </a:r>
            <a:r>
              <a:rPr lang="fi-FI" err="1"/>
              <a:t>sub-pages</a:t>
            </a:r>
            <a:r>
              <a:rPr lang="fi-FI"/>
              <a:t>:</a:t>
            </a:r>
          </a:p>
          <a:p>
            <a:pPr lvl="1"/>
            <a:r>
              <a:rPr lang="fi-FI" err="1"/>
              <a:t>Evidence</a:t>
            </a:r>
            <a:endParaRPr lang="fi-FI"/>
          </a:p>
          <a:p>
            <a:pPr lvl="1"/>
            <a:r>
              <a:rPr lang="fi-FI" err="1"/>
              <a:t>Causes</a:t>
            </a:r>
            <a:endParaRPr lang="fi-FI"/>
          </a:p>
          <a:p>
            <a:pPr lvl="1"/>
            <a:r>
              <a:rPr lang="fi-FI" err="1"/>
              <a:t>Effects</a:t>
            </a:r>
            <a:endParaRPr lang="fi-FI"/>
          </a:p>
          <a:p>
            <a:pPr lvl="1"/>
            <a:r>
              <a:rPr lang="fi-FI" err="1"/>
              <a:t>Scinetific</a:t>
            </a:r>
            <a:r>
              <a:rPr lang="fi-FI"/>
              <a:t> </a:t>
            </a:r>
            <a:r>
              <a:rPr lang="fi-FI" err="1"/>
              <a:t>Concensus</a:t>
            </a:r>
            <a:endParaRPr lang="fi-FI"/>
          </a:p>
          <a:p>
            <a:pPr lvl="1"/>
            <a:r>
              <a:rPr lang="fi-FI" err="1"/>
              <a:t>Vital</a:t>
            </a:r>
            <a:r>
              <a:rPr lang="fi-FI"/>
              <a:t> </a:t>
            </a:r>
            <a:r>
              <a:rPr lang="fi-FI" err="1"/>
              <a:t>Signs</a:t>
            </a:r>
            <a:endParaRPr lang="fi-FI"/>
          </a:p>
          <a:p>
            <a:r>
              <a:rPr lang="fi-FI" err="1"/>
              <a:t>See</a:t>
            </a:r>
            <a:r>
              <a:rPr lang="fi-FI"/>
              <a:t> </a:t>
            </a:r>
            <a:r>
              <a:rPr lang="fi-FI" err="1"/>
              <a:t>if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can</a:t>
            </a:r>
            <a:r>
              <a:rPr lang="fi-FI"/>
              <a:t> </a:t>
            </a:r>
            <a:r>
              <a:rPr lang="fi-FI" err="1"/>
              <a:t>apply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concepts of data, </a:t>
            </a:r>
            <a:r>
              <a:rPr lang="fi-FI" err="1"/>
              <a:t>information</a:t>
            </a:r>
            <a:r>
              <a:rPr lang="fi-FI"/>
              <a:t> and </a:t>
            </a:r>
            <a:r>
              <a:rPr lang="fi-FI" err="1"/>
              <a:t>knowledge</a:t>
            </a:r>
            <a:r>
              <a:rPr lang="fi-FI"/>
              <a:t> </a:t>
            </a: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indentifying</a:t>
            </a:r>
            <a:r>
              <a:rPr lang="fi-FI"/>
              <a:t> </a:t>
            </a:r>
            <a:r>
              <a:rPr lang="fi-FI" err="1"/>
              <a:t>discrete</a:t>
            </a:r>
            <a:r>
              <a:rPr lang="fi-FI"/>
              <a:t> </a:t>
            </a:r>
            <a:r>
              <a:rPr lang="fi-FI" err="1"/>
              <a:t>elements</a:t>
            </a:r>
            <a:r>
              <a:rPr lang="fi-FI"/>
              <a:t> </a:t>
            </a:r>
            <a:r>
              <a:rPr lang="fi-FI" err="1"/>
              <a:t>where</a:t>
            </a:r>
            <a:r>
              <a:rPr lang="fi-FI"/>
              <a:t> </a:t>
            </a:r>
            <a:r>
              <a:rPr lang="fi-FI" err="1"/>
              <a:t>each</a:t>
            </a:r>
            <a:r>
              <a:rPr lang="fi-FI"/>
              <a:t> is </a:t>
            </a:r>
            <a:r>
              <a:rPr lang="fi-FI" err="1"/>
              <a:t>being</a:t>
            </a:r>
            <a:r>
              <a:rPr lang="fi-FI"/>
              <a:t> </a:t>
            </a:r>
            <a:r>
              <a:rPr lang="fi-FI" err="1"/>
              <a:t>presented</a:t>
            </a:r>
            <a:r>
              <a:rPr lang="fi-FI"/>
              <a:t>.</a:t>
            </a:r>
            <a:endParaRPr lang="fi-FI">
              <a:ea typeface="Calibri"/>
              <a:cs typeface="Calibri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2ED7574-C2A3-C94F-A150-F73C2967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0535"/>
            <a:ext cx="3445714" cy="336010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63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1F3CD9-A124-B146-B7DC-BF8A7DBE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GB"/>
              <a:t>Activity: Access to the Internet</a:t>
            </a:r>
          </a:p>
        </p:txBody>
      </p:sp>
      <p:pic>
        <p:nvPicPr>
          <p:cNvPr id="1032" name="Picture 8" descr="1364x768px Free download | internet, cyber, network, finger, touch screen,  business, businessman, technology | Piqsels">
            <a:extLst>
              <a:ext uri="{FF2B5EF4-FFF2-40B4-BE49-F238E27FC236}">
                <a16:creationId xmlns:a16="http://schemas.microsoft.com/office/drawing/2014/main" id="{508F03A4-099B-5B4E-A72F-607F0872A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28825" b="-2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940CDA-59A4-1543-83ED-F6364EC7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 fontScale="92500" lnSpcReduction="20000"/>
          </a:bodyPr>
          <a:lstStyle/>
          <a:p>
            <a:r>
              <a:rPr lang="en-GB" sz="1700"/>
              <a:t>How do you access internet?</a:t>
            </a:r>
          </a:p>
          <a:p>
            <a:pPr lvl="1"/>
            <a:r>
              <a:rPr lang="en-GB" sz="1700"/>
              <a:t>Make a list of all the ‘access points’ that you can take advantage of to access the internet. Fill the table.</a:t>
            </a:r>
          </a:p>
          <a:p>
            <a:pPr lvl="1"/>
            <a:r>
              <a:rPr lang="en-GB" sz="1700"/>
              <a:t>Review your list and consider all the ways in which the availability of the internet might be limited by people, institutions or circumstances beyond your control.</a:t>
            </a:r>
          </a:p>
          <a:p>
            <a:pPr lvl="1"/>
            <a:r>
              <a:rPr lang="en-GB" sz="1700"/>
              <a:t>What effect would this have on your status as a ‘knower’? What communities of knowledge would still be available to you? What communities of knowers would you lose access to? How would this affect your ability to construct knowledge?</a:t>
            </a:r>
          </a:p>
          <a:p>
            <a:pPr marL="457200" lvl="1" indent="0">
              <a:buNone/>
            </a:pPr>
            <a:r>
              <a:rPr lang="en-GB" sz="1700"/>
              <a:t> </a:t>
            </a:r>
          </a:p>
        </p:txBody>
      </p:sp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0294D3F-EE5D-C242-8225-81FEBF875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41955"/>
              </p:ext>
            </p:extLst>
          </p:nvPr>
        </p:nvGraphicFramePr>
        <p:xfrm>
          <a:off x="316676" y="4065049"/>
          <a:ext cx="6643689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4563">
                  <a:extLst>
                    <a:ext uri="{9D8B030D-6E8A-4147-A177-3AD203B41FA5}">
                      <a16:colId xmlns:a16="http://schemas.microsoft.com/office/drawing/2014/main" val="657082828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val="1965832885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val="1476574402"/>
                    </a:ext>
                  </a:extLst>
                </a:gridCol>
              </a:tblGrid>
              <a:tr h="748347">
                <a:tc>
                  <a:txBody>
                    <a:bodyPr/>
                    <a:lstStyle/>
                    <a:p>
                      <a:r>
                        <a:rPr lang="en-GB"/>
                        <a:t>Ways in which you access the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Why are you able to take advantage of that access point?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What might limit your access to that access point?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77183"/>
                  </a:ext>
                </a:extLst>
              </a:tr>
              <a:tr h="2234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87"/>
                  </a:ext>
                </a:extLst>
              </a:tr>
              <a:tr h="2234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78629"/>
                  </a:ext>
                </a:extLst>
              </a:tr>
              <a:tr h="2234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271"/>
                  </a:ext>
                </a:extLst>
              </a:tr>
              <a:tr h="2234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16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0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ge 2 | royalty free social photos free download | Piqsels">
            <a:extLst>
              <a:ext uri="{FF2B5EF4-FFF2-40B4-BE49-F238E27FC236}">
                <a16:creationId xmlns:a16="http://schemas.microsoft.com/office/drawing/2014/main" id="{9FC3BF9D-8F77-5142-8537-461D6EE57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r="-1" b="55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79E45D-72DB-8A45-884E-FFD30C77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GB"/>
              <a:t>Activity: is knowledge on the internet reliable?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572FD2-0F96-6940-9648-C61ACD5EC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r>
              <a:rPr lang="en-GB" sz="2400"/>
              <a:t>Engage in conversation in small groups</a:t>
            </a:r>
          </a:p>
          <a:p>
            <a:pPr lvl="1"/>
            <a:r>
              <a:rPr lang="en-GB" sz="2000"/>
              <a:t>Does social networks reinforce our existing perspective rather than boost our engagement with diverse perspectives?</a:t>
            </a:r>
          </a:p>
        </p:txBody>
      </p:sp>
    </p:spTree>
    <p:extLst>
      <p:ext uri="{BB962C8B-B14F-4D97-AF65-F5344CB8AC3E}">
        <p14:creationId xmlns:p14="http://schemas.microsoft.com/office/powerpoint/2010/main" val="251229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877B2-FEFB-5248-968E-6833F19B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Activity: Bias and technology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19917CD-B3DA-ED43-A27C-F8F6B8E2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2071310"/>
            <a:ext cx="6897878" cy="272466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8C05A9-5C37-7847-B44A-E96F3F1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/>
              <a:t>Can algorithms be biased?</a:t>
            </a:r>
          </a:p>
          <a:p>
            <a:pPr lvl="1"/>
            <a:r>
              <a:rPr lang="en-US" cap="all"/>
              <a:t>Engage in conversation In small groups</a:t>
            </a:r>
          </a:p>
          <a:p>
            <a:pPr marL="0" indent="0">
              <a:buNone/>
            </a:pPr>
            <a:endParaRPr lang="en-US" cap="all"/>
          </a:p>
        </p:txBody>
      </p:sp>
    </p:spTree>
    <p:extLst>
      <p:ext uri="{BB962C8B-B14F-4D97-AF65-F5344CB8AC3E}">
        <p14:creationId xmlns:p14="http://schemas.microsoft.com/office/powerpoint/2010/main" val="4007657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vaallinen">
  <a:themeElements>
    <a:clrScheme name="Taivaallinen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Taivaalline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ivaalline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{F47EF61E-15D0-2F46-95D9-8B19C170AAA0}tf10001058</Template>
  <Application>Microsoft Office PowerPoint</Application>
  <PresentationFormat>Laajakuva</PresentationFormat>
  <Slides>10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Taivaallinen</vt:lpstr>
      <vt:lpstr>Knowledge and Technology</vt:lpstr>
      <vt:lpstr>Activity:</vt:lpstr>
      <vt:lpstr>Activity: What would world look like without technology?</vt:lpstr>
      <vt:lpstr>Activity: What would world look like without technology?</vt:lpstr>
      <vt:lpstr>Scope</vt:lpstr>
      <vt:lpstr>Activity</vt:lpstr>
      <vt:lpstr>Activity: Access to the Internet</vt:lpstr>
      <vt:lpstr>Activity: is knowledge on the internet reliable?</vt:lpstr>
      <vt:lpstr>Activity: Bias and technology</vt:lpstr>
      <vt:lpstr>Artificial intelligence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and Technology</dc:title>
  <dc:creator>Salo Sakari</dc:creator>
  <cp:revision>3</cp:revision>
  <dcterms:created xsi:type="dcterms:W3CDTF">2022-04-28T06:49:29Z</dcterms:created>
  <dcterms:modified xsi:type="dcterms:W3CDTF">2025-04-30T05:31:30Z</dcterms:modified>
</cp:coreProperties>
</file>