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60" r:id="rId3"/>
    <p:sldId id="261" r:id="rId4"/>
    <p:sldId id="262" r:id="rId5"/>
    <p:sldId id="263" r:id="rId6"/>
    <p:sldId id="264" r:id="rId7"/>
    <p:sldId id="265" r:id="rId8"/>
    <p:sldId id="257" r:id="rId9"/>
    <p:sldId id="258" r:id="rId10"/>
    <p:sldId id="259"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2F0466-60F3-7249-B256-00F23E9314CE}" v="8" dt="2025-05-06T09:31:37.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2"/>
    <p:restoredTop sz="95659"/>
  </p:normalViewPr>
  <p:slideViewPr>
    <p:cSldViewPr snapToGrid="0" snapToObjects="1">
      <p:cViewPr varScale="1">
        <p:scale>
          <a:sx n="91" d="100"/>
          <a:sy n="91" d="100"/>
        </p:scale>
        <p:origin x="192" y="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www.youtube.com/watch?v=cQuX8tfwlYA"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youtube.com/watch?v=cQuX8tfwlYA"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EFF36-8F1B-4352-82B6-B376382CAC0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527A567-C956-4252-8406-1AD93C151724}">
      <dgm:prSet/>
      <dgm:spPr/>
      <dgm:t>
        <a:bodyPr/>
        <a:lstStyle/>
        <a:p>
          <a:r>
            <a:rPr lang="en-GB" dirty="0"/>
            <a:t>Consider the difference between ‘conventional’ microscope and an electron microscope:</a:t>
          </a:r>
          <a:endParaRPr lang="en-US" dirty="0"/>
        </a:p>
      </dgm:t>
    </dgm:pt>
    <dgm:pt modelId="{023DA5C4-2A22-40A5-BB86-8F80400AD910}" type="parTrans" cxnId="{FF7BC5A1-EF7B-470C-83DE-58E54DDFB6E2}">
      <dgm:prSet/>
      <dgm:spPr/>
      <dgm:t>
        <a:bodyPr/>
        <a:lstStyle/>
        <a:p>
          <a:endParaRPr lang="en-US"/>
        </a:p>
      </dgm:t>
    </dgm:pt>
    <dgm:pt modelId="{85D763BC-702C-425B-BC6F-CE39192A6AC9}" type="sibTrans" cxnId="{FF7BC5A1-EF7B-470C-83DE-58E54DDFB6E2}">
      <dgm:prSet/>
      <dgm:spPr/>
      <dgm:t>
        <a:bodyPr/>
        <a:lstStyle/>
        <a:p>
          <a:endParaRPr lang="en-US"/>
        </a:p>
      </dgm:t>
    </dgm:pt>
    <dgm:pt modelId="{9C1851AB-0D00-4FA7-B8FD-37EA397ED129}">
      <dgm:prSet/>
      <dgm:spPr/>
      <dgm:t>
        <a:bodyPr/>
        <a:lstStyle/>
        <a:p>
          <a:r>
            <a:rPr lang="en-GB" dirty="0">
              <a:hlinkClick xmlns:r="http://schemas.openxmlformats.org/officeDocument/2006/relationships" r:id="rId1"/>
            </a:rPr>
            <a:t>https://www.youtube.com/watch?v=cQuX8tfwlYA</a:t>
          </a:r>
          <a:endParaRPr lang="en-US" dirty="0"/>
        </a:p>
      </dgm:t>
    </dgm:pt>
    <dgm:pt modelId="{12A77CDD-306A-4954-827C-2C425CCCA5AD}" type="parTrans" cxnId="{85B6EF06-2C3D-465F-BE29-49251020AC1A}">
      <dgm:prSet/>
      <dgm:spPr/>
      <dgm:t>
        <a:bodyPr/>
        <a:lstStyle/>
        <a:p>
          <a:endParaRPr lang="en-US"/>
        </a:p>
      </dgm:t>
    </dgm:pt>
    <dgm:pt modelId="{84250094-A3C2-4B2C-A9A8-040EC6A5AA9B}" type="sibTrans" cxnId="{85B6EF06-2C3D-465F-BE29-49251020AC1A}">
      <dgm:prSet/>
      <dgm:spPr/>
      <dgm:t>
        <a:bodyPr/>
        <a:lstStyle/>
        <a:p>
          <a:endParaRPr lang="en-US"/>
        </a:p>
      </dgm:t>
    </dgm:pt>
    <dgm:pt modelId="{C8544208-AFBD-4378-A6B9-C1D72B88117D}">
      <dgm:prSet/>
      <dgm:spPr/>
      <dgm:t>
        <a:bodyPr/>
        <a:lstStyle/>
        <a:p>
          <a:r>
            <a:rPr lang="en-GB" dirty="0"/>
            <a:t>Engage in conversation with your group:</a:t>
          </a:r>
          <a:endParaRPr lang="en-US" dirty="0"/>
        </a:p>
      </dgm:t>
    </dgm:pt>
    <dgm:pt modelId="{E96AD518-BB50-4827-9140-E9D3FB71C787}" type="parTrans" cxnId="{3CA2E67E-80A9-4308-9BD6-7931D2149B23}">
      <dgm:prSet/>
      <dgm:spPr/>
      <dgm:t>
        <a:bodyPr/>
        <a:lstStyle/>
        <a:p>
          <a:endParaRPr lang="en-US"/>
        </a:p>
      </dgm:t>
    </dgm:pt>
    <dgm:pt modelId="{ADA01524-1E0D-4AC3-ABAA-43CF6375F0E2}" type="sibTrans" cxnId="{3CA2E67E-80A9-4308-9BD6-7931D2149B23}">
      <dgm:prSet/>
      <dgm:spPr/>
      <dgm:t>
        <a:bodyPr/>
        <a:lstStyle/>
        <a:p>
          <a:endParaRPr lang="en-US"/>
        </a:p>
      </dgm:t>
    </dgm:pt>
    <dgm:pt modelId="{775AFE5E-6DF5-4C08-A115-F2E2EB9ABC64}">
      <dgm:prSet/>
      <dgm:spPr/>
      <dgm:t>
        <a:bodyPr/>
        <a:lstStyle/>
        <a:p>
          <a:r>
            <a:rPr lang="en-GB" dirty="0"/>
            <a:t>Would you say that the electron microscope provides genuine ‘observations’?</a:t>
          </a:r>
          <a:endParaRPr lang="en-US" dirty="0"/>
        </a:p>
      </dgm:t>
    </dgm:pt>
    <dgm:pt modelId="{97AEED2A-94F7-4056-A3D9-03A2B6624D77}" type="parTrans" cxnId="{328DFE1B-8C56-4378-9E98-1D471994AB78}">
      <dgm:prSet/>
      <dgm:spPr/>
      <dgm:t>
        <a:bodyPr/>
        <a:lstStyle/>
        <a:p>
          <a:endParaRPr lang="en-US"/>
        </a:p>
      </dgm:t>
    </dgm:pt>
    <dgm:pt modelId="{C18F93E3-2FC0-4521-87DF-ADAE790063CC}" type="sibTrans" cxnId="{328DFE1B-8C56-4378-9E98-1D471994AB78}">
      <dgm:prSet/>
      <dgm:spPr/>
      <dgm:t>
        <a:bodyPr/>
        <a:lstStyle/>
        <a:p>
          <a:endParaRPr lang="en-US"/>
        </a:p>
      </dgm:t>
    </dgm:pt>
    <dgm:pt modelId="{44B9BFFA-79CC-400A-AF06-6C4A7ECF7589}">
      <dgm:prSet/>
      <dgm:spPr/>
      <dgm:t>
        <a:bodyPr/>
        <a:lstStyle/>
        <a:p>
          <a:pPr rtl="0"/>
          <a:r>
            <a:rPr lang="en-GB"/>
            <a:t>What other technologies we needed to develop </a:t>
          </a:r>
          <a:r>
            <a:rPr lang="en-GB">
              <a:latin typeface="Calibri Light" panose="020F0302020204030204"/>
            </a:rPr>
            <a:t>the  </a:t>
          </a:r>
          <a:r>
            <a:rPr lang="en-GB"/>
            <a:t>electron microscopes?</a:t>
          </a:r>
          <a:endParaRPr lang="en-US"/>
        </a:p>
      </dgm:t>
    </dgm:pt>
    <dgm:pt modelId="{4A60607E-29B5-4108-B288-5F25B9750851}" type="parTrans" cxnId="{FEB4EA6F-8223-459A-B7D8-690D97B5413D}">
      <dgm:prSet/>
      <dgm:spPr/>
      <dgm:t>
        <a:bodyPr/>
        <a:lstStyle/>
        <a:p>
          <a:endParaRPr lang="en-US"/>
        </a:p>
      </dgm:t>
    </dgm:pt>
    <dgm:pt modelId="{04AD15CB-7ED6-4FCB-8778-20BB8854318F}" type="sibTrans" cxnId="{FEB4EA6F-8223-459A-B7D8-690D97B5413D}">
      <dgm:prSet/>
      <dgm:spPr/>
      <dgm:t>
        <a:bodyPr/>
        <a:lstStyle/>
        <a:p>
          <a:endParaRPr lang="en-US"/>
        </a:p>
      </dgm:t>
    </dgm:pt>
    <dgm:pt modelId="{1E3E465E-8B3B-4303-AE65-707B50E977C0}">
      <dgm:prSet/>
      <dgm:spPr/>
      <dgm:t>
        <a:bodyPr/>
        <a:lstStyle/>
        <a:p>
          <a:r>
            <a:rPr lang="en-GB" dirty="0"/>
            <a:t>Do you think that the difference in how traditional and electron microscopes function lowers the reliability of the science produced by them?</a:t>
          </a:r>
          <a:endParaRPr lang="en-US" dirty="0"/>
        </a:p>
      </dgm:t>
    </dgm:pt>
    <dgm:pt modelId="{EEE6A54B-6AA0-46F6-907D-EC5629688F55}" type="parTrans" cxnId="{850C9E9D-DD4F-4657-B8A4-E6092A67EA40}">
      <dgm:prSet/>
      <dgm:spPr/>
      <dgm:t>
        <a:bodyPr/>
        <a:lstStyle/>
        <a:p>
          <a:endParaRPr lang="en-US"/>
        </a:p>
      </dgm:t>
    </dgm:pt>
    <dgm:pt modelId="{8F5402E8-395D-491B-B898-EF8D26DC05CF}" type="sibTrans" cxnId="{850C9E9D-DD4F-4657-B8A4-E6092A67EA40}">
      <dgm:prSet/>
      <dgm:spPr/>
      <dgm:t>
        <a:bodyPr/>
        <a:lstStyle/>
        <a:p>
          <a:endParaRPr lang="en-US"/>
        </a:p>
      </dgm:t>
    </dgm:pt>
    <dgm:pt modelId="{71CC9115-F9D4-4C2E-A9C5-8C8A0DB14266}">
      <dgm:prSet/>
      <dgm:spPr/>
      <dgm:t>
        <a:bodyPr/>
        <a:lstStyle/>
        <a:p>
          <a:r>
            <a:rPr lang="en-GB" dirty="0"/>
            <a:t>Do you think that the limited access to electron microscopes limits the construction of knowledge? Who gets to use them? Does it matter that they are relatively hard to find and use?</a:t>
          </a:r>
          <a:endParaRPr lang="en-US" dirty="0"/>
        </a:p>
      </dgm:t>
    </dgm:pt>
    <dgm:pt modelId="{236819E9-C57E-497F-B846-765A00E46DBD}" type="parTrans" cxnId="{DFE5547B-7D95-4546-A500-7AB97AA228A4}">
      <dgm:prSet/>
      <dgm:spPr/>
      <dgm:t>
        <a:bodyPr/>
        <a:lstStyle/>
        <a:p>
          <a:endParaRPr lang="en-US"/>
        </a:p>
      </dgm:t>
    </dgm:pt>
    <dgm:pt modelId="{E0ECC7A5-67F4-495C-A776-1F2414ED2619}" type="sibTrans" cxnId="{DFE5547B-7D95-4546-A500-7AB97AA228A4}">
      <dgm:prSet/>
      <dgm:spPr/>
      <dgm:t>
        <a:bodyPr/>
        <a:lstStyle/>
        <a:p>
          <a:endParaRPr lang="en-US"/>
        </a:p>
      </dgm:t>
    </dgm:pt>
    <dgm:pt modelId="{7F36FA81-3D7C-9646-87E2-8863A36A7264}" type="pres">
      <dgm:prSet presAssocID="{0ADEFF36-8F1B-4352-82B6-B376382CAC0E}" presName="linear" presStyleCnt="0">
        <dgm:presLayoutVars>
          <dgm:animLvl val="lvl"/>
          <dgm:resizeHandles val="exact"/>
        </dgm:presLayoutVars>
      </dgm:prSet>
      <dgm:spPr/>
    </dgm:pt>
    <dgm:pt modelId="{4ABE01A1-B3C8-D44A-8BD6-10CF7F8B2887}" type="pres">
      <dgm:prSet presAssocID="{E527A567-C956-4252-8406-1AD93C151724}" presName="parentText" presStyleLbl="node1" presStyleIdx="0" presStyleCnt="2">
        <dgm:presLayoutVars>
          <dgm:chMax val="0"/>
          <dgm:bulletEnabled val="1"/>
        </dgm:presLayoutVars>
      </dgm:prSet>
      <dgm:spPr/>
    </dgm:pt>
    <dgm:pt modelId="{86FBBE6C-F385-D849-84AC-8EDAC168AC47}" type="pres">
      <dgm:prSet presAssocID="{E527A567-C956-4252-8406-1AD93C151724}" presName="childText" presStyleLbl="revTx" presStyleIdx="0" presStyleCnt="2">
        <dgm:presLayoutVars>
          <dgm:bulletEnabled val="1"/>
        </dgm:presLayoutVars>
      </dgm:prSet>
      <dgm:spPr/>
    </dgm:pt>
    <dgm:pt modelId="{F9A6C459-6D70-F248-AB59-08D4C306E8CE}" type="pres">
      <dgm:prSet presAssocID="{C8544208-AFBD-4378-A6B9-C1D72B88117D}" presName="parentText" presStyleLbl="node1" presStyleIdx="1" presStyleCnt="2">
        <dgm:presLayoutVars>
          <dgm:chMax val="0"/>
          <dgm:bulletEnabled val="1"/>
        </dgm:presLayoutVars>
      </dgm:prSet>
      <dgm:spPr/>
    </dgm:pt>
    <dgm:pt modelId="{6397F205-3064-D044-A97E-33FE45E0F9BE}" type="pres">
      <dgm:prSet presAssocID="{C8544208-AFBD-4378-A6B9-C1D72B88117D}" presName="childText" presStyleLbl="revTx" presStyleIdx="1" presStyleCnt="2">
        <dgm:presLayoutVars>
          <dgm:bulletEnabled val="1"/>
        </dgm:presLayoutVars>
      </dgm:prSet>
      <dgm:spPr/>
    </dgm:pt>
  </dgm:ptLst>
  <dgm:cxnLst>
    <dgm:cxn modelId="{85B6EF06-2C3D-465F-BE29-49251020AC1A}" srcId="{E527A567-C956-4252-8406-1AD93C151724}" destId="{9C1851AB-0D00-4FA7-B8FD-37EA397ED129}" srcOrd="0" destOrd="0" parTransId="{12A77CDD-306A-4954-827C-2C425CCCA5AD}" sibTransId="{84250094-A3C2-4B2C-A9A8-040EC6A5AA9B}"/>
    <dgm:cxn modelId="{328DFE1B-8C56-4378-9E98-1D471994AB78}" srcId="{C8544208-AFBD-4378-A6B9-C1D72B88117D}" destId="{775AFE5E-6DF5-4C08-A115-F2E2EB9ABC64}" srcOrd="0" destOrd="0" parTransId="{97AEED2A-94F7-4056-A3D9-03A2B6624D77}" sibTransId="{C18F93E3-2FC0-4521-87DF-ADAE790063CC}"/>
    <dgm:cxn modelId="{D7042D3C-EE31-3D42-8834-BC24550E0737}" type="presOf" srcId="{44B9BFFA-79CC-400A-AF06-6C4A7ECF7589}" destId="{6397F205-3064-D044-A97E-33FE45E0F9BE}" srcOrd="0" destOrd="1" presId="urn:microsoft.com/office/officeart/2005/8/layout/vList2"/>
    <dgm:cxn modelId="{FEB4EA6F-8223-459A-B7D8-690D97B5413D}" srcId="{C8544208-AFBD-4378-A6B9-C1D72B88117D}" destId="{44B9BFFA-79CC-400A-AF06-6C4A7ECF7589}" srcOrd="1" destOrd="0" parTransId="{4A60607E-29B5-4108-B288-5F25B9750851}" sibTransId="{04AD15CB-7ED6-4FCB-8778-20BB8854318F}"/>
    <dgm:cxn modelId="{6D1C0570-F57B-3F48-B27B-9240A0D39D58}" type="presOf" srcId="{E527A567-C956-4252-8406-1AD93C151724}" destId="{4ABE01A1-B3C8-D44A-8BD6-10CF7F8B2887}" srcOrd="0" destOrd="0" presId="urn:microsoft.com/office/officeart/2005/8/layout/vList2"/>
    <dgm:cxn modelId="{9A062B79-3B1C-5546-9ACA-BB8987738A3C}" type="presOf" srcId="{71CC9115-F9D4-4C2E-A9C5-8C8A0DB14266}" destId="{6397F205-3064-D044-A97E-33FE45E0F9BE}" srcOrd="0" destOrd="3" presId="urn:microsoft.com/office/officeart/2005/8/layout/vList2"/>
    <dgm:cxn modelId="{DFE5547B-7D95-4546-A500-7AB97AA228A4}" srcId="{C8544208-AFBD-4378-A6B9-C1D72B88117D}" destId="{71CC9115-F9D4-4C2E-A9C5-8C8A0DB14266}" srcOrd="3" destOrd="0" parTransId="{236819E9-C57E-497F-B846-765A00E46DBD}" sibTransId="{E0ECC7A5-67F4-495C-A776-1F2414ED2619}"/>
    <dgm:cxn modelId="{3CA2E67E-80A9-4308-9BD6-7931D2149B23}" srcId="{0ADEFF36-8F1B-4352-82B6-B376382CAC0E}" destId="{C8544208-AFBD-4378-A6B9-C1D72B88117D}" srcOrd="1" destOrd="0" parTransId="{E96AD518-BB50-4827-9140-E9D3FB71C787}" sibTransId="{ADA01524-1E0D-4AC3-ABAA-43CF6375F0E2}"/>
    <dgm:cxn modelId="{167C8B85-D974-3E43-9710-FCE6EF6A0BEB}" type="presOf" srcId="{C8544208-AFBD-4378-A6B9-C1D72B88117D}" destId="{F9A6C459-6D70-F248-AB59-08D4C306E8CE}" srcOrd="0" destOrd="0" presId="urn:microsoft.com/office/officeart/2005/8/layout/vList2"/>
    <dgm:cxn modelId="{850C9E9D-DD4F-4657-B8A4-E6092A67EA40}" srcId="{C8544208-AFBD-4378-A6B9-C1D72B88117D}" destId="{1E3E465E-8B3B-4303-AE65-707B50E977C0}" srcOrd="2" destOrd="0" parTransId="{EEE6A54B-6AA0-46F6-907D-EC5629688F55}" sibTransId="{8F5402E8-395D-491B-B898-EF8D26DC05CF}"/>
    <dgm:cxn modelId="{FF7BC5A1-EF7B-470C-83DE-58E54DDFB6E2}" srcId="{0ADEFF36-8F1B-4352-82B6-B376382CAC0E}" destId="{E527A567-C956-4252-8406-1AD93C151724}" srcOrd="0" destOrd="0" parTransId="{023DA5C4-2A22-40A5-BB86-8F80400AD910}" sibTransId="{85D763BC-702C-425B-BC6F-CE39192A6AC9}"/>
    <dgm:cxn modelId="{A5C2DFA5-7F50-3F40-B20A-500A68231661}" type="presOf" srcId="{775AFE5E-6DF5-4C08-A115-F2E2EB9ABC64}" destId="{6397F205-3064-D044-A97E-33FE45E0F9BE}" srcOrd="0" destOrd="0" presId="urn:microsoft.com/office/officeart/2005/8/layout/vList2"/>
    <dgm:cxn modelId="{8D6DE3AC-1179-5C42-8EDA-D60E2EDA63BA}" type="presOf" srcId="{9C1851AB-0D00-4FA7-B8FD-37EA397ED129}" destId="{86FBBE6C-F385-D849-84AC-8EDAC168AC47}" srcOrd="0" destOrd="0" presId="urn:microsoft.com/office/officeart/2005/8/layout/vList2"/>
    <dgm:cxn modelId="{3B59B9B5-499D-D74F-8529-783B4CF50F33}" type="presOf" srcId="{1E3E465E-8B3B-4303-AE65-707B50E977C0}" destId="{6397F205-3064-D044-A97E-33FE45E0F9BE}" srcOrd="0" destOrd="2" presId="urn:microsoft.com/office/officeart/2005/8/layout/vList2"/>
    <dgm:cxn modelId="{53D0C7D0-B5E3-CB43-B406-F8C55F891720}" type="presOf" srcId="{0ADEFF36-8F1B-4352-82B6-B376382CAC0E}" destId="{7F36FA81-3D7C-9646-87E2-8863A36A7264}" srcOrd="0" destOrd="0" presId="urn:microsoft.com/office/officeart/2005/8/layout/vList2"/>
    <dgm:cxn modelId="{6A39658A-A825-0C4C-85D0-97097923FD1D}" type="presParOf" srcId="{7F36FA81-3D7C-9646-87E2-8863A36A7264}" destId="{4ABE01A1-B3C8-D44A-8BD6-10CF7F8B2887}" srcOrd="0" destOrd="0" presId="urn:microsoft.com/office/officeart/2005/8/layout/vList2"/>
    <dgm:cxn modelId="{46C10401-1DB5-0544-A00A-C3F02B1DC702}" type="presParOf" srcId="{7F36FA81-3D7C-9646-87E2-8863A36A7264}" destId="{86FBBE6C-F385-D849-84AC-8EDAC168AC47}" srcOrd="1" destOrd="0" presId="urn:microsoft.com/office/officeart/2005/8/layout/vList2"/>
    <dgm:cxn modelId="{7AB52BDF-0EE9-E64F-A1DA-C2ABF4233115}" type="presParOf" srcId="{7F36FA81-3D7C-9646-87E2-8863A36A7264}" destId="{F9A6C459-6D70-F248-AB59-08D4C306E8CE}" srcOrd="2" destOrd="0" presId="urn:microsoft.com/office/officeart/2005/8/layout/vList2"/>
    <dgm:cxn modelId="{F51687C7-9B18-AE40-B8E1-BECD4E03A986}" type="presParOf" srcId="{7F36FA81-3D7C-9646-87E2-8863A36A7264}" destId="{6397F205-3064-D044-A97E-33FE45E0F9B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E01A1-B3C8-D44A-8BD6-10CF7F8B2887}">
      <dsp:nvSpPr>
        <dsp:cNvPr id="0" name=""/>
        <dsp:cNvSpPr/>
      </dsp:nvSpPr>
      <dsp:spPr>
        <a:xfrm>
          <a:off x="0" y="54880"/>
          <a:ext cx="6545199" cy="875160"/>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Consider the difference between ‘conventional’ microscope and an electron microscope:</a:t>
          </a:r>
          <a:endParaRPr lang="en-US" sz="2200" kern="1200" dirty="0"/>
        </a:p>
      </dsp:txBody>
      <dsp:txXfrm>
        <a:off x="42722" y="97602"/>
        <a:ext cx="6459755" cy="789716"/>
      </dsp:txXfrm>
    </dsp:sp>
    <dsp:sp modelId="{86FBBE6C-F385-D849-84AC-8EDAC168AC47}">
      <dsp:nvSpPr>
        <dsp:cNvPr id="0" name=""/>
        <dsp:cNvSpPr/>
      </dsp:nvSpPr>
      <dsp:spPr>
        <a:xfrm>
          <a:off x="0" y="930041"/>
          <a:ext cx="654519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81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dirty="0">
              <a:hlinkClick xmlns:r="http://schemas.openxmlformats.org/officeDocument/2006/relationships" r:id="rId1"/>
            </a:rPr>
            <a:t>https://www.youtube.com/watch?v=cQuX8tfwlYA</a:t>
          </a:r>
          <a:endParaRPr lang="en-US" sz="1700" kern="1200" dirty="0"/>
        </a:p>
      </dsp:txBody>
      <dsp:txXfrm>
        <a:off x="0" y="930041"/>
        <a:ext cx="6545199" cy="364320"/>
      </dsp:txXfrm>
    </dsp:sp>
    <dsp:sp modelId="{F9A6C459-6D70-F248-AB59-08D4C306E8CE}">
      <dsp:nvSpPr>
        <dsp:cNvPr id="0" name=""/>
        <dsp:cNvSpPr/>
      </dsp:nvSpPr>
      <dsp:spPr>
        <a:xfrm>
          <a:off x="0" y="1294361"/>
          <a:ext cx="6545199" cy="875160"/>
        </a:xfrm>
        <a:prstGeom prst="roundRect">
          <a:avLst/>
        </a:prstGeom>
        <a:gradFill rotWithShape="0">
          <a:gsLst>
            <a:gs pos="0">
              <a:schemeClr val="accent2">
                <a:hueOff val="1613584"/>
                <a:satOff val="-856"/>
                <a:lumOff val="5685"/>
                <a:alphaOff val="0"/>
                <a:tint val="98000"/>
                <a:lumMod val="100000"/>
              </a:schemeClr>
            </a:gs>
            <a:gs pos="100000">
              <a:schemeClr val="accent2">
                <a:hueOff val="1613584"/>
                <a:satOff val="-856"/>
                <a:lumOff val="5685"/>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Engage in conversation with your group:</a:t>
          </a:r>
          <a:endParaRPr lang="en-US" sz="2200" kern="1200" dirty="0"/>
        </a:p>
      </dsp:txBody>
      <dsp:txXfrm>
        <a:off x="42722" y="1337083"/>
        <a:ext cx="6459755" cy="789716"/>
      </dsp:txXfrm>
    </dsp:sp>
    <dsp:sp modelId="{6397F205-3064-D044-A97E-33FE45E0F9BE}">
      <dsp:nvSpPr>
        <dsp:cNvPr id="0" name=""/>
        <dsp:cNvSpPr/>
      </dsp:nvSpPr>
      <dsp:spPr>
        <a:xfrm>
          <a:off x="0" y="2169521"/>
          <a:ext cx="6545199" cy="2595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81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dirty="0"/>
            <a:t>Would you say that the electron microscope provides genuine ‘observations’?</a:t>
          </a:r>
          <a:endParaRPr lang="en-US" sz="1700" kern="1200" dirty="0"/>
        </a:p>
        <a:p>
          <a:pPr marL="171450" lvl="1" indent="-171450" algn="l" defTabSz="755650" rtl="0">
            <a:lnSpc>
              <a:spcPct val="90000"/>
            </a:lnSpc>
            <a:spcBef>
              <a:spcPct val="0"/>
            </a:spcBef>
            <a:spcAft>
              <a:spcPct val="20000"/>
            </a:spcAft>
            <a:buChar char="•"/>
          </a:pPr>
          <a:r>
            <a:rPr lang="en-GB" sz="1700" kern="1200"/>
            <a:t>What other technologies we needed to develop </a:t>
          </a:r>
          <a:r>
            <a:rPr lang="en-GB" sz="1700" kern="1200">
              <a:latin typeface="Calibri Light" panose="020F0302020204030204"/>
            </a:rPr>
            <a:t>the  </a:t>
          </a:r>
          <a:r>
            <a:rPr lang="en-GB" sz="1700" kern="1200"/>
            <a:t>electron microscopes?</a:t>
          </a:r>
          <a:endParaRPr lang="en-US" sz="1700" kern="1200"/>
        </a:p>
        <a:p>
          <a:pPr marL="171450" lvl="1" indent="-171450" algn="l" defTabSz="755650">
            <a:lnSpc>
              <a:spcPct val="90000"/>
            </a:lnSpc>
            <a:spcBef>
              <a:spcPct val="0"/>
            </a:spcBef>
            <a:spcAft>
              <a:spcPct val="20000"/>
            </a:spcAft>
            <a:buChar char="•"/>
          </a:pPr>
          <a:r>
            <a:rPr lang="en-GB" sz="1700" kern="1200" dirty="0"/>
            <a:t>Do you think that the difference in how traditional and electron microscopes function lowers the reliability of the science produced by them?</a:t>
          </a:r>
          <a:endParaRPr lang="en-US" sz="1700" kern="1200" dirty="0"/>
        </a:p>
        <a:p>
          <a:pPr marL="171450" lvl="1" indent="-171450" algn="l" defTabSz="755650">
            <a:lnSpc>
              <a:spcPct val="90000"/>
            </a:lnSpc>
            <a:spcBef>
              <a:spcPct val="0"/>
            </a:spcBef>
            <a:spcAft>
              <a:spcPct val="20000"/>
            </a:spcAft>
            <a:buChar char="•"/>
          </a:pPr>
          <a:r>
            <a:rPr lang="en-GB" sz="1700" kern="1200" dirty="0"/>
            <a:t>Do you think that the limited access to electron microscopes limits the construction of knowledge? Who gets to use them? Does it matter that they are relatively hard to find and use?</a:t>
          </a:r>
          <a:endParaRPr lang="en-US" sz="1700" kern="1200" dirty="0"/>
        </a:p>
      </dsp:txBody>
      <dsp:txXfrm>
        <a:off x="0" y="2169521"/>
        <a:ext cx="6545199" cy="25957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i-FI"/>
              <a:t>Muokkaa ots. perustyyl. napsautt.</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A169E99-0FDA-7344-AD24-8F0EC39E6E67}" type="datetimeFigureOut">
              <a:rPr lang="en-GB" smtClean="0"/>
              <a:t>06/05/2025</a:t>
            </a:fld>
            <a:endParaRPr lang="en-GB"/>
          </a:p>
        </p:txBody>
      </p:sp>
      <p:sp>
        <p:nvSpPr>
          <p:cNvPr id="5" name="Footer Placeholder 4"/>
          <p:cNvSpPr>
            <a:spLocks noGrp="1"/>
          </p:cNvSpPr>
          <p:nvPr>
            <p:ph type="ftr" sz="quarter" idx="11"/>
          </p:nvPr>
        </p:nvSpPr>
        <p:spPr>
          <a:xfrm>
            <a:off x="3962399" y="5870575"/>
            <a:ext cx="4893958" cy="377825"/>
          </a:xfrm>
        </p:spPr>
        <p:txBody>
          <a:bodyPr/>
          <a:lstStyle/>
          <a:p>
            <a:endParaRPr lang="en-GB"/>
          </a:p>
        </p:txBody>
      </p:sp>
      <p:sp>
        <p:nvSpPr>
          <p:cNvPr id="6" name="Slide Number Placeholder 5"/>
          <p:cNvSpPr>
            <a:spLocks noGrp="1"/>
          </p:cNvSpPr>
          <p:nvPr>
            <p:ph type="sldNum" sz="quarter" idx="12"/>
          </p:nvPr>
        </p:nvSpPr>
        <p:spPr>
          <a:xfrm>
            <a:off x="10608958" y="5870575"/>
            <a:ext cx="551167" cy="377825"/>
          </a:xfrm>
        </p:spPr>
        <p:txBody>
          <a:bodyPr/>
          <a:lstStyle/>
          <a:p>
            <a:fld id="{95182C1E-3E00-E146-AD1A-70B4144CA57F}" type="slidenum">
              <a:rPr lang="en-GB" smtClean="0"/>
              <a:t>‹#›</a:t>
            </a:fld>
            <a:endParaRPr lang="en-GB"/>
          </a:p>
        </p:txBody>
      </p:sp>
    </p:spTree>
    <p:extLst>
      <p:ext uri="{BB962C8B-B14F-4D97-AF65-F5344CB8AC3E}">
        <p14:creationId xmlns:p14="http://schemas.microsoft.com/office/powerpoint/2010/main" val="28541958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0A169E99-0FDA-7344-AD24-8F0EC39E6E67}"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82C1E-3E00-E146-AD1A-70B4144CA57F}" type="slidenum">
              <a:rPr lang="en-GB" smtClean="0"/>
              <a:t>‹#›</a:t>
            </a:fld>
            <a:endParaRPr lang="en-GB"/>
          </a:p>
        </p:txBody>
      </p:sp>
    </p:spTree>
    <p:extLst>
      <p:ext uri="{BB962C8B-B14F-4D97-AF65-F5344CB8AC3E}">
        <p14:creationId xmlns:p14="http://schemas.microsoft.com/office/powerpoint/2010/main" val="331152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i-FI"/>
              <a:t>Muokkaa ots. perustyyl. napsautt.</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0A169E99-0FDA-7344-AD24-8F0EC39E6E67}"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82C1E-3E00-E146-AD1A-70B4144CA57F}" type="slidenum">
              <a:rPr lang="en-GB" smtClean="0"/>
              <a:t>‹#›</a:t>
            </a:fld>
            <a:endParaRPr lang="en-GB"/>
          </a:p>
        </p:txBody>
      </p:sp>
    </p:spTree>
    <p:extLst>
      <p:ext uri="{BB962C8B-B14F-4D97-AF65-F5344CB8AC3E}">
        <p14:creationId xmlns:p14="http://schemas.microsoft.com/office/powerpoint/2010/main" val="2950037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i-FI"/>
              <a:t>Muokkaa ots. perustyyl. napsautt.</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0A169E99-0FDA-7344-AD24-8F0EC39E6E67}"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82C1E-3E00-E146-AD1A-70B4144CA57F}" type="slidenum">
              <a:rPr lang="en-GB" smtClean="0"/>
              <a:t>‹#›</a:t>
            </a:fld>
            <a:endParaRPr lang="en-GB"/>
          </a:p>
        </p:txBody>
      </p:sp>
    </p:spTree>
    <p:extLst>
      <p:ext uri="{BB962C8B-B14F-4D97-AF65-F5344CB8AC3E}">
        <p14:creationId xmlns:p14="http://schemas.microsoft.com/office/powerpoint/2010/main" val="3295249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i-FI"/>
              <a:t>Muokkaa ots. perustyyl. napsautt.</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0A169E99-0FDA-7344-AD24-8F0EC39E6E67}"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82C1E-3E00-E146-AD1A-70B4144CA57F}" type="slidenum">
              <a:rPr lang="en-GB" smtClean="0"/>
              <a:t>‹#›</a:t>
            </a:fld>
            <a:endParaRPr lang="en-GB"/>
          </a:p>
        </p:txBody>
      </p:sp>
    </p:spTree>
    <p:extLst>
      <p:ext uri="{BB962C8B-B14F-4D97-AF65-F5344CB8AC3E}">
        <p14:creationId xmlns:p14="http://schemas.microsoft.com/office/powerpoint/2010/main" val="1062236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i-FI"/>
              <a:t>Muokkaa ots. perustyyl. napsautt.</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i-FI"/>
              <a:t>Muokkaa tekstin perustyylejä napsauttamalla</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0A169E99-0FDA-7344-AD24-8F0EC39E6E67}"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82C1E-3E00-E146-AD1A-70B4144CA57F}" type="slidenum">
              <a:rPr lang="en-GB" smtClean="0"/>
              <a:t>‹#›</a:t>
            </a:fld>
            <a:endParaRPr lang="en-GB"/>
          </a:p>
        </p:txBody>
      </p:sp>
    </p:spTree>
    <p:extLst>
      <p:ext uri="{BB962C8B-B14F-4D97-AF65-F5344CB8AC3E}">
        <p14:creationId xmlns:p14="http://schemas.microsoft.com/office/powerpoint/2010/main" val="4204299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i-FI"/>
              <a:t>Muokkaa ots. perustyyl. napsautt.</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i-FI"/>
              <a:t>Muokkaa tekstin perustyylejä napsauttamalla</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0A169E99-0FDA-7344-AD24-8F0EC39E6E67}"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82C1E-3E00-E146-AD1A-70B4144CA57F}" type="slidenum">
              <a:rPr lang="en-GB" smtClean="0"/>
              <a:t>‹#›</a:t>
            </a:fld>
            <a:endParaRPr lang="en-GB"/>
          </a:p>
        </p:txBody>
      </p:sp>
    </p:spTree>
    <p:extLst>
      <p:ext uri="{BB962C8B-B14F-4D97-AF65-F5344CB8AC3E}">
        <p14:creationId xmlns:p14="http://schemas.microsoft.com/office/powerpoint/2010/main" val="2177406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A169E99-0FDA-7344-AD24-8F0EC39E6E67}"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82C1E-3E00-E146-AD1A-70B4144CA57F}" type="slidenum">
              <a:rPr lang="en-GB" smtClean="0"/>
              <a:t>‹#›</a:t>
            </a:fld>
            <a:endParaRPr lang="en-GB"/>
          </a:p>
        </p:txBody>
      </p:sp>
    </p:spTree>
    <p:extLst>
      <p:ext uri="{BB962C8B-B14F-4D97-AF65-F5344CB8AC3E}">
        <p14:creationId xmlns:p14="http://schemas.microsoft.com/office/powerpoint/2010/main" val="4054957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A169E99-0FDA-7344-AD24-8F0EC39E6E67}"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82C1E-3E00-E146-AD1A-70B4144CA57F}" type="slidenum">
              <a:rPr lang="en-GB" smtClean="0"/>
              <a:t>‹#›</a:t>
            </a:fld>
            <a:endParaRPr lang="en-GB"/>
          </a:p>
        </p:txBody>
      </p:sp>
    </p:spTree>
    <p:extLst>
      <p:ext uri="{BB962C8B-B14F-4D97-AF65-F5344CB8AC3E}">
        <p14:creationId xmlns:p14="http://schemas.microsoft.com/office/powerpoint/2010/main" val="8611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nchor="ct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A169E99-0FDA-7344-AD24-8F0EC39E6E67}"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82C1E-3E00-E146-AD1A-70B4144CA57F}" type="slidenum">
              <a:rPr lang="en-GB" smtClean="0"/>
              <a:t>‹#›</a:t>
            </a:fld>
            <a:endParaRPr lang="en-GB"/>
          </a:p>
        </p:txBody>
      </p:sp>
    </p:spTree>
    <p:extLst>
      <p:ext uri="{BB962C8B-B14F-4D97-AF65-F5344CB8AC3E}">
        <p14:creationId xmlns:p14="http://schemas.microsoft.com/office/powerpoint/2010/main" val="288463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i-FI"/>
              <a:t>Muokkaa ots. perustyyl. napsautt.</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0A169E99-0FDA-7344-AD24-8F0EC39E6E67}"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82C1E-3E00-E146-AD1A-70B4144CA57F}" type="slidenum">
              <a:rPr lang="en-GB" smtClean="0"/>
              <a:t>‹#›</a:t>
            </a:fld>
            <a:endParaRPr lang="en-GB"/>
          </a:p>
        </p:txBody>
      </p:sp>
    </p:spTree>
    <p:extLst>
      <p:ext uri="{BB962C8B-B14F-4D97-AF65-F5344CB8AC3E}">
        <p14:creationId xmlns:p14="http://schemas.microsoft.com/office/powerpoint/2010/main" val="370324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0A169E99-0FDA-7344-AD24-8F0EC39E6E67}"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82C1E-3E00-E146-AD1A-70B4144CA57F}" type="slidenum">
              <a:rPr lang="en-GB" smtClean="0"/>
              <a:t>‹#›</a:t>
            </a:fld>
            <a:endParaRPr lang="en-GB"/>
          </a:p>
        </p:txBody>
      </p:sp>
    </p:spTree>
    <p:extLst>
      <p:ext uri="{BB962C8B-B14F-4D97-AF65-F5344CB8AC3E}">
        <p14:creationId xmlns:p14="http://schemas.microsoft.com/office/powerpoint/2010/main" val="2641803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0A169E99-0FDA-7344-AD24-8F0EC39E6E67}" type="datetimeFigureOut">
              <a:rPr lang="en-GB" smtClean="0"/>
              <a:t>06/05/2025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182C1E-3E00-E146-AD1A-70B4144CA57F}" type="slidenum">
              <a:rPr lang="en-GB" smtClean="0"/>
              <a:t>‹#›</a:t>
            </a:fld>
            <a:endParaRPr lang="en-GB"/>
          </a:p>
        </p:txBody>
      </p:sp>
    </p:spTree>
    <p:extLst>
      <p:ext uri="{BB962C8B-B14F-4D97-AF65-F5344CB8AC3E}">
        <p14:creationId xmlns:p14="http://schemas.microsoft.com/office/powerpoint/2010/main" val="38409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0A169E99-0FDA-7344-AD24-8F0EC39E6E67}" type="datetimeFigureOut">
              <a:rPr lang="en-GB" smtClean="0"/>
              <a:t>06/05/2025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182C1E-3E00-E146-AD1A-70B4144CA57F}" type="slidenum">
              <a:rPr lang="en-GB" smtClean="0"/>
              <a:t>‹#›</a:t>
            </a:fld>
            <a:endParaRPr lang="en-GB"/>
          </a:p>
        </p:txBody>
      </p:sp>
    </p:spTree>
    <p:extLst>
      <p:ext uri="{BB962C8B-B14F-4D97-AF65-F5344CB8AC3E}">
        <p14:creationId xmlns:p14="http://schemas.microsoft.com/office/powerpoint/2010/main" val="377457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A169E99-0FDA-7344-AD24-8F0EC39E6E67}" type="datetimeFigureOut">
              <a:rPr lang="en-GB" smtClean="0"/>
              <a:t>06/05/2025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182C1E-3E00-E146-AD1A-70B4144CA57F}" type="slidenum">
              <a:rPr lang="en-GB" smtClean="0"/>
              <a:t>‹#›</a:t>
            </a:fld>
            <a:endParaRPr lang="en-GB"/>
          </a:p>
        </p:txBody>
      </p:sp>
    </p:spTree>
    <p:extLst>
      <p:ext uri="{BB962C8B-B14F-4D97-AF65-F5344CB8AC3E}">
        <p14:creationId xmlns:p14="http://schemas.microsoft.com/office/powerpoint/2010/main" val="424473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i-FI"/>
              <a:t>Muokkaa ots. perustyyl. napsautt.</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0A169E99-0FDA-7344-AD24-8F0EC39E6E67}"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82C1E-3E00-E146-AD1A-70B4144CA57F}" type="slidenum">
              <a:rPr lang="en-GB" smtClean="0"/>
              <a:t>‹#›</a:t>
            </a:fld>
            <a:endParaRPr lang="en-GB"/>
          </a:p>
        </p:txBody>
      </p:sp>
    </p:spTree>
    <p:extLst>
      <p:ext uri="{BB962C8B-B14F-4D97-AF65-F5344CB8AC3E}">
        <p14:creationId xmlns:p14="http://schemas.microsoft.com/office/powerpoint/2010/main" val="4183985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i-FI"/>
              <a:t>Muokkaa ots. perustyyl. napsautt.</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0A169E99-0FDA-7344-AD24-8F0EC39E6E67}"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82C1E-3E00-E146-AD1A-70B4144CA57F}" type="slidenum">
              <a:rPr lang="en-GB" smtClean="0"/>
              <a:t>‹#›</a:t>
            </a:fld>
            <a:endParaRPr lang="en-GB"/>
          </a:p>
        </p:txBody>
      </p:sp>
    </p:spTree>
    <p:extLst>
      <p:ext uri="{BB962C8B-B14F-4D97-AF65-F5344CB8AC3E}">
        <p14:creationId xmlns:p14="http://schemas.microsoft.com/office/powerpoint/2010/main" val="27422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A169E99-0FDA-7344-AD24-8F0EC39E6E67}" type="datetimeFigureOut">
              <a:rPr lang="en-GB" smtClean="0"/>
              <a:t>06/05/2025</a:t>
            </a:fld>
            <a:endParaRPr lang="en-GB"/>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182C1E-3E00-E146-AD1A-70B4144CA57F}" type="slidenum">
              <a:rPr lang="en-GB" smtClean="0"/>
              <a:t>‹#›</a:t>
            </a:fld>
            <a:endParaRPr lang="en-GB"/>
          </a:p>
        </p:txBody>
      </p:sp>
    </p:spTree>
    <p:extLst>
      <p:ext uri="{BB962C8B-B14F-4D97-AF65-F5344CB8AC3E}">
        <p14:creationId xmlns:p14="http://schemas.microsoft.com/office/powerpoint/2010/main" val="108847234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XKe1qrQ5NtA"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64F85C-E2E7-DD40-B44E-C97AF3F6FF3A}"/>
              </a:ext>
            </a:extLst>
          </p:cNvPr>
          <p:cNvSpPr>
            <a:spLocks noGrp="1"/>
          </p:cNvSpPr>
          <p:nvPr>
            <p:ph type="ctrTitle"/>
          </p:nvPr>
        </p:nvSpPr>
        <p:spPr/>
        <p:txBody>
          <a:bodyPr/>
          <a:lstStyle/>
          <a:p>
            <a:r>
              <a:rPr lang="en-GB" dirty="0"/>
              <a:t>Knowledge and Technology</a:t>
            </a:r>
          </a:p>
        </p:txBody>
      </p:sp>
      <p:sp>
        <p:nvSpPr>
          <p:cNvPr id="3" name="Alaotsikko 2">
            <a:extLst>
              <a:ext uri="{FF2B5EF4-FFF2-40B4-BE49-F238E27FC236}">
                <a16:creationId xmlns:a16="http://schemas.microsoft.com/office/drawing/2014/main" id="{672802B9-1588-074C-B83A-C923C6186596}"/>
              </a:ext>
            </a:extLst>
          </p:cNvPr>
          <p:cNvSpPr>
            <a:spLocks noGrp="1"/>
          </p:cNvSpPr>
          <p:nvPr>
            <p:ph type="subTitle" idx="1"/>
          </p:nvPr>
        </p:nvSpPr>
        <p:spPr/>
        <p:txBody>
          <a:bodyPr>
            <a:normAutofit fontScale="92500" lnSpcReduction="10000"/>
          </a:bodyPr>
          <a:lstStyle/>
          <a:p>
            <a:r>
              <a:rPr lang="en-GB" dirty="0"/>
              <a:t>Methods and Tools</a:t>
            </a:r>
          </a:p>
          <a:p>
            <a:r>
              <a:rPr lang="en-GB" dirty="0"/>
              <a:t>Ethics</a:t>
            </a:r>
          </a:p>
          <a:p>
            <a:r>
              <a:rPr lang="en-GB" dirty="0"/>
              <a:t>PRE-TOK</a:t>
            </a:r>
          </a:p>
          <a:p>
            <a:r>
              <a:rPr lang="en-GB" dirty="0" err="1"/>
              <a:t>Sakari</a:t>
            </a:r>
            <a:r>
              <a:rPr lang="en-GB" dirty="0"/>
              <a:t> </a:t>
            </a:r>
            <a:r>
              <a:rPr lang="en-GB" dirty="0" err="1"/>
              <a:t>Salo</a:t>
            </a:r>
            <a:endParaRPr lang="en-GB" dirty="0"/>
          </a:p>
        </p:txBody>
      </p:sp>
    </p:spTree>
    <p:extLst>
      <p:ext uri="{BB962C8B-B14F-4D97-AF65-F5344CB8AC3E}">
        <p14:creationId xmlns:p14="http://schemas.microsoft.com/office/powerpoint/2010/main" val="42073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5C5463-AAB5-FF40-952F-EC2AD929A9D1}"/>
              </a:ext>
            </a:extLst>
          </p:cNvPr>
          <p:cNvSpPr>
            <a:spLocks noGrp="1"/>
          </p:cNvSpPr>
          <p:nvPr>
            <p:ph type="title"/>
          </p:nvPr>
        </p:nvSpPr>
        <p:spPr>
          <a:xfrm>
            <a:off x="1327255" y="1030288"/>
            <a:ext cx="4099947" cy="1035579"/>
          </a:xfrm>
        </p:spPr>
        <p:txBody>
          <a:bodyPr>
            <a:normAutofit/>
          </a:bodyPr>
          <a:lstStyle/>
          <a:p>
            <a:pPr>
              <a:lnSpc>
                <a:spcPct val="90000"/>
              </a:lnSpc>
            </a:pPr>
            <a:r>
              <a:rPr lang="en-GB" sz="3300"/>
              <a:t>Activity: A self-driving car</a:t>
            </a:r>
          </a:p>
        </p:txBody>
      </p:sp>
      <p:sp>
        <p:nvSpPr>
          <p:cNvPr id="3" name="Sisällön paikkamerkki 2">
            <a:extLst>
              <a:ext uri="{FF2B5EF4-FFF2-40B4-BE49-F238E27FC236}">
                <a16:creationId xmlns:a16="http://schemas.microsoft.com/office/drawing/2014/main" id="{6E5444BB-6B95-004B-A2A5-D8EFB03D1682}"/>
              </a:ext>
            </a:extLst>
          </p:cNvPr>
          <p:cNvSpPr>
            <a:spLocks noGrp="1"/>
          </p:cNvSpPr>
          <p:nvPr>
            <p:ph idx="1"/>
          </p:nvPr>
        </p:nvSpPr>
        <p:spPr>
          <a:xfrm>
            <a:off x="1327255" y="2142067"/>
            <a:ext cx="4099947" cy="3649133"/>
          </a:xfrm>
        </p:spPr>
        <p:txBody>
          <a:bodyPr>
            <a:normAutofit/>
          </a:bodyPr>
          <a:lstStyle/>
          <a:p>
            <a:r>
              <a:rPr lang="en-GB" dirty="0"/>
              <a:t>Take the MIT Moral Machine test behind the QR code</a:t>
            </a:r>
          </a:p>
          <a:p>
            <a:r>
              <a:rPr lang="en-GB" dirty="0"/>
              <a:t>After the test, consider your results with your group</a:t>
            </a:r>
          </a:p>
          <a:p>
            <a:r>
              <a:rPr lang="en-GB" dirty="0"/>
              <a:t>How well do the Isaac Asimov laws apply here? Suggest improvements!</a:t>
            </a:r>
          </a:p>
        </p:txBody>
      </p:sp>
      <p:pic>
        <p:nvPicPr>
          <p:cNvPr id="4" name="Kuva 3">
            <a:extLst>
              <a:ext uri="{FF2B5EF4-FFF2-40B4-BE49-F238E27FC236}">
                <a16:creationId xmlns:a16="http://schemas.microsoft.com/office/drawing/2014/main" id="{F7B4911F-767D-1141-B444-271E4D3DE83F}"/>
              </a:ext>
            </a:extLst>
          </p:cNvPr>
          <p:cNvPicPr>
            <a:picLocks noChangeAspect="1"/>
          </p:cNvPicPr>
          <p:nvPr/>
        </p:nvPicPr>
        <p:blipFill>
          <a:blip r:embed="rId3"/>
          <a:stretch>
            <a:fillRect/>
          </a:stretch>
        </p:blipFill>
        <p:spPr>
          <a:xfrm>
            <a:off x="7447399" y="639098"/>
            <a:ext cx="2674711" cy="2692424"/>
          </a:xfrm>
          <a:prstGeom prst="roundRect">
            <a:avLst>
              <a:gd name="adj" fmla="val 6267"/>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4098" name="Picture 2">
            <a:extLst>
              <a:ext uri="{FF2B5EF4-FFF2-40B4-BE49-F238E27FC236}">
                <a16:creationId xmlns:a16="http://schemas.microsoft.com/office/drawing/2014/main" id="{F7F03148-968D-304C-BDF5-130B96D22E4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67958" y="3522111"/>
            <a:ext cx="4033594" cy="2692424"/>
          </a:xfrm>
          <a:prstGeom prst="roundRect">
            <a:avLst>
              <a:gd name="adj" fmla="val 6267"/>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539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2DB087-0A17-A7CF-0293-7A82685AD1EB}"/>
              </a:ext>
            </a:extLst>
          </p:cNvPr>
          <p:cNvSpPr>
            <a:spLocks noGrp="1"/>
          </p:cNvSpPr>
          <p:nvPr>
            <p:ph type="title"/>
          </p:nvPr>
        </p:nvSpPr>
        <p:spPr>
          <a:xfrm>
            <a:off x="825909" y="808055"/>
            <a:ext cx="3979205" cy="1453363"/>
          </a:xfrm>
        </p:spPr>
        <p:txBody>
          <a:bodyPr>
            <a:normAutofit/>
          </a:bodyPr>
          <a:lstStyle/>
          <a:p>
            <a:r>
              <a:rPr lang="fi-FI" dirty="0"/>
              <a:t>Can AI </a:t>
            </a:r>
            <a:r>
              <a:rPr lang="fi-FI" dirty="0" err="1"/>
              <a:t>be</a:t>
            </a:r>
            <a:r>
              <a:rPr lang="fi-FI" dirty="0"/>
              <a:t> a </a:t>
            </a:r>
            <a:r>
              <a:rPr lang="fi-FI" dirty="0" err="1"/>
              <a:t>real</a:t>
            </a:r>
            <a:r>
              <a:rPr lang="fi-FI" dirty="0"/>
              <a:t> person?</a:t>
            </a:r>
          </a:p>
        </p:txBody>
      </p:sp>
      <p:sp>
        <p:nvSpPr>
          <p:cNvPr id="3" name="Sisällön paikkamerkki 2">
            <a:extLst>
              <a:ext uri="{FF2B5EF4-FFF2-40B4-BE49-F238E27FC236}">
                <a16:creationId xmlns:a16="http://schemas.microsoft.com/office/drawing/2014/main" id="{535EC2A3-E853-45D0-7A7F-33E9C5591743}"/>
              </a:ext>
            </a:extLst>
          </p:cNvPr>
          <p:cNvSpPr>
            <a:spLocks noGrp="1"/>
          </p:cNvSpPr>
          <p:nvPr>
            <p:ph idx="1"/>
          </p:nvPr>
        </p:nvSpPr>
        <p:spPr>
          <a:xfrm>
            <a:off x="802178" y="2261420"/>
            <a:ext cx="4002936" cy="3637935"/>
          </a:xfrm>
        </p:spPr>
        <p:txBody>
          <a:bodyPr>
            <a:normAutofit/>
          </a:bodyPr>
          <a:lstStyle/>
          <a:p>
            <a:pPr marL="0" indent="0">
              <a:buNone/>
            </a:pPr>
            <a:r>
              <a:rPr lang="fi-FI" b="1" dirty="0">
                <a:hlinkClick r:id="rId3"/>
              </a:rPr>
              <a:t>https://www.youtube.com/watch?v=XKe1qrQ5NtA</a:t>
            </a:r>
            <a:endParaRPr lang="fi-FI" b="1" dirty="0"/>
          </a:p>
          <a:p>
            <a:r>
              <a:rPr lang="fi-FI" dirty="0" err="1"/>
              <a:t>Should</a:t>
            </a:r>
            <a:r>
              <a:rPr lang="fi-FI" dirty="0"/>
              <a:t> </a:t>
            </a:r>
            <a:r>
              <a:rPr lang="fi-FI" dirty="0" err="1"/>
              <a:t>we</a:t>
            </a:r>
            <a:r>
              <a:rPr lang="fi-FI" dirty="0"/>
              <a:t> </a:t>
            </a:r>
            <a:r>
              <a:rPr lang="fi-FI" dirty="0" err="1"/>
              <a:t>care</a:t>
            </a:r>
            <a:r>
              <a:rPr lang="fi-FI" dirty="0"/>
              <a:t> </a:t>
            </a:r>
            <a:r>
              <a:rPr lang="fi-FI" dirty="0" err="1"/>
              <a:t>about</a:t>
            </a:r>
            <a:r>
              <a:rPr lang="fi-FI" dirty="0"/>
              <a:t> </a:t>
            </a:r>
            <a:r>
              <a:rPr lang="fi-FI" dirty="0" err="1"/>
              <a:t>the</a:t>
            </a:r>
            <a:r>
              <a:rPr lang="fi-FI" dirty="0"/>
              <a:t> </a:t>
            </a:r>
            <a:r>
              <a:rPr lang="fi-FI" dirty="0" err="1"/>
              <a:t>AI’s</a:t>
            </a:r>
            <a:r>
              <a:rPr lang="fi-FI" dirty="0"/>
              <a:t> ’</a:t>
            </a:r>
            <a:r>
              <a:rPr lang="fi-FI" dirty="0" err="1"/>
              <a:t>feelings</a:t>
            </a:r>
            <a:r>
              <a:rPr lang="fi-FI" dirty="0"/>
              <a:t>’</a:t>
            </a:r>
          </a:p>
          <a:p>
            <a:r>
              <a:rPr lang="fi-FI" dirty="0" err="1"/>
              <a:t>What</a:t>
            </a:r>
            <a:r>
              <a:rPr lang="fi-FI" dirty="0"/>
              <a:t> </a:t>
            </a:r>
            <a:r>
              <a:rPr lang="fi-FI" dirty="0" err="1"/>
              <a:t>ethical</a:t>
            </a:r>
            <a:r>
              <a:rPr lang="fi-FI" dirty="0"/>
              <a:t> </a:t>
            </a:r>
            <a:r>
              <a:rPr lang="fi-FI" dirty="0" err="1"/>
              <a:t>rules</a:t>
            </a:r>
            <a:r>
              <a:rPr lang="fi-FI" dirty="0"/>
              <a:t> </a:t>
            </a:r>
            <a:r>
              <a:rPr lang="fi-FI" dirty="0" err="1"/>
              <a:t>should</a:t>
            </a:r>
            <a:r>
              <a:rPr lang="fi-FI" dirty="0"/>
              <a:t> </a:t>
            </a:r>
            <a:r>
              <a:rPr lang="fi-FI" dirty="0" err="1"/>
              <a:t>be</a:t>
            </a:r>
            <a:r>
              <a:rPr lang="fi-FI" dirty="0"/>
              <a:t> </a:t>
            </a:r>
            <a:r>
              <a:rPr lang="fi-FI" dirty="0" err="1"/>
              <a:t>applied</a:t>
            </a:r>
            <a:r>
              <a:rPr lang="fi-FI" dirty="0"/>
              <a:t> </a:t>
            </a:r>
            <a:r>
              <a:rPr lang="fi-FI" dirty="0" err="1"/>
              <a:t>here</a:t>
            </a:r>
            <a:r>
              <a:rPr lang="fi-FI" dirty="0"/>
              <a:t>?</a:t>
            </a:r>
          </a:p>
          <a:p>
            <a:endParaRPr lang="fi-FI" b="1" dirty="0"/>
          </a:p>
        </p:txBody>
      </p:sp>
      <p:pic>
        <p:nvPicPr>
          <p:cNvPr id="1026" name="Picture 2" descr="Teini -Ikäiset, Robotti, Tulevaisuuden">
            <a:extLst>
              <a:ext uri="{FF2B5EF4-FFF2-40B4-BE49-F238E27FC236}">
                <a16:creationId xmlns:a16="http://schemas.microsoft.com/office/drawing/2014/main" id="{C82E9E42-8ECF-F2CA-B9E9-3795920179B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89752" y="1313480"/>
            <a:ext cx="6095593" cy="4068808"/>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11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29439F-BBA8-2944-AA7F-587AC2E6E0C2}"/>
              </a:ext>
            </a:extLst>
          </p:cNvPr>
          <p:cNvSpPr>
            <a:spLocks noGrp="1"/>
          </p:cNvSpPr>
          <p:nvPr>
            <p:ph type="title"/>
          </p:nvPr>
        </p:nvSpPr>
        <p:spPr>
          <a:xfrm>
            <a:off x="7865806" y="643463"/>
            <a:ext cx="3706762" cy="1608124"/>
          </a:xfrm>
        </p:spPr>
        <p:txBody>
          <a:bodyPr>
            <a:normAutofit/>
          </a:bodyPr>
          <a:lstStyle/>
          <a:p>
            <a:r>
              <a:rPr lang="en-GB" dirty="0"/>
              <a:t>Methods and tools</a:t>
            </a:r>
          </a:p>
        </p:txBody>
      </p:sp>
      <p:pic>
        <p:nvPicPr>
          <p:cNvPr id="1028" name="Picture 4" descr="royalty free laboratory equipment photos free download | Piqsels">
            <a:extLst>
              <a:ext uri="{FF2B5EF4-FFF2-40B4-BE49-F238E27FC236}">
                <a16:creationId xmlns:a16="http://schemas.microsoft.com/office/drawing/2014/main" id="{9C03E6BB-73FF-EC4D-B2CB-DD0A5095FC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485" b="-2"/>
          <a:stretch/>
        </p:blipFill>
        <p:spPr bwMode="auto">
          <a:xfrm>
            <a:off x="20" y="975"/>
            <a:ext cx="7552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D6A6F835-4A68-3248-8682-AD805DD50664}"/>
              </a:ext>
            </a:extLst>
          </p:cNvPr>
          <p:cNvSpPr>
            <a:spLocks noGrp="1"/>
          </p:cNvSpPr>
          <p:nvPr>
            <p:ph idx="1"/>
          </p:nvPr>
        </p:nvSpPr>
        <p:spPr>
          <a:xfrm>
            <a:off x="7865806" y="2251587"/>
            <a:ext cx="3706762" cy="3972232"/>
          </a:xfrm>
        </p:spPr>
        <p:txBody>
          <a:bodyPr>
            <a:normAutofit/>
          </a:bodyPr>
          <a:lstStyle/>
          <a:p>
            <a:r>
              <a:rPr lang="en-GB" dirty="0"/>
              <a:t>How is technology used in creating knowledge?</a:t>
            </a:r>
          </a:p>
          <a:p>
            <a:r>
              <a:rPr lang="en-GB" dirty="0"/>
              <a:t>Is there knowledge that has been developed without technology?</a:t>
            </a:r>
          </a:p>
        </p:txBody>
      </p:sp>
    </p:spTree>
    <p:extLst>
      <p:ext uri="{BB962C8B-B14F-4D97-AF65-F5344CB8AC3E}">
        <p14:creationId xmlns:p14="http://schemas.microsoft.com/office/powerpoint/2010/main" val="2702903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E2AFF0-0440-4F06-B1DF-78376F2D6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B6B45E-632E-4C37-A285-6FAD80F71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1576B896-5A9F-6241-8019-10B0BCB7C71B}"/>
              </a:ext>
            </a:extLst>
          </p:cNvPr>
          <p:cNvSpPr>
            <a:spLocks noGrp="1"/>
          </p:cNvSpPr>
          <p:nvPr>
            <p:ph type="title"/>
          </p:nvPr>
        </p:nvSpPr>
        <p:spPr>
          <a:xfrm>
            <a:off x="685801" y="643466"/>
            <a:ext cx="2590799" cy="4995333"/>
          </a:xfrm>
        </p:spPr>
        <p:txBody>
          <a:bodyPr>
            <a:normAutofit/>
          </a:bodyPr>
          <a:lstStyle/>
          <a:p>
            <a:r>
              <a:rPr lang="en-GB" sz="3300">
                <a:solidFill>
                  <a:srgbClr val="FFFFFF"/>
                </a:solidFill>
              </a:rPr>
              <a:t>Activity: electron microscope</a:t>
            </a:r>
          </a:p>
        </p:txBody>
      </p:sp>
      <p:graphicFrame>
        <p:nvGraphicFramePr>
          <p:cNvPr id="5" name="Sisällön paikkamerkki 2">
            <a:extLst>
              <a:ext uri="{FF2B5EF4-FFF2-40B4-BE49-F238E27FC236}">
                <a16:creationId xmlns:a16="http://schemas.microsoft.com/office/drawing/2014/main" id="{6EAD3070-3D7F-2971-0349-3184ED760D63}"/>
              </a:ext>
            </a:extLst>
          </p:cNvPr>
          <p:cNvGraphicFramePr>
            <a:graphicFrameLocks noGrp="1"/>
          </p:cNvGraphicFramePr>
          <p:nvPr>
            <p:ph idx="1"/>
            <p:extLst>
              <p:ext uri="{D42A27DB-BD31-4B8C-83A1-F6EECF244321}">
                <p14:modId xmlns:p14="http://schemas.microsoft.com/office/powerpoint/2010/main" val="3405652554"/>
              </p:ext>
            </p:extLst>
          </p:nvPr>
        </p:nvGraphicFramePr>
        <p:xfrm>
          <a:off x="4976835" y="1020453"/>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438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CEC062-F737-F44C-9717-4FE7D9E596CD}"/>
              </a:ext>
            </a:extLst>
          </p:cNvPr>
          <p:cNvSpPr>
            <a:spLocks noGrp="1"/>
          </p:cNvSpPr>
          <p:nvPr>
            <p:ph type="title"/>
          </p:nvPr>
        </p:nvSpPr>
        <p:spPr>
          <a:xfrm>
            <a:off x="825909" y="808055"/>
            <a:ext cx="3979205" cy="1453363"/>
          </a:xfrm>
        </p:spPr>
        <p:txBody>
          <a:bodyPr>
            <a:normAutofit/>
          </a:bodyPr>
          <a:lstStyle/>
          <a:p>
            <a:r>
              <a:rPr lang="en-GB" dirty="0"/>
              <a:t>Storage of knowledge</a:t>
            </a:r>
          </a:p>
        </p:txBody>
      </p:sp>
      <p:sp>
        <p:nvSpPr>
          <p:cNvPr id="3" name="Sisällön paikkamerkki 2">
            <a:extLst>
              <a:ext uri="{FF2B5EF4-FFF2-40B4-BE49-F238E27FC236}">
                <a16:creationId xmlns:a16="http://schemas.microsoft.com/office/drawing/2014/main" id="{CCF9DE1C-EE98-CA45-810F-228FB7D42780}"/>
              </a:ext>
            </a:extLst>
          </p:cNvPr>
          <p:cNvSpPr>
            <a:spLocks noGrp="1"/>
          </p:cNvSpPr>
          <p:nvPr>
            <p:ph idx="1"/>
          </p:nvPr>
        </p:nvSpPr>
        <p:spPr>
          <a:xfrm>
            <a:off x="802178" y="2261420"/>
            <a:ext cx="4002936" cy="3637935"/>
          </a:xfrm>
        </p:spPr>
        <p:txBody>
          <a:bodyPr>
            <a:normAutofit/>
          </a:bodyPr>
          <a:lstStyle/>
          <a:p>
            <a:r>
              <a:rPr lang="en-GB" dirty="0"/>
              <a:t>How has knowledge been stored in history? How is it stored today? What role technology plays in preserving knowledge?</a:t>
            </a:r>
          </a:p>
          <a:p>
            <a:r>
              <a:rPr lang="en-GB" dirty="0"/>
              <a:t>Does the fact that so few companies manage the vast amount of knowledge on the internet have a detrimental effect on the quality of our knowledge?</a:t>
            </a:r>
          </a:p>
          <a:p>
            <a:r>
              <a:rPr lang="en-GB" dirty="0"/>
              <a:t>In what ways might our knowledge be unfairly shaped by these companies?</a:t>
            </a:r>
          </a:p>
          <a:p>
            <a:pPr marL="0" indent="0">
              <a:buNone/>
            </a:pPr>
            <a:endParaRPr lang="en-GB" dirty="0"/>
          </a:p>
        </p:txBody>
      </p:sp>
      <p:pic>
        <p:nvPicPr>
          <p:cNvPr id="4" name="Kuva 3">
            <a:extLst>
              <a:ext uri="{FF2B5EF4-FFF2-40B4-BE49-F238E27FC236}">
                <a16:creationId xmlns:a16="http://schemas.microsoft.com/office/drawing/2014/main" id="{6C2D8E08-2D18-D44E-9B70-607D1250FACE}"/>
              </a:ext>
            </a:extLst>
          </p:cNvPr>
          <p:cNvPicPr>
            <a:picLocks noChangeAspect="1"/>
          </p:cNvPicPr>
          <p:nvPr/>
        </p:nvPicPr>
        <p:blipFill>
          <a:blip r:embed="rId3"/>
          <a:stretch>
            <a:fillRect/>
          </a:stretch>
        </p:blipFill>
        <p:spPr>
          <a:xfrm>
            <a:off x="5289752" y="1740172"/>
            <a:ext cx="6095593" cy="3215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33403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3318-792B-CCBB-FE68-183BCA008D74}"/>
              </a:ext>
            </a:extLst>
          </p:cNvPr>
          <p:cNvSpPr>
            <a:spLocks noGrp="1"/>
          </p:cNvSpPr>
          <p:nvPr>
            <p:ph type="title"/>
          </p:nvPr>
        </p:nvSpPr>
        <p:spPr/>
        <p:txBody>
          <a:bodyPr/>
          <a:lstStyle/>
          <a:p>
            <a:r>
              <a:rPr lang="fi-FI" dirty="0">
                <a:ea typeface="Calibri Light"/>
                <a:cs typeface="Calibri Light"/>
              </a:rPr>
              <a:t>How </a:t>
            </a:r>
            <a:r>
              <a:rPr lang="fi-FI" dirty="0" err="1">
                <a:ea typeface="Calibri Light"/>
                <a:cs typeface="Calibri Light"/>
              </a:rPr>
              <a:t>should</a:t>
            </a:r>
            <a:r>
              <a:rPr lang="fi-FI" dirty="0">
                <a:ea typeface="Calibri Light"/>
                <a:cs typeface="Calibri Light"/>
              </a:rPr>
              <a:t> </a:t>
            </a:r>
            <a:r>
              <a:rPr lang="fi-FI" dirty="0" err="1">
                <a:ea typeface="Calibri Light"/>
                <a:cs typeface="Calibri Light"/>
              </a:rPr>
              <a:t>the</a:t>
            </a:r>
            <a:r>
              <a:rPr lang="fi-FI" dirty="0">
                <a:ea typeface="Calibri Light"/>
                <a:cs typeface="Calibri Light"/>
              </a:rPr>
              <a:t> </a:t>
            </a:r>
            <a:r>
              <a:rPr lang="fi-FI" dirty="0" err="1">
                <a:ea typeface="Calibri Light"/>
                <a:cs typeface="Calibri Light"/>
              </a:rPr>
              <a:t>knowledge</a:t>
            </a:r>
            <a:r>
              <a:rPr lang="fi-FI" dirty="0">
                <a:ea typeface="Calibri Light"/>
                <a:cs typeface="Calibri Light"/>
              </a:rPr>
              <a:t> of </a:t>
            </a:r>
            <a:r>
              <a:rPr lang="fi-FI" dirty="0" err="1">
                <a:ea typeface="Calibri Light"/>
                <a:cs typeface="Calibri Light"/>
              </a:rPr>
              <a:t>human</a:t>
            </a:r>
            <a:r>
              <a:rPr lang="fi-FI" dirty="0">
                <a:ea typeface="Calibri Light"/>
                <a:cs typeface="Calibri Light"/>
              </a:rPr>
              <a:t> </a:t>
            </a:r>
            <a:r>
              <a:rPr lang="fi-FI" dirty="0" err="1">
                <a:ea typeface="Calibri Light"/>
                <a:cs typeface="Calibri Light"/>
              </a:rPr>
              <a:t>kind</a:t>
            </a:r>
            <a:r>
              <a:rPr lang="fi-FI" dirty="0">
                <a:ea typeface="Calibri Light"/>
                <a:cs typeface="Calibri Light"/>
              </a:rPr>
              <a:t> </a:t>
            </a:r>
            <a:r>
              <a:rPr lang="fi-FI" dirty="0" err="1">
                <a:ea typeface="Calibri Light"/>
                <a:cs typeface="Calibri Light"/>
              </a:rPr>
              <a:t>be</a:t>
            </a:r>
            <a:r>
              <a:rPr lang="fi-FI" dirty="0">
                <a:ea typeface="Calibri Light"/>
                <a:cs typeface="Calibri Light"/>
              </a:rPr>
              <a:t> </a:t>
            </a:r>
            <a:r>
              <a:rPr lang="fi-FI" dirty="0" err="1">
                <a:ea typeface="Calibri Light"/>
                <a:cs typeface="Calibri Light"/>
              </a:rPr>
              <a:t>stored</a:t>
            </a:r>
            <a:r>
              <a:rPr lang="fi-FI" dirty="0">
                <a:ea typeface="Calibri Light"/>
                <a:cs typeface="Calibri Light"/>
              </a:rPr>
              <a:t>?</a:t>
            </a:r>
            <a:endParaRPr lang="fi-FI" dirty="0" err="1"/>
          </a:p>
        </p:txBody>
      </p:sp>
      <p:sp>
        <p:nvSpPr>
          <p:cNvPr id="3" name="Sisällön paikkamerkki 2">
            <a:extLst>
              <a:ext uri="{FF2B5EF4-FFF2-40B4-BE49-F238E27FC236}">
                <a16:creationId xmlns:a16="http://schemas.microsoft.com/office/drawing/2014/main" id="{1444B31C-73A0-740D-2FF0-4E16C1552B90}"/>
              </a:ext>
            </a:extLst>
          </p:cNvPr>
          <p:cNvSpPr>
            <a:spLocks noGrp="1"/>
          </p:cNvSpPr>
          <p:nvPr>
            <p:ph idx="1"/>
          </p:nvPr>
        </p:nvSpPr>
        <p:spPr/>
        <p:txBody>
          <a:bodyPr/>
          <a:lstStyle/>
          <a:p>
            <a:r>
              <a:rPr lang="fi-FI" dirty="0">
                <a:ea typeface="Calibri"/>
                <a:cs typeface="Calibri"/>
              </a:rPr>
              <a:t>Design a </a:t>
            </a:r>
            <a:r>
              <a:rPr lang="fi-FI" err="1">
                <a:ea typeface="Calibri"/>
                <a:cs typeface="Calibri"/>
              </a:rPr>
              <a:t>solution</a:t>
            </a:r>
            <a:r>
              <a:rPr lang="fi-FI" dirty="0">
                <a:ea typeface="Calibri"/>
                <a:cs typeface="Calibri"/>
              </a:rPr>
              <a:t> </a:t>
            </a:r>
            <a:r>
              <a:rPr lang="fi-FI" err="1">
                <a:ea typeface="Calibri"/>
                <a:cs typeface="Calibri"/>
              </a:rPr>
              <a:t>with</a:t>
            </a:r>
            <a:r>
              <a:rPr lang="fi-FI" dirty="0">
                <a:ea typeface="Calibri"/>
                <a:cs typeface="Calibri"/>
              </a:rPr>
              <a:t> </a:t>
            </a:r>
            <a:r>
              <a:rPr lang="fi-FI" err="1">
                <a:ea typeface="Calibri"/>
                <a:cs typeface="Calibri"/>
              </a:rPr>
              <a:t>your</a:t>
            </a:r>
            <a:r>
              <a:rPr lang="fi-FI" dirty="0">
                <a:ea typeface="Calibri"/>
                <a:cs typeface="Calibri"/>
              </a:rPr>
              <a:t> </a:t>
            </a:r>
            <a:r>
              <a:rPr lang="fi-FI" err="1">
                <a:ea typeface="Calibri"/>
                <a:cs typeface="Calibri"/>
              </a:rPr>
              <a:t>group</a:t>
            </a:r>
            <a:endParaRPr lang="fi-FI">
              <a:ea typeface="Calibri"/>
              <a:cs typeface="Calibri"/>
            </a:endParaRPr>
          </a:p>
          <a:p>
            <a:pPr lvl="1">
              <a:buClr>
                <a:srgbClr val="FFFFFF"/>
              </a:buClr>
              <a:buFont typeface="Courier New"/>
              <a:buChar char="o"/>
            </a:pPr>
            <a:r>
              <a:rPr lang="fi-FI" dirty="0">
                <a:ea typeface="Calibri"/>
                <a:cs typeface="Calibri"/>
              </a:rPr>
              <a:t>Accessibility</a:t>
            </a:r>
          </a:p>
          <a:p>
            <a:pPr lvl="1">
              <a:buClr>
                <a:srgbClr val="FFFFFF"/>
              </a:buClr>
              <a:buFont typeface="Courier New"/>
              <a:buChar char="o"/>
            </a:pPr>
            <a:r>
              <a:rPr lang="fi-FI" err="1">
                <a:ea typeface="Calibri"/>
                <a:cs typeface="Calibri"/>
              </a:rPr>
              <a:t>Reliability</a:t>
            </a:r>
            <a:endParaRPr lang="fi-FI" dirty="0">
              <a:ea typeface="Calibri"/>
              <a:cs typeface="Calibri"/>
            </a:endParaRPr>
          </a:p>
          <a:p>
            <a:pPr lvl="1">
              <a:buClr>
                <a:srgbClr val="FFFFFF"/>
              </a:buClr>
              <a:buFont typeface="Courier New"/>
              <a:buChar char="o"/>
            </a:pPr>
            <a:r>
              <a:rPr lang="fi-FI" dirty="0">
                <a:ea typeface="Calibri"/>
                <a:cs typeface="Calibri"/>
              </a:rPr>
              <a:t>Non-</a:t>
            </a:r>
            <a:r>
              <a:rPr lang="fi-FI" dirty="0" err="1">
                <a:ea typeface="Calibri"/>
                <a:cs typeface="Calibri"/>
              </a:rPr>
              <a:t>biased</a:t>
            </a:r>
          </a:p>
          <a:p>
            <a:pPr lvl="1">
              <a:buClr>
                <a:srgbClr val="FFFFFF"/>
              </a:buClr>
              <a:buFont typeface="Courier New"/>
              <a:buChar char="o"/>
            </a:pPr>
            <a:r>
              <a:rPr lang="fi-FI" dirty="0">
                <a:ea typeface="Calibri"/>
                <a:cs typeface="Calibri"/>
              </a:rPr>
              <a:t>Etc.</a:t>
            </a:r>
          </a:p>
          <a:p>
            <a:pPr lvl="1">
              <a:buClr>
                <a:srgbClr val="FFFFFF"/>
              </a:buClr>
              <a:buFont typeface="Courier New"/>
              <a:buChar char="o"/>
            </a:pPr>
            <a:endParaRPr lang="fi-FI" dirty="0">
              <a:ea typeface="Calibri"/>
              <a:cs typeface="Calibri"/>
            </a:endParaRPr>
          </a:p>
        </p:txBody>
      </p:sp>
    </p:spTree>
    <p:extLst>
      <p:ext uri="{BB962C8B-B14F-4D97-AF65-F5344CB8AC3E}">
        <p14:creationId xmlns:p14="http://schemas.microsoft.com/office/powerpoint/2010/main" val="3571545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742E03-048D-CF0D-B0CD-865794E6527B}"/>
              </a:ext>
            </a:extLst>
          </p:cNvPr>
          <p:cNvSpPr>
            <a:spLocks noGrp="1"/>
          </p:cNvSpPr>
          <p:nvPr>
            <p:ph type="title"/>
          </p:nvPr>
        </p:nvSpPr>
        <p:spPr/>
        <p:txBody>
          <a:bodyPr/>
          <a:lstStyle/>
          <a:p>
            <a:r>
              <a:rPr lang="fi-FI" dirty="0" err="1"/>
              <a:t>Ethics</a:t>
            </a:r>
            <a:r>
              <a:rPr lang="fi-FI" dirty="0"/>
              <a:t> and </a:t>
            </a:r>
            <a:r>
              <a:rPr lang="fi-FI" dirty="0" err="1"/>
              <a:t>technology</a:t>
            </a:r>
            <a:endParaRPr lang="fi-FI" dirty="0"/>
          </a:p>
        </p:txBody>
      </p:sp>
      <p:sp>
        <p:nvSpPr>
          <p:cNvPr id="3" name="Sisällön paikkamerkki 2">
            <a:extLst>
              <a:ext uri="{FF2B5EF4-FFF2-40B4-BE49-F238E27FC236}">
                <a16:creationId xmlns:a16="http://schemas.microsoft.com/office/drawing/2014/main" id="{E60B713A-6630-2E35-8E8D-58BE7C017663}"/>
              </a:ext>
            </a:extLst>
          </p:cNvPr>
          <p:cNvSpPr>
            <a:spLocks noGrp="1"/>
          </p:cNvSpPr>
          <p:nvPr>
            <p:ph idx="1"/>
          </p:nvPr>
        </p:nvSpPr>
        <p:spPr/>
        <p:txBody>
          <a:bodyPr/>
          <a:lstStyle/>
          <a:p>
            <a:pPr marL="0" indent="0">
              <a:buNone/>
            </a:pPr>
            <a:r>
              <a:rPr lang="fi-FI" sz="2000" dirty="0" err="1"/>
              <a:t>Warm-up</a:t>
            </a:r>
            <a:r>
              <a:rPr lang="fi-FI" sz="2000" dirty="0"/>
              <a:t>:</a:t>
            </a:r>
          </a:p>
          <a:p>
            <a:pPr marL="0" indent="0">
              <a:buNone/>
            </a:pPr>
            <a:r>
              <a:rPr lang="fi-FI" dirty="0"/>
              <a:t>1) </a:t>
            </a:r>
            <a:r>
              <a:rPr lang="fi-FI" dirty="0" err="1"/>
              <a:t>Come</a:t>
            </a:r>
            <a:r>
              <a:rPr lang="fi-FI" dirty="0"/>
              <a:t> </a:t>
            </a:r>
            <a:r>
              <a:rPr lang="fi-FI" dirty="0" err="1"/>
              <a:t>up</a:t>
            </a:r>
            <a:r>
              <a:rPr lang="fi-FI" dirty="0"/>
              <a:t> </a:t>
            </a:r>
            <a:r>
              <a:rPr lang="fi-FI" dirty="0" err="1"/>
              <a:t>with</a:t>
            </a:r>
            <a:r>
              <a:rPr lang="fi-FI" dirty="0"/>
              <a:t> an </a:t>
            </a:r>
            <a:r>
              <a:rPr lang="fi-FI" dirty="0" err="1"/>
              <a:t>ethical</a:t>
            </a:r>
            <a:r>
              <a:rPr lang="fi-FI" dirty="0"/>
              <a:t> </a:t>
            </a:r>
            <a:r>
              <a:rPr lang="fi-FI" dirty="0" err="1"/>
              <a:t>principle</a:t>
            </a:r>
            <a:r>
              <a:rPr lang="fi-FI" dirty="0"/>
              <a:t> </a:t>
            </a:r>
            <a:r>
              <a:rPr lang="fi-FI" dirty="0" err="1"/>
              <a:t>that</a:t>
            </a:r>
            <a:r>
              <a:rPr lang="fi-FI" dirty="0"/>
              <a:t> is </a:t>
            </a:r>
            <a:r>
              <a:rPr lang="fi-FI" dirty="0" err="1"/>
              <a:t>important</a:t>
            </a:r>
            <a:r>
              <a:rPr lang="fi-FI" dirty="0"/>
              <a:t> to </a:t>
            </a:r>
            <a:r>
              <a:rPr lang="fi-FI" dirty="0" err="1"/>
              <a:t>you</a:t>
            </a:r>
            <a:r>
              <a:rPr lang="fi-FI" dirty="0"/>
              <a:t>.</a:t>
            </a:r>
          </a:p>
          <a:p>
            <a:pPr marL="0" indent="0">
              <a:buNone/>
            </a:pPr>
            <a:r>
              <a:rPr lang="fi-FI" dirty="0"/>
              <a:t>2) </a:t>
            </a:r>
            <a:r>
              <a:rPr lang="fi-FI" dirty="0" err="1"/>
              <a:t>Do</a:t>
            </a:r>
            <a:r>
              <a:rPr lang="fi-FI" dirty="0"/>
              <a:t> </a:t>
            </a:r>
            <a:r>
              <a:rPr lang="fi-FI" dirty="0" err="1"/>
              <a:t>you</a:t>
            </a:r>
            <a:r>
              <a:rPr lang="fi-FI" dirty="0"/>
              <a:t> </a:t>
            </a:r>
            <a:r>
              <a:rPr lang="fi-FI" dirty="0" err="1"/>
              <a:t>find</a:t>
            </a:r>
            <a:r>
              <a:rPr lang="fi-FI" dirty="0"/>
              <a:t> it </a:t>
            </a:r>
            <a:r>
              <a:rPr lang="fi-FI" dirty="0" err="1"/>
              <a:t>easy</a:t>
            </a:r>
            <a:r>
              <a:rPr lang="fi-FI" dirty="0"/>
              <a:t> to </a:t>
            </a:r>
            <a:r>
              <a:rPr lang="fi-FI" dirty="0" err="1"/>
              <a:t>follow</a:t>
            </a:r>
            <a:r>
              <a:rPr lang="fi-FI" dirty="0"/>
              <a:t> </a:t>
            </a:r>
            <a:r>
              <a:rPr lang="fi-FI" dirty="0" err="1"/>
              <a:t>the</a:t>
            </a:r>
            <a:r>
              <a:rPr lang="fi-FI" dirty="0"/>
              <a:t> </a:t>
            </a:r>
            <a:r>
              <a:rPr lang="fi-FI" dirty="0" err="1"/>
              <a:t>rule</a:t>
            </a:r>
            <a:r>
              <a:rPr lang="fi-FI" dirty="0"/>
              <a:t>?</a:t>
            </a:r>
          </a:p>
          <a:p>
            <a:pPr marL="0" indent="0">
              <a:buNone/>
            </a:pPr>
            <a:r>
              <a:rPr lang="fi-FI" dirty="0"/>
              <a:t>3) </a:t>
            </a:r>
            <a:r>
              <a:rPr lang="fi-FI" dirty="0" err="1"/>
              <a:t>Share</a:t>
            </a:r>
            <a:r>
              <a:rPr lang="fi-FI" dirty="0"/>
              <a:t> </a:t>
            </a:r>
            <a:r>
              <a:rPr lang="fi-FI" dirty="0" err="1"/>
              <a:t>your</a:t>
            </a:r>
            <a:r>
              <a:rPr lang="fi-FI" dirty="0"/>
              <a:t> </a:t>
            </a:r>
            <a:r>
              <a:rPr lang="fi-FI" dirty="0" err="1"/>
              <a:t>rule</a:t>
            </a:r>
            <a:r>
              <a:rPr lang="fi-FI" dirty="0"/>
              <a:t> and </a:t>
            </a:r>
            <a:r>
              <a:rPr lang="fi-FI" dirty="0" err="1"/>
              <a:t>thoughts</a:t>
            </a:r>
            <a:r>
              <a:rPr lang="fi-FI" dirty="0"/>
              <a:t> </a:t>
            </a:r>
            <a:r>
              <a:rPr lang="fi-FI" dirty="0" err="1"/>
              <a:t>about</a:t>
            </a:r>
            <a:r>
              <a:rPr lang="fi-FI" dirty="0"/>
              <a:t> it</a:t>
            </a:r>
          </a:p>
          <a:p>
            <a:endParaRPr lang="fi-FI" dirty="0"/>
          </a:p>
        </p:txBody>
      </p:sp>
    </p:spTree>
    <p:extLst>
      <p:ext uri="{BB962C8B-B14F-4D97-AF65-F5344CB8AC3E}">
        <p14:creationId xmlns:p14="http://schemas.microsoft.com/office/powerpoint/2010/main" val="527558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6740AB-1FC4-6209-0E32-70ED3F421387}"/>
              </a:ext>
            </a:extLst>
          </p:cNvPr>
          <p:cNvSpPr>
            <a:spLocks noGrp="1"/>
          </p:cNvSpPr>
          <p:nvPr>
            <p:ph type="title"/>
          </p:nvPr>
        </p:nvSpPr>
        <p:spPr>
          <a:xfrm>
            <a:off x="4955458" y="639097"/>
            <a:ext cx="6593075" cy="1612490"/>
          </a:xfrm>
        </p:spPr>
        <p:txBody>
          <a:bodyPr>
            <a:normAutofit/>
          </a:bodyPr>
          <a:lstStyle/>
          <a:p>
            <a:r>
              <a:rPr lang="fi-FI" dirty="0" err="1"/>
              <a:t>Ethics</a:t>
            </a:r>
            <a:r>
              <a:rPr lang="fi-FI" dirty="0"/>
              <a:t> and </a:t>
            </a:r>
            <a:r>
              <a:rPr lang="fi-FI" dirty="0" err="1"/>
              <a:t>technology</a:t>
            </a:r>
            <a:endParaRPr lang="fi-FI" dirty="0"/>
          </a:p>
        </p:txBody>
      </p:sp>
      <p:pic>
        <p:nvPicPr>
          <p:cNvPr id="5" name="Kuva 4" descr="CTV-kamera">
            <a:extLst>
              <a:ext uri="{FF2B5EF4-FFF2-40B4-BE49-F238E27FC236}">
                <a16:creationId xmlns:a16="http://schemas.microsoft.com/office/drawing/2014/main" id="{750E7BA2-EC4B-CDA0-E875-D94BD5B88478}"/>
              </a:ext>
            </a:extLst>
          </p:cNvPr>
          <p:cNvPicPr>
            <a:picLocks noChangeAspect="1"/>
          </p:cNvPicPr>
          <p:nvPr/>
        </p:nvPicPr>
        <p:blipFill>
          <a:blip r:embed="rId3"/>
          <a:srcRect l="8924" r="51361"/>
          <a:stretch/>
        </p:blipFill>
        <p:spPr>
          <a:xfrm>
            <a:off x="20" y="975"/>
            <a:ext cx="4635988" cy="6858000"/>
          </a:xfrm>
          <a:prstGeom prst="rect">
            <a:avLst/>
          </a:prstGeom>
        </p:spPr>
      </p:pic>
      <p:sp>
        <p:nvSpPr>
          <p:cNvPr id="3" name="Sisällön paikkamerkki 2">
            <a:extLst>
              <a:ext uri="{FF2B5EF4-FFF2-40B4-BE49-F238E27FC236}">
                <a16:creationId xmlns:a16="http://schemas.microsoft.com/office/drawing/2014/main" id="{6C2420FA-2EF2-E761-201E-E16DD5621291}"/>
              </a:ext>
            </a:extLst>
          </p:cNvPr>
          <p:cNvSpPr>
            <a:spLocks noGrp="1"/>
          </p:cNvSpPr>
          <p:nvPr>
            <p:ph idx="1"/>
          </p:nvPr>
        </p:nvSpPr>
        <p:spPr>
          <a:xfrm>
            <a:off x="4955458" y="2251587"/>
            <a:ext cx="6593075" cy="3972232"/>
          </a:xfrm>
        </p:spPr>
        <p:txBody>
          <a:bodyPr>
            <a:normAutofit/>
          </a:bodyPr>
          <a:lstStyle/>
          <a:p>
            <a:pPr marL="0" indent="0">
              <a:buNone/>
            </a:pPr>
            <a:r>
              <a:rPr lang="fi-FI" dirty="0"/>
              <a:t>Activity: </a:t>
            </a:r>
          </a:p>
          <a:p>
            <a:pPr marL="342900" indent="-342900">
              <a:buFont typeface="+mj-lt"/>
              <a:buAutoNum type="arabicParenR"/>
            </a:pPr>
            <a:r>
              <a:rPr lang="fi-FI" dirty="0" err="1"/>
              <a:t>Reseach</a:t>
            </a:r>
            <a:r>
              <a:rPr lang="fi-FI" dirty="0"/>
              <a:t> some </a:t>
            </a:r>
            <a:r>
              <a:rPr lang="fi-FI" dirty="0" err="1"/>
              <a:t>ethical</a:t>
            </a:r>
            <a:r>
              <a:rPr lang="fi-FI" dirty="0"/>
              <a:t> </a:t>
            </a:r>
            <a:r>
              <a:rPr lang="fi-FI" dirty="0" err="1"/>
              <a:t>considereations</a:t>
            </a:r>
            <a:r>
              <a:rPr lang="fi-FI" dirty="0"/>
              <a:t> of </a:t>
            </a:r>
            <a:r>
              <a:rPr lang="fi-FI" dirty="0" err="1"/>
              <a:t>automated</a:t>
            </a:r>
            <a:r>
              <a:rPr lang="fi-FI" dirty="0"/>
              <a:t> </a:t>
            </a:r>
            <a:r>
              <a:rPr lang="fi-FI" dirty="0" err="1"/>
              <a:t>facial</a:t>
            </a:r>
            <a:r>
              <a:rPr lang="fi-FI" dirty="0"/>
              <a:t> </a:t>
            </a:r>
            <a:r>
              <a:rPr lang="fi-FI" dirty="0" err="1"/>
              <a:t>recognition</a:t>
            </a:r>
            <a:r>
              <a:rPr lang="fi-FI" dirty="0"/>
              <a:t> software. </a:t>
            </a:r>
            <a:r>
              <a:rPr lang="fi-FI" dirty="0" err="1"/>
              <a:t>Try</a:t>
            </a:r>
            <a:r>
              <a:rPr lang="fi-FI" dirty="0"/>
              <a:t> </a:t>
            </a:r>
            <a:r>
              <a:rPr lang="fi-FI" dirty="0" err="1"/>
              <a:t>entering</a:t>
            </a:r>
            <a:r>
              <a:rPr lang="fi-FI" dirty="0"/>
              <a:t> ’</a:t>
            </a:r>
            <a:r>
              <a:rPr lang="fi-FI" dirty="0" err="1"/>
              <a:t>ethics</a:t>
            </a:r>
            <a:r>
              <a:rPr lang="fi-FI" dirty="0"/>
              <a:t> of </a:t>
            </a:r>
            <a:r>
              <a:rPr lang="fi-FI" dirty="0" err="1"/>
              <a:t>facial</a:t>
            </a:r>
            <a:r>
              <a:rPr lang="fi-FI" dirty="0"/>
              <a:t> </a:t>
            </a:r>
            <a:r>
              <a:rPr lang="fi-FI" dirty="0" err="1"/>
              <a:t>recognition</a:t>
            </a:r>
            <a:r>
              <a:rPr lang="fi-FI" dirty="0"/>
              <a:t>’ into </a:t>
            </a:r>
            <a:r>
              <a:rPr lang="fi-FI" dirty="0" err="1"/>
              <a:t>your</a:t>
            </a:r>
            <a:r>
              <a:rPr lang="fi-FI" dirty="0"/>
              <a:t> </a:t>
            </a:r>
            <a:r>
              <a:rPr lang="fi-FI" dirty="0" err="1"/>
              <a:t>search</a:t>
            </a:r>
            <a:r>
              <a:rPr lang="fi-FI" dirty="0"/>
              <a:t> </a:t>
            </a:r>
            <a:r>
              <a:rPr lang="fi-FI" dirty="0" err="1"/>
              <a:t>engine</a:t>
            </a:r>
            <a:r>
              <a:rPr lang="fi-FI" dirty="0"/>
              <a:t>.</a:t>
            </a:r>
          </a:p>
          <a:p>
            <a:pPr marL="342900" indent="-342900">
              <a:buFont typeface="+mj-lt"/>
              <a:buAutoNum type="arabicParenR"/>
            </a:pPr>
            <a:r>
              <a:rPr lang="fi-FI" dirty="0" err="1"/>
              <a:t>Try</a:t>
            </a:r>
            <a:r>
              <a:rPr lang="fi-FI" dirty="0"/>
              <a:t> to </a:t>
            </a:r>
            <a:r>
              <a:rPr lang="fi-FI" dirty="0" err="1"/>
              <a:t>construct</a:t>
            </a:r>
            <a:r>
              <a:rPr lang="fi-FI" dirty="0"/>
              <a:t> an </a:t>
            </a:r>
            <a:r>
              <a:rPr lang="fi-FI" dirty="0" err="1"/>
              <a:t>ethical</a:t>
            </a:r>
            <a:r>
              <a:rPr lang="fi-FI" dirty="0"/>
              <a:t> </a:t>
            </a:r>
            <a:r>
              <a:rPr lang="fi-FI" dirty="0" err="1"/>
              <a:t>principle</a:t>
            </a:r>
            <a:r>
              <a:rPr lang="fi-FI" dirty="0"/>
              <a:t> </a:t>
            </a:r>
            <a:r>
              <a:rPr lang="fi-FI" dirty="0" err="1"/>
              <a:t>which</a:t>
            </a:r>
            <a:r>
              <a:rPr lang="fi-FI" dirty="0"/>
              <a:t> </a:t>
            </a:r>
            <a:r>
              <a:rPr lang="fi-FI" dirty="0" err="1"/>
              <a:t>you</a:t>
            </a:r>
            <a:r>
              <a:rPr lang="fi-FI" dirty="0"/>
              <a:t> </a:t>
            </a:r>
            <a:r>
              <a:rPr lang="fi-FI" dirty="0" err="1"/>
              <a:t>might</a:t>
            </a:r>
            <a:r>
              <a:rPr lang="fi-FI" dirty="0"/>
              <a:t> </a:t>
            </a:r>
            <a:r>
              <a:rPr lang="fi-FI" dirty="0" err="1"/>
              <a:t>appeal</a:t>
            </a:r>
            <a:r>
              <a:rPr lang="fi-FI" dirty="0"/>
              <a:t> to, </a:t>
            </a:r>
            <a:r>
              <a:rPr lang="fi-FI" i="1" dirty="0"/>
              <a:t>to </a:t>
            </a:r>
            <a:r>
              <a:rPr lang="fi-FI" i="1" dirty="0" err="1"/>
              <a:t>justify</a:t>
            </a:r>
            <a:r>
              <a:rPr lang="fi-FI" i="1" dirty="0"/>
              <a:t> </a:t>
            </a:r>
            <a:r>
              <a:rPr lang="fi-FI" dirty="0" err="1"/>
              <a:t>the</a:t>
            </a:r>
            <a:r>
              <a:rPr lang="fi-FI" dirty="0"/>
              <a:t> </a:t>
            </a:r>
            <a:r>
              <a:rPr lang="fi-FI" dirty="0" err="1"/>
              <a:t>use</a:t>
            </a:r>
            <a:r>
              <a:rPr lang="fi-FI" dirty="0"/>
              <a:t> of </a:t>
            </a:r>
            <a:r>
              <a:rPr lang="fi-FI" dirty="0" err="1"/>
              <a:t>this</a:t>
            </a:r>
            <a:r>
              <a:rPr lang="fi-FI" dirty="0"/>
              <a:t> software. </a:t>
            </a:r>
            <a:r>
              <a:rPr lang="fi-FI" dirty="0" err="1"/>
              <a:t>What</a:t>
            </a:r>
            <a:r>
              <a:rPr lang="fi-FI" dirty="0"/>
              <a:t> </a:t>
            </a:r>
            <a:r>
              <a:rPr lang="fi-FI" dirty="0" err="1"/>
              <a:t>about</a:t>
            </a:r>
            <a:r>
              <a:rPr lang="fi-FI" dirty="0"/>
              <a:t> an </a:t>
            </a:r>
            <a:r>
              <a:rPr lang="fi-FI" dirty="0" err="1"/>
              <a:t>ethical</a:t>
            </a:r>
            <a:r>
              <a:rPr lang="fi-FI" dirty="0"/>
              <a:t> </a:t>
            </a:r>
            <a:r>
              <a:rPr lang="fi-FI" dirty="0" err="1"/>
              <a:t>principle</a:t>
            </a:r>
            <a:r>
              <a:rPr lang="fi-FI" dirty="0"/>
              <a:t> </a:t>
            </a:r>
            <a:r>
              <a:rPr lang="fi-FI" dirty="0" err="1"/>
              <a:t>you</a:t>
            </a:r>
            <a:r>
              <a:rPr lang="fi-FI" dirty="0"/>
              <a:t> </a:t>
            </a:r>
            <a:r>
              <a:rPr lang="fi-FI" dirty="0" err="1"/>
              <a:t>could</a:t>
            </a:r>
            <a:r>
              <a:rPr lang="fi-FI" dirty="0"/>
              <a:t> </a:t>
            </a:r>
            <a:r>
              <a:rPr lang="fi-FI" dirty="0" err="1"/>
              <a:t>rely</a:t>
            </a:r>
            <a:r>
              <a:rPr lang="fi-FI" dirty="0"/>
              <a:t> on </a:t>
            </a:r>
            <a:r>
              <a:rPr lang="fi-FI" i="1" dirty="0"/>
              <a:t>to </a:t>
            </a:r>
            <a:r>
              <a:rPr lang="fi-FI" i="1" dirty="0" err="1"/>
              <a:t>challenge</a:t>
            </a:r>
            <a:r>
              <a:rPr lang="fi-FI" i="1" dirty="0"/>
              <a:t> </a:t>
            </a:r>
            <a:r>
              <a:rPr lang="fi-FI" dirty="0" err="1"/>
              <a:t>the</a:t>
            </a:r>
            <a:r>
              <a:rPr lang="fi-FI" dirty="0"/>
              <a:t> </a:t>
            </a:r>
            <a:r>
              <a:rPr lang="fi-FI" dirty="0" err="1"/>
              <a:t>use</a:t>
            </a:r>
            <a:r>
              <a:rPr lang="fi-FI" dirty="0"/>
              <a:t> of </a:t>
            </a:r>
            <a:r>
              <a:rPr lang="fi-FI" dirty="0" err="1"/>
              <a:t>the</a:t>
            </a:r>
            <a:r>
              <a:rPr lang="fi-FI" dirty="0"/>
              <a:t> software?</a:t>
            </a:r>
          </a:p>
          <a:p>
            <a:pPr marL="342900" indent="-342900">
              <a:buFont typeface="+mj-lt"/>
              <a:buAutoNum type="arabicParenR"/>
            </a:pPr>
            <a:r>
              <a:rPr lang="fi-FI" dirty="0"/>
              <a:t>In </a:t>
            </a:r>
            <a:r>
              <a:rPr lang="fi-FI" dirty="0" err="1"/>
              <a:t>cases</a:t>
            </a:r>
            <a:r>
              <a:rPr lang="fi-FI" dirty="0"/>
              <a:t> </a:t>
            </a:r>
            <a:r>
              <a:rPr lang="fi-FI" dirty="0" err="1"/>
              <a:t>where</a:t>
            </a:r>
            <a:r>
              <a:rPr lang="fi-FI" dirty="0"/>
              <a:t> </a:t>
            </a:r>
            <a:r>
              <a:rPr lang="fi-FI" dirty="0" err="1"/>
              <a:t>there</a:t>
            </a:r>
            <a:r>
              <a:rPr lang="fi-FI" dirty="0"/>
              <a:t> </a:t>
            </a:r>
            <a:r>
              <a:rPr lang="fi-FI" dirty="0" err="1"/>
              <a:t>are</a:t>
            </a:r>
            <a:r>
              <a:rPr lang="fi-FI" dirty="0"/>
              <a:t> </a:t>
            </a:r>
            <a:r>
              <a:rPr lang="fi-FI" dirty="0" err="1"/>
              <a:t>conflicting</a:t>
            </a:r>
            <a:r>
              <a:rPr lang="fi-FI" dirty="0"/>
              <a:t> </a:t>
            </a:r>
            <a:r>
              <a:rPr lang="fi-FI" dirty="0" err="1"/>
              <a:t>ethical</a:t>
            </a:r>
            <a:r>
              <a:rPr lang="fi-FI" dirty="0"/>
              <a:t> </a:t>
            </a:r>
            <a:r>
              <a:rPr lang="fi-FI" dirty="0" err="1"/>
              <a:t>beliefs</a:t>
            </a:r>
            <a:r>
              <a:rPr lang="fi-FI" dirty="0"/>
              <a:t>, </a:t>
            </a:r>
            <a:r>
              <a:rPr lang="fi-FI" dirty="0" err="1"/>
              <a:t>how</a:t>
            </a:r>
            <a:r>
              <a:rPr lang="fi-FI" dirty="0"/>
              <a:t> </a:t>
            </a:r>
            <a:r>
              <a:rPr lang="fi-FI" dirty="0" err="1"/>
              <a:t>do</a:t>
            </a:r>
            <a:r>
              <a:rPr lang="fi-FI" dirty="0"/>
              <a:t> </a:t>
            </a:r>
            <a:r>
              <a:rPr lang="fi-FI" dirty="0" err="1"/>
              <a:t>you</a:t>
            </a:r>
            <a:r>
              <a:rPr lang="fi-FI" dirty="0"/>
              <a:t> </a:t>
            </a:r>
            <a:r>
              <a:rPr lang="fi-FI" dirty="0" err="1"/>
              <a:t>think</a:t>
            </a:r>
            <a:r>
              <a:rPr lang="fi-FI" dirty="0"/>
              <a:t> </a:t>
            </a:r>
            <a:r>
              <a:rPr lang="fi-FI" dirty="0" err="1"/>
              <a:t>we</a:t>
            </a:r>
            <a:r>
              <a:rPr lang="fi-FI" dirty="0"/>
              <a:t> </a:t>
            </a:r>
            <a:r>
              <a:rPr lang="fi-FI" dirty="0" err="1"/>
              <a:t>decide</a:t>
            </a:r>
            <a:r>
              <a:rPr lang="fi-FI" dirty="0"/>
              <a:t> </a:t>
            </a:r>
            <a:r>
              <a:rPr lang="fi-FI" dirty="0" err="1"/>
              <a:t>which</a:t>
            </a:r>
            <a:r>
              <a:rPr lang="fi-FI" dirty="0"/>
              <a:t> </a:t>
            </a:r>
            <a:r>
              <a:rPr lang="fi-FI" dirty="0" err="1"/>
              <a:t>principle</a:t>
            </a:r>
            <a:r>
              <a:rPr lang="fi-FI" dirty="0"/>
              <a:t> </a:t>
            </a:r>
            <a:r>
              <a:rPr lang="fi-FI" dirty="0" err="1"/>
              <a:t>should</a:t>
            </a:r>
            <a:r>
              <a:rPr lang="fi-FI" dirty="0"/>
              <a:t> </a:t>
            </a:r>
            <a:r>
              <a:rPr lang="fi-FI" dirty="0" err="1"/>
              <a:t>take</a:t>
            </a:r>
            <a:r>
              <a:rPr lang="fi-FI" dirty="0"/>
              <a:t> </a:t>
            </a:r>
            <a:r>
              <a:rPr lang="fi-FI" dirty="0" err="1"/>
              <a:t>priority</a:t>
            </a:r>
            <a:r>
              <a:rPr lang="fi-FI" dirty="0"/>
              <a:t>? </a:t>
            </a:r>
            <a:r>
              <a:rPr lang="fi-FI" dirty="0" err="1"/>
              <a:t>What</a:t>
            </a:r>
            <a:r>
              <a:rPr lang="fi-FI" dirty="0"/>
              <a:t> </a:t>
            </a:r>
            <a:r>
              <a:rPr lang="fi-FI" dirty="0" err="1"/>
              <a:t>methods</a:t>
            </a:r>
            <a:r>
              <a:rPr lang="fi-FI" dirty="0"/>
              <a:t> </a:t>
            </a:r>
            <a:r>
              <a:rPr lang="fi-FI" dirty="0" err="1"/>
              <a:t>can</a:t>
            </a:r>
            <a:r>
              <a:rPr lang="fi-FI" dirty="0"/>
              <a:t> </a:t>
            </a:r>
            <a:r>
              <a:rPr lang="fi-FI" dirty="0" err="1"/>
              <a:t>be</a:t>
            </a:r>
            <a:r>
              <a:rPr lang="fi-FI" dirty="0"/>
              <a:t> </a:t>
            </a:r>
            <a:r>
              <a:rPr lang="fi-FI" dirty="0" err="1"/>
              <a:t>used</a:t>
            </a:r>
            <a:r>
              <a:rPr lang="fi-FI" dirty="0"/>
              <a:t> to </a:t>
            </a:r>
            <a:r>
              <a:rPr lang="fi-FI" dirty="0" err="1"/>
              <a:t>decide</a:t>
            </a:r>
            <a:r>
              <a:rPr lang="fi-FI" dirty="0"/>
              <a:t> </a:t>
            </a:r>
            <a:r>
              <a:rPr lang="fi-FI" dirty="0" err="1"/>
              <a:t>what</a:t>
            </a:r>
            <a:r>
              <a:rPr lang="fi-FI" dirty="0"/>
              <a:t> is </a:t>
            </a:r>
            <a:r>
              <a:rPr lang="fi-FI" dirty="0" err="1"/>
              <a:t>the</a:t>
            </a:r>
            <a:r>
              <a:rPr lang="fi-FI" dirty="0"/>
              <a:t> </a:t>
            </a:r>
            <a:r>
              <a:rPr lang="fi-FI" dirty="0" err="1"/>
              <a:t>better</a:t>
            </a:r>
            <a:r>
              <a:rPr lang="fi-FI" dirty="0"/>
              <a:t> </a:t>
            </a:r>
            <a:r>
              <a:rPr lang="fi-FI" dirty="0" err="1"/>
              <a:t>principle</a:t>
            </a:r>
            <a:r>
              <a:rPr lang="fi-FI" dirty="0"/>
              <a:t>?</a:t>
            </a:r>
          </a:p>
        </p:txBody>
      </p:sp>
    </p:spTree>
    <p:extLst>
      <p:ext uri="{BB962C8B-B14F-4D97-AF65-F5344CB8AC3E}">
        <p14:creationId xmlns:p14="http://schemas.microsoft.com/office/powerpoint/2010/main" val="158280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A6DFDB-F9DF-0942-BFBB-F34C0FE5EF91}"/>
              </a:ext>
            </a:extLst>
          </p:cNvPr>
          <p:cNvSpPr>
            <a:spLocks noGrp="1"/>
          </p:cNvSpPr>
          <p:nvPr>
            <p:ph type="title"/>
          </p:nvPr>
        </p:nvSpPr>
        <p:spPr>
          <a:xfrm>
            <a:off x="685801" y="609600"/>
            <a:ext cx="5219699" cy="1456267"/>
          </a:xfrm>
        </p:spPr>
        <p:txBody>
          <a:bodyPr>
            <a:normAutofit/>
          </a:bodyPr>
          <a:lstStyle/>
          <a:p>
            <a:r>
              <a:rPr lang="en-GB" dirty="0"/>
              <a:t>Ethics and technology</a:t>
            </a:r>
          </a:p>
        </p:txBody>
      </p:sp>
      <p:sp>
        <p:nvSpPr>
          <p:cNvPr id="3" name="Sisällön paikkamerkki 2">
            <a:extLst>
              <a:ext uri="{FF2B5EF4-FFF2-40B4-BE49-F238E27FC236}">
                <a16:creationId xmlns:a16="http://schemas.microsoft.com/office/drawing/2014/main" id="{517F4420-535E-904D-95BA-92DCDC4E70F1}"/>
              </a:ext>
            </a:extLst>
          </p:cNvPr>
          <p:cNvSpPr>
            <a:spLocks noGrp="1"/>
          </p:cNvSpPr>
          <p:nvPr>
            <p:ph idx="1"/>
          </p:nvPr>
        </p:nvSpPr>
        <p:spPr>
          <a:xfrm>
            <a:off x="685801" y="2142067"/>
            <a:ext cx="5219699" cy="3649133"/>
          </a:xfrm>
        </p:spPr>
        <p:txBody>
          <a:bodyPr>
            <a:normAutofit/>
          </a:bodyPr>
          <a:lstStyle/>
          <a:p>
            <a:r>
              <a:rPr lang="en-GB" dirty="0"/>
              <a:t>Activity: What ethical principles technology should follow? Engage in conversation around the two topics</a:t>
            </a:r>
          </a:p>
          <a:p>
            <a:pPr lvl="1"/>
            <a:r>
              <a:rPr lang="en-GB" dirty="0"/>
              <a:t>Nuclear weapons as promoting peace</a:t>
            </a:r>
          </a:p>
          <a:p>
            <a:pPr lvl="1"/>
            <a:r>
              <a:rPr lang="en-GB" dirty="0"/>
              <a:t>Using war robots to save lives</a:t>
            </a:r>
          </a:p>
          <a:p>
            <a:pPr lvl="1"/>
            <a:endParaRPr lang="en-GB" dirty="0"/>
          </a:p>
          <a:p>
            <a:pPr lvl="1"/>
            <a:endParaRPr lang="en-GB" dirty="0"/>
          </a:p>
          <a:p>
            <a:pPr marL="457200" lvl="1" indent="0">
              <a:buNone/>
            </a:pPr>
            <a:endParaRPr lang="en-GB" dirty="0"/>
          </a:p>
        </p:txBody>
      </p:sp>
      <p:pic>
        <p:nvPicPr>
          <p:cNvPr id="1026" name="Picture 2" descr="Terminaattori, Robotti, Futuristinen">
            <a:extLst>
              <a:ext uri="{FF2B5EF4-FFF2-40B4-BE49-F238E27FC236}">
                <a16:creationId xmlns:a16="http://schemas.microsoft.com/office/drawing/2014/main" id="{D7B0E4AC-9392-2B0E-46E7-1369025A8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48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502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FD629-3DAB-5549-8EBD-26EE0A073C7F}"/>
              </a:ext>
            </a:extLst>
          </p:cNvPr>
          <p:cNvSpPr>
            <a:spLocks noGrp="1"/>
          </p:cNvSpPr>
          <p:nvPr>
            <p:ph type="title"/>
          </p:nvPr>
        </p:nvSpPr>
        <p:spPr>
          <a:xfrm>
            <a:off x="685802" y="609600"/>
            <a:ext cx="6282266" cy="1456267"/>
          </a:xfrm>
        </p:spPr>
        <p:txBody>
          <a:bodyPr>
            <a:normAutofit/>
          </a:bodyPr>
          <a:lstStyle/>
          <a:p>
            <a:r>
              <a:rPr lang="en-GB" dirty="0"/>
              <a:t>Isaac Asimov: laws for robotics</a:t>
            </a:r>
          </a:p>
        </p:txBody>
      </p:sp>
      <p:sp>
        <p:nvSpPr>
          <p:cNvPr id="3" name="Sisällön paikkamerkki 2">
            <a:extLst>
              <a:ext uri="{FF2B5EF4-FFF2-40B4-BE49-F238E27FC236}">
                <a16:creationId xmlns:a16="http://schemas.microsoft.com/office/drawing/2014/main" id="{2A054F5E-D343-AC41-8913-51DA56D2B8D9}"/>
              </a:ext>
            </a:extLst>
          </p:cNvPr>
          <p:cNvSpPr>
            <a:spLocks noGrp="1"/>
          </p:cNvSpPr>
          <p:nvPr>
            <p:ph idx="1"/>
          </p:nvPr>
        </p:nvSpPr>
        <p:spPr>
          <a:xfrm>
            <a:off x="685802" y="2142067"/>
            <a:ext cx="6282266" cy="3649133"/>
          </a:xfrm>
        </p:spPr>
        <p:txBody>
          <a:bodyPr>
            <a:normAutofit/>
          </a:bodyPr>
          <a:lstStyle/>
          <a:p>
            <a:pPr marL="342900" indent="-342900">
              <a:buFont typeface="+mj-lt"/>
              <a:buAutoNum type="arabicPeriod"/>
            </a:pPr>
            <a:r>
              <a:rPr lang="en-GB" dirty="0"/>
              <a:t>A robot may not injure a human being, or trough inaction, allow a human being to come to harm.</a:t>
            </a:r>
          </a:p>
          <a:p>
            <a:pPr marL="342900" indent="-342900">
              <a:buFont typeface="+mj-lt"/>
              <a:buAutoNum type="arabicPeriod"/>
            </a:pPr>
            <a:r>
              <a:rPr lang="en-GB" dirty="0"/>
              <a:t>A robot must obey the orders given by human beings except where such orders would conflict with the First Law.</a:t>
            </a:r>
          </a:p>
          <a:p>
            <a:pPr marL="342900" indent="-342900">
              <a:buFont typeface="+mj-lt"/>
              <a:buAutoNum type="arabicPeriod"/>
            </a:pPr>
            <a:r>
              <a:rPr lang="en-GB" dirty="0"/>
              <a:t>A robot must protect its own existence as long as such protection does not conflict with the First or Second Law.</a:t>
            </a:r>
          </a:p>
          <a:p>
            <a:pPr marL="0" indent="0">
              <a:buNone/>
            </a:pPr>
            <a:endParaRPr lang="en-GB" dirty="0"/>
          </a:p>
        </p:txBody>
      </p:sp>
      <p:pic>
        <p:nvPicPr>
          <p:cNvPr id="7" name="Kuva 6">
            <a:extLst>
              <a:ext uri="{FF2B5EF4-FFF2-40B4-BE49-F238E27FC236}">
                <a16:creationId xmlns:a16="http://schemas.microsoft.com/office/drawing/2014/main" id="{537306F2-026A-FF4D-87EF-802D1AC2B487}"/>
              </a:ext>
            </a:extLst>
          </p:cNvPr>
          <p:cNvPicPr>
            <a:picLocks noChangeAspect="1"/>
          </p:cNvPicPr>
          <p:nvPr/>
        </p:nvPicPr>
        <p:blipFill>
          <a:blip r:embed="rId3"/>
          <a:stretch>
            <a:fillRect/>
          </a:stretch>
        </p:blipFill>
        <p:spPr>
          <a:xfrm>
            <a:off x="7590936" y="1093757"/>
            <a:ext cx="3445714" cy="459428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69923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ivaallinen">
  <a:themeElements>
    <a:clrScheme name="Taivaallinen">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Taivaalline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aivaallinen">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{F47EF61E-15D0-2F46-95D9-8B19C170AAA0}tf10001058</Template>
  <TotalTime>7248</TotalTime>
  <Words>548</Words>
  <Application>Microsoft Office PowerPoint</Application>
  <PresentationFormat>Laajakuva</PresentationFormat>
  <Paragraphs>53</Paragraphs>
  <Slides>11</Slides>
  <Notes>0</Notes>
  <HiddenSlides>0</HiddenSlides>
  <MMClips>0</MMClips>
  <ScaleCrop>false</ScaleCrop>
  <HeadingPairs>
    <vt:vector size="4" baseType="variant">
      <vt:variant>
        <vt:lpstr>Teema</vt:lpstr>
      </vt:variant>
      <vt:variant>
        <vt:i4>1</vt:i4>
      </vt:variant>
      <vt:variant>
        <vt:lpstr>Dian otsikot</vt:lpstr>
      </vt:variant>
      <vt:variant>
        <vt:i4>11</vt:i4>
      </vt:variant>
    </vt:vector>
  </HeadingPairs>
  <TitlesOfParts>
    <vt:vector size="12" baseType="lpstr">
      <vt:lpstr>Taivaallinen</vt:lpstr>
      <vt:lpstr>Knowledge and Technology</vt:lpstr>
      <vt:lpstr>Methods and tools</vt:lpstr>
      <vt:lpstr>Activity: electron microscope</vt:lpstr>
      <vt:lpstr>Storage of knowledge</vt:lpstr>
      <vt:lpstr>How should the knowledge of human kind be stored?</vt:lpstr>
      <vt:lpstr>Ethics and technology</vt:lpstr>
      <vt:lpstr>Ethics and technology</vt:lpstr>
      <vt:lpstr>Ethics and technology</vt:lpstr>
      <vt:lpstr>Isaac Asimov: laws for robotics</vt:lpstr>
      <vt:lpstr>Activity: A self-driving car</vt:lpstr>
      <vt:lpstr>Can AI be a real person?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and Technology</dc:title>
  <dc:creator>Salo Sakari</dc:creator>
  <cp:lastModifiedBy>Salo Sakari</cp:lastModifiedBy>
  <cp:revision>2</cp:revision>
  <dcterms:created xsi:type="dcterms:W3CDTF">2022-04-28T09:09:44Z</dcterms:created>
  <dcterms:modified xsi:type="dcterms:W3CDTF">2025-05-06T09:34:10Z</dcterms:modified>
</cp:coreProperties>
</file>