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4" r:id="rId3"/>
    <p:sldId id="262" r:id="rId4"/>
    <p:sldId id="269" r:id="rId5"/>
    <p:sldId id="270" r:id="rId6"/>
    <p:sldId id="265" r:id="rId7"/>
    <p:sldId id="268" r:id="rId8"/>
    <p:sldId id="263" r:id="rId9"/>
    <p:sldId id="260" r:id="rId10"/>
    <p:sldId id="257" r:id="rId11"/>
    <p:sldId id="258" r:id="rId12"/>
    <p:sldId id="259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7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9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483CD-6470-FA4A-BCD7-6CE1C07DA631}" type="datetimeFigureOut">
              <a:rPr lang="en-US" smtClean="0"/>
              <a:t>10/30/19</a:t>
            </a:fld>
            <a:endParaRPr lang="en-US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FA07B-ABF6-C54B-AFBD-8B20DFAFF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22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FA07B-ABF6-C54B-AFBD-8B20DFAFF7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6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kuva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Knowledge in </a:t>
            </a:r>
            <a:r>
              <a:rPr lang="en-US" dirty="0" err="1" smtClean="0"/>
              <a:t>POlitics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0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define Political knowledge?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32500" lnSpcReduction="20000"/>
          </a:bodyPr>
          <a:lstStyle/>
          <a:p>
            <a:r>
              <a:rPr lang="fi-FI" sz="5600" dirty="0" err="1"/>
              <a:t>the</a:t>
            </a:r>
            <a:r>
              <a:rPr lang="fi-FI" sz="5600" dirty="0"/>
              <a:t> </a:t>
            </a:r>
            <a:r>
              <a:rPr lang="fi-FI" sz="5600" dirty="0" err="1"/>
              <a:t>study</a:t>
            </a:r>
            <a:r>
              <a:rPr lang="fi-FI" sz="5600" dirty="0"/>
              <a:t> of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/>
              <a:t>knowledge</a:t>
            </a:r>
            <a:r>
              <a:rPr lang="fi-FI" sz="5600" dirty="0"/>
              <a:t> is </a:t>
            </a:r>
            <a:r>
              <a:rPr lang="fi-FI" sz="5600" dirty="0" err="1"/>
              <a:t>rooted</a:t>
            </a:r>
            <a:r>
              <a:rPr lang="fi-FI" sz="5600" dirty="0"/>
              <a:t> in </a:t>
            </a:r>
            <a:r>
              <a:rPr lang="fi-FI" sz="5600" dirty="0" err="1"/>
              <a:t>democratic</a:t>
            </a:r>
            <a:r>
              <a:rPr lang="fi-FI" sz="5600" dirty="0"/>
              <a:t> </a:t>
            </a:r>
            <a:r>
              <a:rPr lang="fi-FI" sz="5600" dirty="0" err="1" smtClean="0"/>
              <a:t>theory</a:t>
            </a:r>
            <a:r>
              <a:rPr lang="fi-FI" sz="5600" dirty="0" smtClean="0"/>
              <a:t>: </a:t>
            </a:r>
            <a:r>
              <a:rPr lang="fi-FI" sz="5600" dirty="0" err="1" smtClean="0"/>
              <a:t>people</a:t>
            </a:r>
            <a:r>
              <a:rPr lang="fi-FI" sz="5600" dirty="0" smtClean="0"/>
              <a:t> </a:t>
            </a:r>
            <a:r>
              <a:rPr lang="fi-FI" sz="5600" i="1" dirty="0" err="1" smtClean="0"/>
              <a:t>s</a:t>
            </a:r>
            <a:r>
              <a:rPr lang="fi-FI" sz="5600" b="1" i="1" dirty="0" err="1" smtClean="0"/>
              <a:t>hould</a:t>
            </a:r>
            <a:r>
              <a:rPr lang="fi-FI" sz="5600" b="1" dirty="0"/>
              <a:t> </a:t>
            </a:r>
            <a:r>
              <a:rPr lang="fi-FI" sz="5600" b="1" dirty="0" err="1"/>
              <a:t>be</a:t>
            </a:r>
            <a:r>
              <a:rPr lang="fi-FI" sz="5600" b="1" dirty="0"/>
              <a:t> </a:t>
            </a:r>
            <a:r>
              <a:rPr lang="fi-FI" sz="5600" b="1" dirty="0" err="1"/>
              <a:t>informed</a:t>
            </a:r>
            <a:r>
              <a:rPr lang="fi-FI" sz="5600" b="1" dirty="0"/>
              <a:t> </a:t>
            </a:r>
            <a:r>
              <a:rPr lang="fi-FI" sz="5600" b="1" dirty="0" err="1"/>
              <a:t>if</a:t>
            </a:r>
            <a:r>
              <a:rPr lang="fi-FI" sz="5600" b="1" dirty="0"/>
              <a:t> </a:t>
            </a:r>
            <a:r>
              <a:rPr lang="fi-FI" sz="5600" b="1" dirty="0" err="1"/>
              <a:t>they</a:t>
            </a:r>
            <a:r>
              <a:rPr lang="fi-FI" sz="5600" b="1" dirty="0"/>
              <a:t> </a:t>
            </a:r>
            <a:r>
              <a:rPr lang="fi-FI" sz="5600" b="1" dirty="0" err="1"/>
              <a:t>are</a:t>
            </a:r>
            <a:r>
              <a:rPr lang="fi-FI" sz="5600" b="1" dirty="0"/>
              <a:t> to </a:t>
            </a:r>
            <a:r>
              <a:rPr lang="fi-FI" sz="5600" b="1" dirty="0" err="1"/>
              <a:t>participate</a:t>
            </a:r>
            <a:r>
              <a:rPr lang="fi-FI" sz="5600" b="1" dirty="0"/>
              <a:t> in a </a:t>
            </a:r>
            <a:r>
              <a:rPr lang="fi-FI" sz="5600" b="1" dirty="0" err="1"/>
              <a:t>democratic</a:t>
            </a:r>
            <a:r>
              <a:rPr lang="fi-FI" sz="5600" b="1" dirty="0"/>
              <a:t> </a:t>
            </a:r>
            <a:r>
              <a:rPr lang="fi-FI" sz="5600" b="1" dirty="0" err="1"/>
              <a:t>society</a:t>
            </a:r>
            <a:r>
              <a:rPr lang="fi-FI" sz="5600" b="1" dirty="0"/>
              <a:t>. </a:t>
            </a:r>
            <a:endParaRPr lang="fi-FI" sz="5600" b="1" dirty="0" smtClean="0"/>
          </a:p>
          <a:p>
            <a:r>
              <a:rPr lang="fi-FI" sz="5600" dirty="0" err="1" smtClean="0"/>
              <a:t>Political</a:t>
            </a:r>
            <a:r>
              <a:rPr lang="fi-FI" sz="5600" dirty="0" smtClean="0"/>
              <a:t> </a:t>
            </a:r>
            <a:r>
              <a:rPr lang="fi-FI" sz="5600" dirty="0" err="1"/>
              <a:t>knowledge</a:t>
            </a:r>
            <a:r>
              <a:rPr lang="fi-FI" sz="5600" dirty="0"/>
              <a:t> </a:t>
            </a:r>
            <a:r>
              <a:rPr lang="fi-FI" sz="5600" dirty="0" smtClean="0"/>
              <a:t>: </a:t>
            </a:r>
            <a:r>
              <a:rPr lang="fi-FI" sz="5600" dirty="0" err="1" smtClean="0"/>
              <a:t>political</a:t>
            </a:r>
            <a:r>
              <a:rPr lang="fi-FI" sz="5600" dirty="0" smtClean="0"/>
              <a:t> </a:t>
            </a:r>
            <a:r>
              <a:rPr lang="fi-FI" sz="5600" dirty="0" err="1" smtClean="0"/>
              <a:t>sophistication</a:t>
            </a:r>
            <a:r>
              <a:rPr lang="fi-FI" sz="5600" dirty="0" smtClean="0"/>
              <a:t>? </a:t>
            </a:r>
            <a:r>
              <a:rPr lang="fi-FI" sz="5600" dirty="0" err="1"/>
              <a:t>or</a:t>
            </a:r>
            <a:r>
              <a:rPr lang="fi-FI" sz="5600" dirty="0"/>
              <a:t>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 smtClean="0"/>
              <a:t>expertise</a:t>
            </a:r>
            <a:r>
              <a:rPr lang="fi-FI" sz="5600" dirty="0" smtClean="0"/>
              <a:t>?  </a:t>
            </a:r>
            <a:r>
              <a:rPr lang="fi-FI" sz="5600" dirty="0" err="1" smtClean="0"/>
              <a:t>knowledge</a:t>
            </a:r>
            <a:r>
              <a:rPr lang="fi-FI" sz="5600" dirty="0" smtClean="0"/>
              <a:t> </a:t>
            </a:r>
            <a:r>
              <a:rPr lang="fi-FI" sz="5600" dirty="0"/>
              <a:t>is </a:t>
            </a:r>
            <a:r>
              <a:rPr lang="fi-FI" sz="5600" dirty="0" err="1"/>
              <a:t>generally</a:t>
            </a:r>
            <a:r>
              <a:rPr lang="fi-FI" sz="5600" dirty="0"/>
              <a:t> </a:t>
            </a:r>
            <a:r>
              <a:rPr lang="fi-FI" sz="5600" dirty="0" err="1"/>
              <a:t>defined</a:t>
            </a:r>
            <a:r>
              <a:rPr lang="fi-FI" sz="5600" dirty="0"/>
              <a:t> as </a:t>
            </a:r>
            <a:r>
              <a:rPr lang="fi-FI" sz="5600" dirty="0" smtClean="0"/>
              <a:t>”holding </a:t>
            </a:r>
            <a:r>
              <a:rPr lang="fi-FI" sz="5600" dirty="0" err="1"/>
              <a:t>correct</a:t>
            </a:r>
            <a:r>
              <a:rPr lang="fi-FI" sz="5600" dirty="0"/>
              <a:t> </a:t>
            </a:r>
            <a:r>
              <a:rPr lang="fi-FI" sz="5600" dirty="0" err="1" smtClean="0"/>
              <a:t>information</a:t>
            </a:r>
            <a:r>
              <a:rPr lang="fi-FI" sz="5600" dirty="0" smtClean="0"/>
              <a:t>”</a:t>
            </a:r>
          </a:p>
          <a:p>
            <a:r>
              <a:rPr lang="fi-FI" sz="5600" dirty="0" err="1" smtClean="0"/>
              <a:t>Scholars</a:t>
            </a:r>
            <a:r>
              <a:rPr lang="fi-FI" sz="5600" dirty="0" smtClean="0"/>
              <a:t> </a:t>
            </a:r>
            <a:r>
              <a:rPr lang="fi-FI" sz="5600" dirty="0" err="1"/>
              <a:t>often</a:t>
            </a:r>
            <a:r>
              <a:rPr lang="fi-FI" sz="5600" dirty="0"/>
              <a:t> </a:t>
            </a:r>
            <a:r>
              <a:rPr lang="fi-FI" sz="5600" dirty="0" err="1"/>
              <a:t>examine</a:t>
            </a:r>
            <a:r>
              <a:rPr lang="fi-FI" sz="5600" dirty="0"/>
              <a:t>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/>
              <a:t>knowledge</a:t>
            </a:r>
            <a:r>
              <a:rPr lang="fi-FI" sz="5600" dirty="0"/>
              <a:t> as a </a:t>
            </a:r>
            <a:r>
              <a:rPr lang="fi-FI" sz="5600" dirty="0" err="1"/>
              <a:t>dependent</a:t>
            </a:r>
            <a:r>
              <a:rPr lang="fi-FI" sz="5600" dirty="0"/>
              <a:t> </a:t>
            </a:r>
            <a:r>
              <a:rPr lang="fi-FI" sz="5600" dirty="0" err="1"/>
              <a:t>variable</a:t>
            </a:r>
            <a:r>
              <a:rPr lang="fi-FI" sz="5600" dirty="0"/>
              <a:t>—for </a:t>
            </a:r>
            <a:r>
              <a:rPr lang="fi-FI" sz="5600" dirty="0" err="1"/>
              <a:t>example</a:t>
            </a:r>
            <a:r>
              <a:rPr lang="fi-FI" sz="5600" dirty="0"/>
              <a:t>, </a:t>
            </a:r>
            <a:r>
              <a:rPr lang="fi-FI" sz="5600" dirty="0" err="1"/>
              <a:t>by</a:t>
            </a:r>
            <a:r>
              <a:rPr lang="fi-FI" sz="5600" dirty="0"/>
              <a:t> </a:t>
            </a:r>
            <a:r>
              <a:rPr lang="fi-FI" sz="5600" dirty="0" err="1"/>
              <a:t>examining</a:t>
            </a:r>
            <a:r>
              <a:rPr lang="fi-FI" sz="5600" dirty="0"/>
              <a:t> media </a:t>
            </a:r>
            <a:r>
              <a:rPr lang="fi-FI" sz="5600" dirty="0" err="1"/>
              <a:t>effects</a:t>
            </a:r>
            <a:r>
              <a:rPr lang="fi-FI" sz="5600" dirty="0"/>
              <a:t> on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 smtClean="0"/>
              <a:t>knowledge</a:t>
            </a:r>
            <a:endParaRPr lang="fi-FI" sz="5600" dirty="0" smtClean="0"/>
          </a:p>
          <a:p>
            <a:r>
              <a:rPr lang="fi-FI" sz="5600" dirty="0" err="1" smtClean="0"/>
              <a:t>political</a:t>
            </a:r>
            <a:r>
              <a:rPr lang="fi-FI" sz="5600" dirty="0" smtClean="0"/>
              <a:t> </a:t>
            </a:r>
            <a:r>
              <a:rPr lang="fi-FI" sz="5600" dirty="0" err="1"/>
              <a:t>knowledge</a:t>
            </a:r>
            <a:r>
              <a:rPr lang="fi-FI" sz="5600" dirty="0"/>
              <a:t> </a:t>
            </a:r>
            <a:r>
              <a:rPr lang="fi-FI" sz="5600" dirty="0" err="1"/>
              <a:t>may</a:t>
            </a:r>
            <a:r>
              <a:rPr lang="fi-FI" sz="5600" dirty="0"/>
              <a:t> </a:t>
            </a:r>
            <a:r>
              <a:rPr lang="fi-FI" sz="5600" dirty="0" err="1"/>
              <a:t>lead</a:t>
            </a:r>
            <a:r>
              <a:rPr lang="fi-FI" sz="5600" dirty="0"/>
              <a:t> to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/>
              <a:t>discussion</a:t>
            </a:r>
            <a:r>
              <a:rPr lang="fi-FI" sz="5600" dirty="0"/>
              <a:t>, </a:t>
            </a:r>
            <a:r>
              <a:rPr lang="fi-FI" sz="5600" dirty="0" err="1"/>
              <a:t>or</a:t>
            </a:r>
            <a:r>
              <a:rPr lang="fi-FI" sz="5600" dirty="0"/>
              <a:t> it </a:t>
            </a:r>
            <a:r>
              <a:rPr lang="fi-FI" sz="5600" dirty="0" err="1"/>
              <a:t>may</a:t>
            </a:r>
            <a:r>
              <a:rPr lang="fi-FI" sz="5600" dirty="0"/>
              <a:t> </a:t>
            </a:r>
            <a:r>
              <a:rPr lang="fi-FI" sz="5600" dirty="0" err="1"/>
              <a:t>moderate</a:t>
            </a:r>
            <a:r>
              <a:rPr lang="fi-FI" sz="5600" dirty="0"/>
              <a:t> </a:t>
            </a:r>
            <a:r>
              <a:rPr lang="fi-FI" sz="5600" dirty="0" err="1"/>
              <a:t>the</a:t>
            </a:r>
            <a:r>
              <a:rPr lang="fi-FI" sz="5600" dirty="0"/>
              <a:t> </a:t>
            </a:r>
            <a:r>
              <a:rPr lang="fi-FI" sz="5600" dirty="0" err="1"/>
              <a:t>relationship</a:t>
            </a:r>
            <a:r>
              <a:rPr lang="fi-FI" sz="5600" dirty="0"/>
              <a:t> </a:t>
            </a:r>
            <a:r>
              <a:rPr lang="fi-FI" sz="5600" dirty="0" err="1"/>
              <a:t>between</a:t>
            </a:r>
            <a:r>
              <a:rPr lang="fi-FI" sz="5600" dirty="0"/>
              <a:t> media </a:t>
            </a:r>
            <a:r>
              <a:rPr lang="fi-FI" sz="5600" dirty="0" err="1"/>
              <a:t>use</a:t>
            </a:r>
            <a:r>
              <a:rPr lang="fi-FI" sz="5600" dirty="0"/>
              <a:t> and </a:t>
            </a:r>
            <a:r>
              <a:rPr lang="fi-FI" sz="5600" dirty="0" err="1"/>
              <a:t>political</a:t>
            </a:r>
            <a:r>
              <a:rPr lang="fi-FI" sz="5600" dirty="0"/>
              <a:t> </a:t>
            </a:r>
            <a:r>
              <a:rPr lang="fi-FI" sz="5600" dirty="0" err="1"/>
              <a:t>participation</a:t>
            </a:r>
            <a:r>
              <a:rPr lang="fi-FI" sz="5600" dirty="0"/>
              <a:t>. </a:t>
            </a:r>
          </a:p>
          <a:p>
            <a:r>
              <a:rPr lang="fi-FI" sz="5600" dirty="0" err="1" smtClean="0"/>
              <a:t>Which</a:t>
            </a:r>
            <a:r>
              <a:rPr lang="fi-FI" sz="5600" dirty="0" smtClean="0"/>
              <a:t> </a:t>
            </a:r>
            <a:r>
              <a:rPr lang="fi-FI" sz="5600" dirty="0" err="1" smtClean="0"/>
              <a:t>ways</a:t>
            </a:r>
            <a:r>
              <a:rPr lang="fi-FI" sz="5600" dirty="0" smtClean="0"/>
              <a:t> of </a:t>
            </a:r>
            <a:r>
              <a:rPr lang="fi-FI" sz="5600" dirty="0" err="1" smtClean="0"/>
              <a:t>knowing</a:t>
            </a:r>
            <a:r>
              <a:rPr lang="fi-FI" sz="5600" dirty="0" smtClean="0"/>
              <a:t> </a:t>
            </a:r>
            <a:r>
              <a:rPr lang="fi-FI" sz="5600" dirty="0" err="1" smtClean="0"/>
              <a:t>are</a:t>
            </a:r>
            <a:r>
              <a:rPr lang="fi-FI" sz="5600" dirty="0" smtClean="0"/>
              <a:t>  </a:t>
            </a:r>
            <a:r>
              <a:rPr lang="fi-FI" sz="5600" dirty="0" err="1" smtClean="0"/>
              <a:t>useful</a:t>
            </a:r>
            <a:r>
              <a:rPr lang="fi-FI" sz="5600" dirty="0" smtClean="0"/>
              <a:t> in </a:t>
            </a:r>
            <a:r>
              <a:rPr lang="fi-FI" sz="5600" dirty="0" err="1" smtClean="0"/>
              <a:t>acquiring</a:t>
            </a:r>
            <a:r>
              <a:rPr lang="fi-FI" sz="5600" dirty="0" smtClean="0"/>
              <a:t> </a:t>
            </a:r>
            <a:r>
              <a:rPr lang="fi-FI" sz="5600" dirty="0" err="1" smtClean="0"/>
              <a:t>political</a:t>
            </a:r>
            <a:r>
              <a:rPr lang="fi-FI" sz="5600" dirty="0" smtClean="0"/>
              <a:t> </a:t>
            </a:r>
            <a:r>
              <a:rPr lang="fi-FI" sz="5600" dirty="0" err="1" smtClean="0"/>
              <a:t>knowledge</a:t>
            </a:r>
            <a:r>
              <a:rPr lang="fi-FI" sz="5600" dirty="0" smtClean="0"/>
              <a:t>? </a:t>
            </a:r>
            <a:r>
              <a:rPr lang="fi-FI" sz="5600" dirty="0" err="1" smtClean="0"/>
              <a:t>Give</a:t>
            </a:r>
            <a:r>
              <a:rPr lang="fi-FI" sz="5600" dirty="0" smtClean="0"/>
              <a:t> </a:t>
            </a:r>
            <a:r>
              <a:rPr lang="fi-FI" sz="5600" dirty="0" err="1" smtClean="0"/>
              <a:t>Examples</a:t>
            </a:r>
            <a:r>
              <a:rPr lang="fi-FI" sz="5600" dirty="0" smtClean="0"/>
              <a:t>!</a:t>
            </a:r>
            <a:r>
              <a:rPr lang="fi-FI" sz="5600" dirty="0"/>
              <a:t/>
            </a:r>
            <a:br>
              <a:rPr lang="fi-FI" sz="5600" dirty="0"/>
            </a:br>
            <a:endParaRPr lang="fi-FI" sz="5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5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in </a:t>
            </a:r>
            <a:r>
              <a:rPr lang="en-US" dirty="0" err="1" smtClean="0"/>
              <a:t>POlitics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fi-FI" i="1" dirty="0"/>
              <a:t>How </a:t>
            </a:r>
            <a:r>
              <a:rPr lang="fi-FI" i="1" dirty="0" err="1"/>
              <a:t>does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in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social</a:t>
            </a:r>
            <a:r>
              <a:rPr lang="fi-FI" i="1" dirty="0"/>
              <a:t> </a:t>
            </a:r>
            <a:r>
              <a:rPr lang="fi-FI" i="1" dirty="0" err="1"/>
              <a:t>sciences</a:t>
            </a:r>
            <a:r>
              <a:rPr lang="fi-FI" i="1" dirty="0"/>
              <a:t> </a:t>
            </a:r>
            <a:r>
              <a:rPr lang="fi-FI" i="1" dirty="0" err="1"/>
              <a:t>differ</a:t>
            </a:r>
            <a:r>
              <a:rPr lang="fi-FI" i="1" dirty="0"/>
              <a:t> </a:t>
            </a:r>
            <a:r>
              <a:rPr lang="fi-FI" i="1" dirty="0" err="1"/>
              <a:t>from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in </a:t>
            </a:r>
            <a:r>
              <a:rPr lang="fi-FI" i="1" dirty="0" err="1"/>
              <a:t>other</a:t>
            </a:r>
            <a:r>
              <a:rPr lang="fi-FI" i="1" dirty="0"/>
              <a:t> </a:t>
            </a:r>
            <a:r>
              <a:rPr lang="fi-FI" i="1" dirty="0" err="1"/>
              <a:t>areas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/>
              <a:t>How </a:t>
            </a:r>
            <a:r>
              <a:rPr lang="fi-FI" i="1" dirty="0" err="1"/>
              <a:t>does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in </a:t>
            </a:r>
            <a:r>
              <a:rPr lang="fi-FI" i="1" dirty="0" err="1" smtClean="0"/>
              <a:t>politics</a:t>
            </a:r>
            <a:r>
              <a:rPr lang="fi-FI" i="1" dirty="0" smtClean="0"/>
              <a:t> </a:t>
            </a:r>
            <a:r>
              <a:rPr lang="fi-FI" i="1" dirty="0" err="1"/>
              <a:t>differ</a:t>
            </a:r>
            <a:r>
              <a:rPr lang="fi-FI" i="1" dirty="0"/>
              <a:t> </a:t>
            </a:r>
            <a:r>
              <a:rPr lang="fi-FI" i="1" dirty="0" err="1"/>
              <a:t>from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in </a:t>
            </a:r>
            <a:r>
              <a:rPr lang="fi-FI" i="1" dirty="0" err="1"/>
              <a:t>some</a:t>
            </a:r>
            <a:r>
              <a:rPr lang="fi-FI" i="1" dirty="0"/>
              <a:t> </a:t>
            </a:r>
            <a:r>
              <a:rPr lang="fi-FI" i="1" dirty="0" err="1"/>
              <a:t>other</a:t>
            </a:r>
            <a:r>
              <a:rPr lang="fi-FI" i="1" dirty="0"/>
              <a:t> </a:t>
            </a:r>
            <a:r>
              <a:rPr lang="fi-FI" i="1" dirty="0" err="1"/>
              <a:t>social</a:t>
            </a:r>
            <a:r>
              <a:rPr lang="fi-FI" i="1" dirty="0"/>
              <a:t> science </a:t>
            </a:r>
            <a:r>
              <a:rPr lang="fi-FI" i="1" dirty="0" err="1"/>
              <a:t>disciplines</a:t>
            </a:r>
            <a:r>
              <a:rPr lang="fi-FI" i="1" dirty="0"/>
              <a:t>, </a:t>
            </a:r>
            <a:r>
              <a:rPr lang="fi-FI" i="1" dirty="0" err="1"/>
              <a:t>such</a:t>
            </a:r>
            <a:r>
              <a:rPr lang="fi-FI" i="1" dirty="0"/>
              <a:t> as </a:t>
            </a:r>
            <a:r>
              <a:rPr lang="fi-FI" i="1" dirty="0" err="1" smtClean="0"/>
              <a:t>economics</a:t>
            </a:r>
            <a:r>
              <a:rPr lang="fi-FI" i="1" dirty="0" smtClean="0"/>
              <a:t>?</a:t>
            </a:r>
            <a:endParaRPr lang="fi-FI" dirty="0"/>
          </a:p>
          <a:p>
            <a:pPr fontAlgn="base"/>
            <a:r>
              <a:rPr lang="fi-FI" i="1" dirty="0"/>
              <a:t>How </a:t>
            </a:r>
            <a:r>
              <a:rPr lang="fi-FI" i="1" dirty="0" err="1"/>
              <a:t>do</a:t>
            </a:r>
            <a:r>
              <a:rPr lang="fi-FI" i="1" dirty="0"/>
              <a:t> </a:t>
            </a:r>
            <a:r>
              <a:rPr lang="fi-FI" i="1" dirty="0" err="1" smtClean="0"/>
              <a:t>nature</a:t>
            </a:r>
            <a:r>
              <a:rPr lang="fi-FI" i="1" dirty="0" smtClean="0"/>
              <a:t> </a:t>
            </a:r>
            <a:r>
              <a:rPr lang="fi-FI" i="1" dirty="0"/>
              <a:t>of </a:t>
            </a:r>
            <a:r>
              <a:rPr lang="fi-FI" i="1" dirty="0" err="1"/>
              <a:t>political</a:t>
            </a:r>
            <a:r>
              <a:rPr lang="fi-FI" i="1" dirty="0"/>
              <a:t> </a:t>
            </a:r>
            <a:r>
              <a:rPr lang="fi-FI" i="1" dirty="0" err="1"/>
              <a:t>beliefs</a:t>
            </a:r>
            <a:r>
              <a:rPr lang="fi-FI" i="1" dirty="0"/>
              <a:t> and </a:t>
            </a:r>
            <a:r>
              <a:rPr lang="fi-FI" i="1" dirty="0" err="1"/>
              <a:t>biases</a:t>
            </a:r>
            <a:r>
              <a:rPr lang="fi-FI" i="1" dirty="0"/>
              <a:t> </a:t>
            </a:r>
            <a:r>
              <a:rPr lang="fi-FI" i="1" dirty="0" err="1"/>
              <a:t>affect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acquisition</a:t>
            </a:r>
            <a:r>
              <a:rPr lang="fi-FI" i="1" dirty="0"/>
              <a:t> of </a:t>
            </a:r>
            <a:r>
              <a:rPr lang="fi-FI" i="1" dirty="0" err="1"/>
              <a:t>knowledge</a:t>
            </a:r>
            <a:r>
              <a:rPr lang="fi-FI" i="1" dirty="0"/>
              <a:t> </a:t>
            </a:r>
            <a:r>
              <a:rPr lang="fi-FI" i="1" dirty="0" err="1" smtClean="0"/>
              <a:t>politics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/>
              <a:t>How is </a:t>
            </a:r>
            <a:r>
              <a:rPr lang="fi-FI" i="1" dirty="0" err="1"/>
              <a:t>political</a:t>
            </a:r>
            <a:r>
              <a:rPr lang="fi-FI" i="1" dirty="0"/>
              <a:t> science </a:t>
            </a:r>
            <a:r>
              <a:rPr lang="fi-FI" i="1" dirty="0" err="1"/>
              <a:t>distinct</a:t>
            </a:r>
            <a:r>
              <a:rPr lang="fi-FI" i="1" dirty="0"/>
              <a:t> </a:t>
            </a:r>
            <a:r>
              <a:rPr lang="fi-FI" i="1" dirty="0" err="1"/>
              <a:t>from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practice</a:t>
            </a:r>
            <a:r>
              <a:rPr lang="fi-FI" i="1" dirty="0"/>
              <a:t> of </a:t>
            </a:r>
            <a:r>
              <a:rPr lang="fi-FI" i="1" dirty="0" err="1"/>
              <a:t>politics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 err="1"/>
              <a:t>What</a:t>
            </a:r>
            <a:r>
              <a:rPr lang="fi-FI" i="1" dirty="0"/>
              <a:t>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benefits</a:t>
            </a:r>
            <a:r>
              <a:rPr lang="fi-FI" i="1" dirty="0"/>
              <a:t> and </a:t>
            </a:r>
            <a:r>
              <a:rPr lang="fi-FI" i="1" dirty="0" err="1"/>
              <a:t>difficulties</a:t>
            </a:r>
            <a:r>
              <a:rPr lang="fi-FI" i="1" dirty="0"/>
              <a:t> of </a:t>
            </a:r>
            <a:r>
              <a:rPr lang="fi-FI" i="1" dirty="0" err="1"/>
              <a:t>examining</a:t>
            </a:r>
            <a:r>
              <a:rPr lang="fi-FI" i="1" dirty="0"/>
              <a:t> </a:t>
            </a:r>
            <a:r>
              <a:rPr lang="fi-FI" i="1" dirty="0" err="1"/>
              <a:t>political</a:t>
            </a:r>
            <a:r>
              <a:rPr lang="fi-FI" i="1" dirty="0"/>
              <a:t> </a:t>
            </a:r>
            <a:r>
              <a:rPr lang="fi-FI" i="1" dirty="0" err="1" smtClean="0"/>
              <a:t>issues</a:t>
            </a:r>
            <a:r>
              <a:rPr lang="fi-FI" i="1" dirty="0"/>
              <a:t>?</a:t>
            </a:r>
            <a:r>
              <a:rPr lang="fi-FI" i="1" dirty="0" smtClean="0"/>
              <a:t> </a:t>
            </a:r>
          </a:p>
          <a:p>
            <a:pPr fontAlgn="base"/>
            <a:r>
              <a:rPr lang="fi-FI" i="1" dirty="0" err="1" smtClean="0"/>
              <a:t>Why</a:t>
            </a:r>
            <a:r>
              <a:rPr lang="fi-FI" i="1" dirty="0" smtClean="0"/>
              <a:t> </a:t>
            </a:r>
            <a:r>
              <a:rPr lang="fi-FI" i="1" dirty="0" err="1"/>
              <a:t>might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value</a:t>
            </a:r>
            <a:r>
              <a:rPr lang="fi-FI" i="1" dirty="0"/>
              <a:t> of case </a:t>
            </a:r>
            <a:r>
              <a:rPr lang="fi-FI" i="1" dirty="0" err="1"/>
              <a:t>studies</a:t>
            </a:r>
            <a:r>
              <a:rPr lang="fi-FI" i="1" dirty="0"/>
              <a:t> as a </a:t>
            </a:r>
            <a:r>
              <a:rPr lang="fi-FI" i="1" dirty="0" err="1"/>
              <a:t>method</a:t>
            </a:r>
            <a:r>
              <a:rPr lang="fi-FI" i="1" dirty="0"/>
              <a:t> of </a:t>
            </a:r>
            <a:r>
              <a:rPr lang="fi-FI" i="1" dirty="0" err="1"/>
              <a:t>acquiring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</a:t>
            </a:r>
            <a:r>
              <a:rPr lang="fi-FI" i="1" dirty="0" err="1"/>
              <a:t>be</a:t>
            </a:r>
            <a:r>
              <a:rPr lang="fi-FI" i="1" dirty="0"/>
              <a:t> </a:t>
            </a:r>
            <a:r>
              <a:rPr lang="fi-FI" i="1" dirty="0" err="1"/>
              <a:t>considered</a:t>
            </a:r>
            <a:r>
              <a:rPr lang="fi-FI" i="1" dirty="0"/>
              <a:t> </a:t>
            </a:r>
            <a:r>
              <a:rPr lang="fi-FI" i="1" dirty="0" err="1"/>
              <a:t>questionable</a:t>
            </a:r>
            <a:r>
              <a:rPr lang="fi-FI" i="1" dirty="0"/>
              <a:t>? 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155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in </a:t>
            </a:r>
            <a:r>
              <a:rPr lang="en-US" dirty="0" err="1" smtClean="0"/>
              <a:t>poLitics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fi-FI" i="1" dirty="0"/>
              <a:t>Can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have</a:t>
            </a:r>
            <a:r>
              <a:rPr lang="fi-FI" i="1" dirty="0"/>
              <a:t> </a:t>
            </a:r>
            <a:r>
              <a:rPr lang="fi-FI" i="1" dirty="0" err="1"/>
              <a:t>political</a:t>
            </a:r>
            <a:r>
              <a:rPr lang="fi-FI" i="1" dirty="0"/>
              <a:t> </a:t>
            </a:r>
            <a:r>
              <a:rPr lang="fi-FI" i="1" dirty="0" err="1"/>
              <a:t>beliefs</a:t>
            </a:r>
            <a:r>
              <a:rPr lang="fi-FI" i="1" dirty="0"/>
              <a:t> </a:t>
            </a:r>
            <a:r>
              <a:rPr lang="fi-FI" i="1" dirty="0" err="1"/>
              <a:t>or</a:t>
            </a:r>
            <a:r>
              <a:rPr lang="fi-FI" i="1" dirty="0"/>
              <a:t> </a:t>
            </a:r>
            <a:r>
              <a:rPr lang="fi-FI" i="1" dirty="0" err="1"/>
              <a:t>knowledge</a:t>
            </a:r>
            <a:r>
              <a:rPr lang="fi-FI" i="1" dirty="0"/>
              <a:t> </a:t>
            </a:r>
            <a:r>
              <a:rPr lang="fi-FI" i="1" dirty="0" err="1"/>
              <a:t>that</a:t>
            </a:r>
            <a:r>
              <a:rPr lang="fi-FI" i="1" dirty="0"/>
              <a:t>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independent</a:t>
            </a:r>
            <a:r>
              <a:rPr lang="fi-FI" i="1" dirty="0"/>
              <a:t> of </a:t>
            </a:r>
            <a:r>
              <a:rPr lang="fi-FI" i="1" dirty="0" err="1"/>
              <a:t>our</a:t>
            </a:r>
            <a:r>
              <a:rPr lang="fi-FI" i="1" dirty="0"/>
              <a:t> </a:t>
            </a:r>
            <a:r>
              <a:rPr lang="fi-FI" i="1" dirty="0" err="1"/>
              <a:t>cultures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 err="1"/>
              <a:t>Why</a:t>
            </a:r>
            <a:r>
              <a:rPr lang="fi-FI" i="1" dirty="0"/>
              <a:t> </a:t>
            </a:r>
            <a:r>
              <a:rPr lang="fi-FI" i="1" dirty="0" err="1"/>
              <a:t>do</a:t>
            </a:r>
            <a:r>
              <a:rPr lang="fi-FI" i="1" dirty="0"/>
              <a:t> </a:t>
            </a:r>
            <a:r>
              <a:rPr lang="fi-FI" i="1" dirty="0" err="1"/>
              <a:t>some</a:t>
            </a:r>
            <a:r>
              <a:rPr lang="fi-FI" i="1" dirty="0"/>
              <a:t> </a:t>
            </a:r>
            <a:r>
              <a:rPr lang="fi-FI" i="1" dirty="0" err="1"/>
              <a:t>individuals</a:t>
            </a:r>
            <a:r>
              <a:rPr lang="fi-FI" i="1" dirty="0"/>
              <a:t> </a:t>
            </a:r>
            <a:r>
              <a:rPr lang="fi-FI" i="1" dirty="0" err="1"/>
              <a:t>believe</a:t>
            </a:r>
            <a:r>
              <a:rPr lang="fi-FI" i="1" dirty="0"/>
              <a:t> </a:t>
            </a:r>
            <a:r>
              <a:rPr lang="fi-FI" i="1" dirty="0" err="1"/>
              <a:t>that</a:t>
            </a:r>
            <a:r>
              <a:rPr lang="fi-FI" i="1" dirty="0"/>
              <a:t> </a:t>
            </a:r>
            <a:r>
              <a:rPr lang="fi-FI" i="1" dirty="0" err="1"/>
              <a:t>they</a:t>
            </a:r>
            <a:r>
              <a:rPr lang="fi-FI" i="1" dirty="0"/>
              <a:t> </a:t>
            </a:r>
            <a:r>
              <a:rPr lang="fi-FI" i="1" dirty="0" err="1"/>
              <a:t>know</a:t>
            </a:r>
            <a:r>
              <a:rPr lang="fi-FI" i="1" dirty="0"/>
              <a:t> </a:t>
            </a:r>
            <a:r>
              <a:rPr lang="fi-FI" i="1" dirty="0" err="1"/>
              <a:t>what</a:t>
            </a:r>
            <a:r>
              <a:rPr lang="fi-FI" i="1" dirty="0"/>
              <a:t> is </a:t>
            </a:r>
            <a:r>
              <a:rPr lang="fi-FI" i="1" dirty="0" err="1"/>
              <a:t>right</a:t>
            </a:r>
            <a:r>
              <a:rPr lang="fi-FI" i="1" dirty="0"/>
              <a:t> for </a:t>
            </a:r>
            <a:r>
              <a:rPr lang="fi-FI" i="1" dirty="0" err="1"/>
              <a:t>others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/>
              <a:t>How </a:t>
            </a:r>
            <a:r>
              <a:rPr lang="fi-FI" i="1" dirty="0" err="1"/>
              <a:t>do</a:t>
            </a:r>
            <a:r>
              <a:rPr lang="fi-FI" i="1" dirty="0"/>
              <a:t> </a:t>
            </a:r>
            <a:r>
              <a:rPr lang="fi-FI" i="1" dirty="0" err="1"/>
              <a:t>we</a:t>
            </a:r>
            <a:r>
              <a:rPr lang="fi-FI" i="1" dirty="0"/>
              <a:t> </a:t>
            </a:r>
            <a:r>
              <a:rPr lang="fi-FI" i="1" dirty="0" err="1"/>
              <a:t>decide</a:t>
            </a:r>
            <a:r>
              <a:rPr lang="fi-FI" i="1" dirty="0"/>
              <a:t> </a:t>
            </a:r>
            <a:r>
              <a:rPr lang="fi-FI" i="1" dirty="0" err="1"/>
              <a:t>between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opinions</a:t>
            </a:r>
            <a:r>
              <a:rPr lang="fi-FI" i="1" dirty="0"/>
              <a:t> of </a:t>
            </a:r>
            <a:r>
              <a:rPr lang="fi-FI" i="1" dirty="0" err="1"/>
              <a:t>experts</a:t>
            </a:r>
            <a:r>
              <a:rPr lang="fi-FI" i="1" dirty="0"/>
              <a:t> </a:t>
            </a:r>
            <a:r>
              <a:rPr lang="fi-FI" i="1" dirty="0" err="1"/>
              <a:t>when</a:t>
            </a:r>
            <a:r>
              <a:rPr lang="fi-FI" i="1" dirty="0"/>
              <a:t> </a:t>
            </a:r>
            <a:r>
              <a:rPr lang="fi-FI" i="1" dirty="0" err="1"/>
              <a:t>they</a:t>
            </a:r>
            <a:r>
              <a:rPr lang="fi-FI" i="1" dirty="0"/>
              <a:t> </a:t>
            </a:r>
            <a:r>
              <a:rPr lang="fi-FI" i="1" dirty="0" err="1"/>
              <a:t>disagree</a:t>
            </a:r>
            <a:r>
              <a:rPr lang="fi-FI" i="1" dirty="0"/>
              <a:t>? </a:t>
            </a:r>
            <a:r>
              <a:rPr lang="fi-FI" i="1" dirty="0" err="1"/>
              <a:t>Who</a:t>
            </a:r>
            <a:r>
              <a:rPr lang="fi-FI" i="1" dirty="0"/>
              <a:t> </a:t>
            </a:r>
            <a:r>
              <a:rPr lang="fi-FI" i="1" dirty="0" err="1"/>
              <a:t>are</a:t>
            </a:r>
            <a:r>
              <a:rPr lang="fi-FI" i="1" dirty="0"/>
              <a:t>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experts</a:t>
            </a:r>
            <a:r>
              <a:rPr lang="fi-FI" i="1" dirty="0"/>
              <a:t> </a:t>
            </a:r>
            <a:r>
              <a:rPr lang="fi-FI" i="1" dirty="0" smtClean="0"/>
              <a:t>in </a:t>
            </a:r>
            <a:r>
              <a:rPr lang="fi-FI" i="1" dirty="0" err="1"/>
              <a:t>politics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 err="1"/>
              <a:t>What</a:t>
            </a:r>
            <a:r>
              <a:rPr lang="fi-FI" i="1" dirty="0"/>
              <a:t> is </a:t>
            </a:r>
            <a:r>
              <a:rPr lang="fi-FI" i="1" dirty="0" err="1"/>
              <a:t>the</a:t>
            </a:r>
            <a:r>
              <a:rPr lang="fi-FI" i="1" dirty="0"/>
              <a:t> </a:t>
            </a:r>
            <a:r>
              <a:rPr lang="fi-FI" i="1" dirty="0" err="1"/>
              <a:t>role</a:t>
            </a:r>
            <a:r>
              <a:rPr lang="fi-FI" i="1" dirty="0"/>
              <a:t> of </a:t>
            </a:r>
            <a:r>
              <a:rPr lang="fi-FI" i="1" dirty="0" err="1"/>
              <a:t>communication</a:t>
            </a:r>
            <a:r>
              <a:rPr lang="fi-FI" i="1" dirty="0"/>
              <a:t> and media in </a:t>
            </a:r>
            <a:r>
              <a:rPr lang="fi-FI" i="1" dirty="0" err="1"/>
              <a:t>shaping</a:t>
            </a:r>
            <a:r>
              <a:rPr lang="fi-FI" i="1" dirty="0"/>
              <a:t> </a:t>
            </a:r>
            <a:r>
              <a:rPr lang="fi-FI" i="1" dirty="0" err="1"/>
              <a:t>people’s</a:t>
            </a:r>
            <a:r>
              <a:rPr lang="fi-FI" i="1" dirty="0"/>
              <a:t> </a:t>
            </a:r>
            <a:r>
              <a:rPr lang="fi-FI" i="1" dirty="0" err="1"/>
              <a:t>perception</a:t>
            </a:r>
            <a:r>
              <a:rPr lang="fi-FI" i="1" dirty="0"/>
              <a:t> of </a:t>
            </a:r>
            <a:r>
              <a:rPr lang="fi-FI" i="1" dirty="0" err="1"/>
              <a:t>issues</a:t>
            </a:r>
            <a:r>
              <a:rPr lang="fi-FI" i="1" dirty="0"/>
              <a:t> </a:t>
            </a:r>
            <a:r>
              <a:rPr lang="fi-FI" i="1" dirty="0" smtClean="0"/>
              <a:t>in </a:t>
            </a:r>
            <a:r>
              <a:rPr lang="fi-FI" i="1" dirty="0" err="1"/>
              <a:t>politics</a:t>
            </a:r>
            <a:r>
              <a:rPr lang="fi-FI" i="1" dirty="0"/>
              <a:t>? </a:t>
            </a:r>
            <a:endParaRPr lang="fi-FI" dirty="0"/>
          </a:p>
          <a:p>
            <a:pPr fontAlgn="base"/>
            <a:r>
              <a:rPr lang="fi-FI" i="1" dirty="0"/>
              <a:t>Is it </a:t>
            </a:r>
            <a:r>
              <a:rPr lang="fi-FI" i="1" dirty="0" err="1"/>
              <a:t>ever</a:t>
            </a:r>
            <a:r>
              <a:rPr lang="fi-FI" i="1" dirty="0"/>
              <a:t> </a:t>
            </a:r>
            <a:r>
              <a:rPr lang="fi-FI" i="1" dirty="0" err="1"/>
              <a:t>justifiable</a:t>
            </a:r>
            <a:r>
              <a:rPr lang="fi-FI" i="1" dirty="0"/>
              <a:t> to act </a:t>
            </a:r>
            <a:r>
              <a:rPr lang="fi-FI" i="1" dirty="0" err="1"/>
              <a:t>without</a:t>
            </a:r>
            <a:r>
              <a:rPr lang="fi-FI" i="1" dirty="0"/>
              <a:t> </a:t>
            </a:r>
            <a:r>
              <a:rPr lang="fi-FI" i="1" dirty="0" err="1"/>
              <a:t>having</a:t>
            </a:r>
            <a:r>
              <a:rPr lang="fi-FI" i="1" dirty="0"/>
              <a:t> </a:t>
            </a:r>
            <a:r>
              <a:rPr lang="fi-FI" i="1" dirty="0" err="1"/>
              <a:t>good</a:t>
            </a:r>
            <a:r>
              <a:rPr lang="fi-FI" i="1" dirty="0"/>
              <a:t> </a:t>
            </a:r>
            <a:r>
              <a:rPr lang="fi-FI" i="1" dirty="0" err="1"/>
              <a:t>grounds</a:t>
            </a:r>
            <a:r>
              <a:rPr lang="fi-FI" i="1" dirty="0"/>
              <a:t> </a:t>
            </a:r>
            <a:r>
              <a:rPr lang="fi-FI" i="1" dirty="0" err="1"/>
              <a:t>or</a:t>
            </a:r>
            <a:r>
              <a:rPr lang="fi-FI" i="1" dirty="0"/>
              <a:t> </a:t>
            </a:r>
            <a:r>
              <a:rPr lang="fi-FI" i="1" dirty="0" err="1"/>
              <a:t>evidence</a:t>
            </a:r>
            <a:r>
              <a:rPr lang="fi-FI" i="1" dirty="0"/>
              <a:t> for </a:t>
            </a:r>
            <a:r>
              <a:rPr lang="fi-FI" i="1" dirty="0" err="1"/>
              <a:t>doing</a:t>
            </a:r>
            <a:r>
              <a:rPr lang="fi-FI" i="1" dirty="0"/>
              <a:t> </a:t>
            </a:r>
            <a:r>
              <a:rPr lang="fi-FI" i="1" dirty="0" err="1"/>
              <a:t>so</a:t>
            </a:r>
            <a:r>
              <a:rPr lang="fi-FI" i="1" dirty="0"/>
              <a:t>? </a:t>
            </a:r>
            <a:r>
              <a:rPr lang="fi-FI" dirty="0"/>
              <a:t/>
            </a:r>
            <a:br>
              <a:rPr lang="fi-FI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4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4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Politics all about and how to know  that?</a:t>
            </a:r>
            <a:endParaRPr lang="en-US" dirty="0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725" y="1919518"/>
            <a:ext cx="3015923" cy="4657201"/>
          </a:xfrm>
        </p:spPr>
      </p:pic>
    </p:spTree>
    <p:extLst>
      <p:ext uri="{BB962C8B-B14F-4D97-AF65-F5344CB8AC3E}">
        <p14:creationId xmlns:p14="http://schemas.microsoft.com/office/powerpoint/2010/main" val="18552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perspectives and  knowledge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Awareness of political perspectives demands conscious engagement AND UNDERSTADING OF THE CONCEPTS</a:t>
            </a:r>
          </a:p>
          <a:p>
            <a:pPr lvl="1"/>
            <a:r>
              <a:rPr lang="en-US" dirty="0" smtClean="0"/>
              <a:t>The need to follow news and views critically with awareness  of media leanings and the importance of alternative sources of information : OPVL- what was that?</a:t>
            </a:r>
          </a:p>
          <a:p>
            <a:pPr lvl="1"/>
            <a:r>
              <a:rPr lang="en-US" dirty="0" smtClean="0"/>
              <a:t>Political perspectives in liberal democracies: “LEFT” AND “RIGHT” : CHOOSE YOUR SIDE ; DISCUSSION ACTIVITY</a:t>
            </a:r>
          </a:p>
        </p:txBody>
      </p:sp>
    </p:spTree>
    <p:extLst>
      <p:ext uri="{BB962C8B-B14F-4D97-AF65-F5344CB8AC3E}">
        <p14:creationId xmlns:p14="http://schemas.microsoft.com/office/powerpoint/2010/main" val="1432728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PERSPECTIVES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Political </a:t>
            </a:r>
            <a:r>
              <a:rPr lang="en-US" dirty="0"/>
              <a:t>perspectives </a:t>
            </a:r>
            <a:r>
              <a:rPr lang="en-US" dirty="0" smtClean="0"/>
              <a:t>ARE </a:t>
            </a:r>
            <a:r>
              <a:rPr lang="en-US" dirty="0"/>
              <a:t>closely allied with different kinds of government: How to organize a </a:t>
            </a:r>
            <a:r>
              <a:rPr lang="en-US" dirty="0" smtClean="0"/>
              <a:t>society</a:t>
            </a:r>
            <a:r>
              <a:rPr lang="en-US" dirty="0"/>
              <a:t> </a:t>
            </a:r>
            <a:r>
              <a:rPr lang="en-US" dirty="0" smtClean="0"/>
              <a:t>( values &amp; assumptions)</a:t>
            </a:r>
            <a:endParaRPr lang="en-US" dirty="0"/>
          </a:p>
          <a:p>
            <a:pPr lvl="1"/>
            <a:r>
              <a:rPr lang="en-US" dirty="0" smtClean="0"/>
              <a:t>1)  </a:t>
            </a:r>
            <a:r>
              <a:rPr lang="en-US" dirty="0"/>
              <a:t>monarchy ( or chiefdom of emirate)- someone rules because of </a:t>
            </a:r>
            <a:r>
              <a:rPr lang="en-US" dirty="0" err="1"/>
              <a:t>hiS</a:t>
            </a:r>
            <a:r>
              <a:rPr lang="en-US" dirty="0"/>
              <a:t> OR HER SOCIAL POSITIONS OF BIRTH </a:t>
            </a:r>
          </a:p>
          <a:p>
            <a:pPr lvl="1"/>
            <a:r>
              <a:rPr lang="en-US" dirty="0" smtClean="0"/>
              <a:t>2</a:t>
            </a:r>
            <a:r>
              <a:rPr lang="en-US" dirty="0"/>
              <a:t>) THEOCRACY- AN ELITE RULES BECAUSE OF HTEIR GREATER KNOWLEDGE OF RELIGION AND THEREBUY THE WILL OF GOD FOR </a:t>
            </a:r>
            <a:r>
              <a:rPr lang="en-US" dirty="0" smtClean="0"/>
              <a:t>SOCIETY</a:t>
            </a:r>
          </a:p>
          <a:p>
            <a:pPr lvl="1"/>
            <a:r>
              <a:rPr lang="en-US" dirty="0" smtClean="0"/>
              <a:t> 3) DEMOCRACY- PEOPLE HAVE THE VOTE RULE THEMSELVES THROUGH THEIR ELECTED       	REPRESENTATIVES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3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perspectives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 assumptions in each case are made about human equality?</a:t>
            </a:r>
          </a:p>
          <a:p>
            <a:r>
              <a:rPr lang="en-US" dirty="0" smtClean="0"/>
              <a:t>What assumptions are made about who knows the best how to govern a society?</a:t>
            </a:r>
          </a:p>
          <a:p>
            <a:r>
              <a:rPr lang="en-US" dirty="0" smtClean="0"/>
              <a:t>What are the likely sources of the values to guide the society?</a:t>
            </a:r>
          </a:p>
          <a:p>
            <a:r>
              <a:rPr lang="en-US" dirty="0" smtClean="0"/>
              <a:t>AUTHORITARIAN SYSTEM: PUBLIC POLITICAL DEBATE ON HOW TO EXERCISE POWER IS LIMITED OR NON-EXISTENT</a:t>
            </a:r>
          </a:p>
          <a:p>
            <a:r>
              <a:rPr lang="en-US" dirty="0" smtClean="0"/>
              <a:t>DEMOCRACY: GOVERNMENT DOES NOT USUALLY EXERCISE DIRECT CONTROL OF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5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to understand knowledge in politics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POWER, SOVEREIGNTY, LEGITIMACY, INTERDEPENDENCE, HUMAN RIGHTS, JUSTICE, LIBERTY , EQUALITY, DEVELOPMENT, SUSTAINABILITY, GLOBALIZATION, INEQUALITY, PEACE, CONFLICT, VIOLENCE, NON-VIOLENCE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6345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know politics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Which ways of knowing to use?  Give examples and explain</a:t>
            </a:r>
            <a:endParaRPr lang="en-US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5229" y="2366963"/>
            <a:ext cx="3579341" cy="3424237"/>
          </a:xfrm>
        </p:spPr>
      </p:pic>
    </p:spTree>
    <p:extLst>
      <p:ext uri="{BB962C8B-B14F-4D97-AF65-F5344CB8AC3E}">
        <p14:creationId xmlns:p14="http://schemas.microsoft.com/office/powerpoint/2010/main" val="831462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one sees the world just “ as it is”; that is why we need theories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/>
              <a:t>of us look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world</a:t>
            </a:r>
            <a:r>
              <a:rPr lang="fi-FI" dirty="0"/>
              <a:t> </a:t>
            </a:r>
            <a:r>
              <a:rPr lang="fi-FI" dirty="0" err="1"/>
              <a:t>through</a:t>
            </a:r>
            <a:r>
              <a:rPr lang="fi-FI" dirty="0"/>
              <a:t> a </a:t>
            </a:r>
            <a:r>
              <a:rPr lang="fi-FI" dirty="0" err="1"/>
              <a:t>veil</a:t>
            </a:r>
            <a:r>
              <a:rPr lang="fi-FI" dirty="0"/>
              <a:t> of </a:t>
            </a:r>
            <a:r>
              <a:rPr lang="fi-FI" dirty="0" err="1" smtClean="0"/>
              <a:t>theories</a:t>
            </a:r>
            <a:r>
              <a:rPr lang="fi-FI" dirty="0"/>
              <a:t>, </a:t>
            </a:r>
            <a:r>
              <a:rPr lang="fi-FI" dirty="0" err="1"/>
              <a:t>presuppositions</a:t>
            </a:r>
            <a:r>
              <a:rPr lang="fi-FI" dirty="0"/>
              <a:t> and </a:t>
            </a:r>
            <a:r>
              <a:rPr lang="fi-FI" dirty="0" err="1"/>
              <a:t>assumptions</a:t>
            </a:r>
            <a:r>
              <a:rPr lang="fi-FI" dirty="0"/>
              <a:t>. </a:t>
            </a:r>
          </a:p>
          <a:p>
            <a:r>
              <a:rPr lang="fi-FI" dirty="0" err="1" smtClean="0"/>
              <a:t>observation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interpretation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smtClean="0"/>
              <a:t> </a:t>
            </a:r>
            <a:r>
              <a:rPr lang="fi-FI" dirty="0" err="1"/>
              <a:t>bound</a:t>
            </a:r>
            <a:r>
              <a:rPr lang="fi-FI" dirty="0"/>
              <a:t> </a:t>
            </a:r>
            <a:r>
              <a:rPr lang="fi-FI" dirty="0" err="1"/>
              <a:t>together</a:t>
            </a:r>
            <a:r>
              <a:rPr lang="fi-FI" dirty="0"/>
              <a:t>: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look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world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engaged</a:t>
            </a:r>
            <a:r>
              <a:rPr lang="fi-FI" dirty="0"/>
              <a:t> in </a:t>
            </a:r>
            <a:r>
              <a:rPr lang="fi-FI" dirty="0" err="1" smtClean="0"/>
              <a:t>imposing</a:t>
            </a:r>
            <a:r>
              <a:rPr lang="fi-FI" dirty="0" smtClean="0"/>
              <a:t> </a:t>
            </a:r>
            <a:r>
              <a:rPr lang="fi-FI" dirty="0" err="1"/>
              <a:t>meaning</a:t>
            </a:r>
            <a:r>
              <a:rPr lang="fi-FI" dirty="0"/>
              <a:t> on it. </a:t>
            </a:r>
            <a:endParaRPr lang="fi-FI" dirty="0" smtClean="0"/>
          </a:p>
          <a:p>
            <a:r>
              <a:rPr lang="fi-FI" dirty="0" smtClean="0"/>
              <a:t> </a:t>
            </a:r>
            <a:r>
              <a:rPr lang="fi-FI" dirty="0" err="1"/>
              <a:t>theory</a:t>
            </a:r>
            <a:r>
              <a:rPr lang="fi-FI" dirty="0"/>
              <a:t> is </a:t>
            </a:r>
            <a:r>
              <a:rPr lang="fi-FI" dirty="0" err="1"/>
              <a:t>important</a:t>
            </a:r>
            <a:r>
              <a:rPr lang="fi-FI" dirty="0"/>
              <a:t>: it </a:t>
            </a:r>
            <a:r>
              <a:rPr lang="fi-FI" dirty="0" err="1"/>
              <a:t>gives</a:t>
            </a:r>
            <a:r>
              <a:rPr lang="fi-FI" dirty="0"/>
              <a:t> </a:t>
            </a:r>
            <a:r>
              <a:rPr lang="fi-FI" dirty="0" err="1"/>
              <a:t>shape</a:t>
            </a:r>
            <a:r>
              <a:rPr lang="fi-FI" dirty="0"/>
              <a:t> and </a:t>
            </a:r>
            <a:r>
              <a:rPr lang="fi-FI" dirty="0" err="1"/>
              <a:t>structure</a:t>
            </a:r>
            <a:r>
              <a:rPr lang="fi-FI" dirty="0"/>
              <a:t> to an </a:t>
            </a:r>
            <a:r>
              <a:rPr lang="fi-FI" dirty="0" err="1"/>
              <a:t>otherwise</a:t>
            </a:r>
            <a:r>
              <a:rPr lang="fi-FI" dirty="0"/>
              <a:t> </a:t>
            </a:r>
            <a:r>
              <a:rPr lang="fi-FI" dirty="0" err="1"/>
              <a:t>shapeless</a:t>
            </a:r>
            <a:r>
              <a:rPr lang="fi-FI" dirty="0"/>
              <a:t> and </a:t>
            </a:r>
            <a:r>
              <a:rPr lang="fi-FI" dirty="0" err="1"/>
              <a:t>confusing</a:t>
            </a:r>
            <a:r>
              <a:rPr lang="fi-FI" dirty="0"/>
              <a:t> </a:t>
            </a:r>
            <a:r>
              <a:rPr lang="fi-FI" dirty="0" err="1"/>
              <a:t>reality</a:t>
            </a:r>
            <a:r>
              <a:rPr lang="fi-FI" dirty="0"/>
              <a:t> </a:t>
            </a:r>
            <a:endParaRPr lang="fi-FI" dirty="0" smtClean="0"/>
          </a:p>
          <a:p>
            <a:r>
              <a:rPr lang="fi-FI" dirty="0" err="1" smtClean="0"/>
              <a:t>Aristotle</a:t>
            </a:r>
            <a:r>
              <a:rPr lang="fi-FI" dirty="0" smtClean="0"/>
              <a:t>, Machiavelli, Thomas </a:t>
            </a:r>
            <a:r>
              <a:rPr lang="fi-FI" dirty="0" err="1" smtClean="0"/>
              <a:t>Hobbes</a:t>
            </a:r>
            <a:r>
              <a:rPr lang="fi-FI" dirty="0" smtClean="0"/>
              <a:t>, John </a:t>
            </a:r>
            <a:r>
              <a:rPr lang="fi-FI" dirty="0" err="1" smtClean="0"/>
              <a:t>locke</a:t>
            </a:r>
            <a:r>
              <a:rPr lang="fi-FI" dirty="0" smtClean="0"/>
              <a:t>, John </a:t>
            </a:r>
            <a:r>
              <a:rPr lang="fi-FI" dirty="0" err="1" smtClean="0"/>
              <a:t>Mearsheimer</a:t>
            </a:r>
            <a:r>
              <a:rPr lang="fi-FI" dirty="0" smtClean="0"/>
              <a:t>, Joseph </a:t>
            </a:r>
            <a:r>
              <a:rPr lang="fi-FI" dirty="0" err="1" smtClean="0"/>
              <a:t>Nye</a:t>
            </a:r>
            <a:r>
              <a:rPr lang="mr-IN" dirty="0" smtClean="0"/>
              <a:t>…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855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in </a:t>
            </a:r>
            <a:r>
              <a:rPr lang="en-US" dirty="0" err="1" smtClean="0"/>
              <a:t>POlitics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fontAlgn="base"/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lies</a:t>
            </a:r>
            <a:r>
              <a:rPr lang="fi-FI" dirty="0" smtClean="0"/>
              <a:t> </a:t>
            </a:r>
            <a:r>
              <a:rPr lang="fi-FI" dirty="0" err="1" smtClean="0"/>
              <a:t>behind</a:t>
            </a:r>
            <a:r>
              <a:rPr lang="fi-FI" dirty="0" smtClean="0"/>
              <a:t> </a:t>
            </a:r>
            <a:r>
              <a:rPr lang="fi-FI" dirty="0" err="1" smtClean="0"/>
              <a:t>political</a:t>
            </a:r>
            <a:r>
              <a:rPr lang="fi-FI" dirty="0" smtClean="0"/>
              <a:t> </a:t>
            </a:r>
            <a:r>
              <a:rPr lang="fi-FI" dirty="0" err="1" smtClean="0"/>
              <a:t>decisions</a:t>
            </a:r>
            <a:r>
              <a:rPr lang="fi-FI" dirty="0" smtClean="0"/>
              <a:t>?</a:t>
            </a:r>
          </a:p>
          <a:p>
            <a:pPr fontAlgn="base"/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motivations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various</a:t>
            </a:r>
            <a:r>
              <a:rPr lang="fi-FI" dirty="0"/>
              <a:t> </a:t>
            </a:r>
            <a:r>
              <a:rPr lang="fi-FI" dirty="0" err="1" smtClean="0"/>
              <a:t>political</a:t>
            </a:r>
            <a:r>
              <a:rPr lang="fi-FI" dirty="0" smtClean="0"/>
              <a:t> </a:t>
            </a:r>
            <a:r>
              <a:rPr lang="fi-FI" dirty="0" err="1" smtClean="0"/>
              <a:t>actors</a:t>
            </a:r>
            <a:r>
              <a:rPr lang="fi-FI" dirty="0"/>
              <a:t>? </a:t>
            </a:r>
            <a:endParaRPr lang="fi-FI" dirty="0" smtClean="0"/>
          </a:p>
          <a:p>
            <a:pPr fontAlgn="base"/>
            <a:r>
              <a:rPr lang="fi-FI" dirty="0" smtClean="0"/>
              <a:t>On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assumptions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actors</a:t>
            </a:r>
            <a:r>
              <a:rPr lang="fi-FI" dirty="0"/>
              <a:t> </a:t>
            </a:r>
            <a:r>
              <a:rPr lang="fi-FI" dirty="0" err="1"/>
              <a:t>base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beliefs</a:t>
            </a:r>
            <a:r>
              <a:rPr lang="fi-FI" dirty="0"/>
              <a:t>, </a:t>
            </a:r>
            <a:r>
              <a:rPr lang="fi-FI" dirty="0" err="1"/>
              <a:t>policies</a:t>
            </a:r>
            <a:r>
              <a:rPr lang="fi-FI" dirty="0"/>
              <a:t> and </a:t>
            </a:r>
            <a:r>
              <a:rPr lang="fi-FI" dirty="0" err="1" smtClean="0"/>
              <a:t>behaviours</a:t>
            </a:r>
            <a:r>
              <a:rPr lang="fi-FI" dirty="0" smtClean="0"/>
              <a:t>? </a:t>
            </a:r>
          </a:p>
          <a:p>
            <a:pPr fontAlgn="base"/>
            <a:r>
              <a:rPr lang="fi-FI" dirty="0" smtClean="0"/>
              <a:t>How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</a:t>
            </a:r>
            <a:r>
              <a:rPr lang="fi-FI" dirty="0" err="1"/>
              <a:t>dynamics</a:t>
            </a:r>
            <a:r>
              <a:rPr lang="fi-FI" dirty="0"/>
              <a:t> of </a:t>
            </a:r>
            <a:r>
              <a:rPr lang="fi-FI" dirty="0" smtClean="0"/>
              <a:t>a </a:t>
            </a:r>
            <a:r>
              <a:rPr lang="fi-FI" dirty="0" err="1" smtClean="0"/>
              <a:t>situation</a:t>
            </a:r>
            <a:r>
              <a:rPr lang="fi-FI" dirty="0" smtClean="0"/>
              <a:t> </a:t>
            </a:r>
            <a:r>
              <a:rPr lang="fi-FI" dirty="0" err="1"/>
              <a:t>influence</a:t>
            </a:r>
            <a:r>
              <a:rPr lang="fi-FI" dirty="0"/>
              <a:t> </a:t>
            </a:r>
            <a:r>
              <a:rPr lang="fi-FI" dirty="0" err="1"/>
              <a:t>motivations</a:t>
            </a:r>
            <a:r>
              <a:rPr lang="fi-FI" dirty="0"/>
              <a:t>, </a:t>
            </a:r>
            <a:r>
              <a:rPr lang="fi-FI" dirty="0" err="1"/>
              <a:t>assumptions</a:t>
            </a:r>
            <a:r>
              <a:rPr lang="fi-FI" dirty="0"/>
              <a:t> and </a:t>
            </a:r>
            <a:r>
              <a:rPr lang="fi-FI" dirty="0" err="1"/>
              <a:t>outcomes</a:t>
            </a:r>
            <a:r>
              <a:rPr lang="fi-FI" dirty="0"/>
              <a:t>? </a:t>
            </a:r>
            <a:endParaRPr lang="fi-FI" dirty="0" smtClean="0"/>
          </a:p>
          <a:p>
            <a:pPr fontAlgn="base"/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role</a:t>
            </a:r>
            <a:r>
              <a:rPr lang="fi-FI" dirty="0" smtClean="0"/>
              <a:t> of </a:t>
            </a:r>
            <a:r>
              <a:rPr lang="fi-FI" dirty="0" err="1" smtClean="0"/>
              <a:t>emotions</a:t>
            </a:r>
            <a:r>
              <a:rPr lang="fi-FI" dirty="0" smtClean="0"/>
              <a:t> in </a:t>
            </a:r>
            <a:r>
              <a:rPr lang="fi-FI" dirty="0" err="1" smtClean="0"/>
              <a:t>politics</a:t>
            </a:r>
            <a:r>
              <a:rPr lang="fi-FI" dirty="0" smtClean="0"/>
              <a:t>?</a:t>
            </a:r>
          </a:p>
          <a:p>
            <a:pPr fontAlgn="base"/>
            <a:endParaRPr lang="fi-FI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17609"/>
      </p:ext>
    </p:extLst>
  </p:cSld>
  <p:clrMapOvr>
    <a:masterClrMapping/>
  </p:clrMapOvr>
</p:sld>
</file>

<file path=ppt/theme/theme1.xml><?xml version="1.0" encoding="utf-8"?>
<a:theme xmlns:a="http://schemas.openxmlformats.org/drawingml/2006/main" name="Pisar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Pisara</Template>
  <TotalTime>4124</TotalTime>
  <Words>468</Words>
  <Application>Microsoft Macintosh PowerPoint</Application>
  <PresentationFormat>Laajakuva</PresentationFormat>
  <Paragraphs>52</Paragraphs>
  <Slides>13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8" baseType="lpstr">
      <vt:lpstr>Arial</vt:lpstr>
      <vt:lpstr>Calibri</vt:lpstr>
      <vt:lpstr>Mangal</vt:lpstr>
      <vt:lpstr>Tw Cen MT</vt:lpstr>
      <vt:lpstr>Pisara</vt:lpstr>
      <vt:lpstr>Knowledge in POlitics</vt:lpstr>
      <vt:lpstr>What is Politics all about and how to know  that?</vt:lpstr>
      <vt:lpstr>Political perspectives and  knowledge</vt:lpstr>
      <vt:lpstr>POLITICAL PERSPECTIVES</vt:lpstr>
      <vt:lpstr>Political perspectives</vt:lpstr>
      <vt:lpstr>Key concepts to understand knowledge in politics</vt:lpstr>
      <vt:lpstr>How do you know politics</vt:lpstr>
      <vt:lpstr>No one sees the world just “ as it is”; that is why we need theories</vt:lpstr>
      <vt:lpstr>Knowledge in POlitics</vt:lpstr>
      <vt:lpstr>How to define Political knowledge?</vt:lpstr>
      <vt:lpstr>Knowledge in POlitics</vt:lpstr>
      <vt:lpstr>Knowledge in poLitics</vt:lpstr>
      <vt:lpstr>PowerPoint-esitys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in POlitics</dc:title>
  <dc:creator>Soininen Susanna</dc:creator>
  <cp:lastModifiedBy>Soininen Susanna</cp:lastModifiedBy>
  <cp:revision>17</cp:revision>
  <dcterms:created xsi:type="dcterms:W3CDTF">2019-10-28T08:33:49Z</dcterms:created>
  <dcterms:modified xsi:type="dcterms:W3CDTF">2019-10-31T08:08:02Z</dcterms:modified>
</cp:coreProperties>
</file>