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1" r:id="rId3"/>
    <p:sldId id="258" r:id="rId4"/>
    <p:sldId id="259" r:id="rId5"/>
    <p:sldId id="260" r:id="rId6"/>
    <p:sldId id="302" r:id="rId7"/>
    <p:sldId id="306" r:id="rId8"/>
    <p:sldId id="303" r:id="rId9"/>
    <p:sldId id="305" r:id="rId10"/>
    <p:sldId id="332" r:id="rId11"/>
    <p:sldId id="331" r:id="rId12"/>
    <p:sldId id="346" r:id="rId13"/>
    <p:sldId id="309" r:id="rId14"/>
    <p:sldId id="257" r:id="rId15"/>
    <p:sldId id="339" r:id="rId16"/>
    <p:sldId id="340" r:id="rId17"/>
    <p:sldId id="341" r:id="rId18"/>
    <p:sldId id="342" r:id="rId19"/>
    <p:sldId id="349" r:id="rId20"/>
    <p:sldId id="344" r:id="rId21"/>
    <p:sldId id="347" r:id="rId22"/>
    <p:sldId id="348" r:id="rId23"/>
    <p:sldId id="329" r:id="rId24"/>
    <p:sldId id="330" r:id="rId25"/>
    <p:sldId id="333" r:id="rId26"/>
    <p:sldId id="310" r:id="rId27"/>
    <p:sldId id="311" r:id="rId28"/>
    <p:sldId id="313" r:id="rId29"/>
    <p:sldId id="351" r:id="rId30"/>
    <p:sldId id="315" r:id="rId31"/>
    <p:sldId id="314" r:id="rId32"/>
    <p:sldId id="352" r:id="rId33"/>
    <p:sldId id="307" r:id="rId34"/>
    <p:sldId id="300" r:id="rId35"/>
    <p:sldId id="296" r:id="rId36"/>
    <p:sldId id="297" r:id="rId37"/>
    <p:sldId id="298" r:id="rId38"/>
    <p:sldId id="299" r:id="rId39"/>
    <p:sldId id="353" r:id="rId40"/>
    <p:sldId id="354" r:id="rId41"/>
    <p:sldId id="356" r:id="rId42"/>
    <p:sldId id="355" r:id="rId43"/>
    <p:sldId id="363" r:id="rId44"/>
    <p:sldId id="335" r:id="rId45"/>
    <p:sldId id="364" r:id="rId46"/>
    <p:sldId id="366" r:id="rId47"/>
    <p:sldId id="361" r:id="rId48"/>
    <p:sldId id="337" r:id="rId49"/>
    <p:sldId id="367" r:id="rId50"/>
    <p:sldId id="359" r:id="rId51"/>
    <p:sldId id="368" r:id="rId52"/>
    <p:sldId id="357" r:id="rId53"/>
    <p:sldId id="358" r:id="rId54"/>
    <p:sldId id="360" r:id="rId55"/>
    <p:sldId id="308" r:id="rId56"/>
    <p:sldId id="273" r:id="rId57"/>
    <p:sldId id="350" r:id="rId58"/>
    <p:sldId id="312" r:id="rId59"/>
    <p:sldId id="365" r:id="rId60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4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59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4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5.5.2021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5.5.2021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5.5.2021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5.5.2021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5.5.2021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5.5.2021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5.5.2021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5.5.2021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5.5.2021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5.5.2021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5.5.2021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5.5.2021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KNOWLEDGE AND RELIGION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TOK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B92FA0-282B-7A47-8AAA-C756ADF4B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4CD365-5F18-8048-9782-66C96787D8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How essential it is to understand religions?</a:t>
            </a:r>
          </a:p>
          <a:p>
            <a:pPr lvl="1"/>
            <a:r>
              <a:rPr lang="en-GB" dirty="0"/>
              <a:t>Engage in conversation</a:t>
            </a:r>
          </a:p>
          <a:p>
            <a:pPr lvl="1"/>
            <a:r>
              <a:rPr lang="en-GB" dirty="0"/>
              <a:t>Provide examples, perspectives and arguments</a:t>
            </a:r>
          </a:p>
        </p:txBody>
      </p:sp>
      <p:pic>
        <p:nvPicPr>
          <p:cNvPr id="6" name="Sisällön paikkamerkki 5" descr="Kuva, joka sisältää kohteen aurinko, auringonlasku, seisominen, mies&#10;&#10;Kuvaus luotu automaattisesti">
            <a:extLst>
              <a:ext uri="{FF2B5EF4-FFF2-40B4-BE49-F238E27FC236}">
                <a16:creationId xmlns:a16="http://schemas.microsoft.com/office/drawing/2014/main" id="{6875C361-341B-2348-A34D-C9A55769FF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570501"/>
            <a:ext cx="4114800" cy="2752107"/>
          </a:xfrm>
        </p:spPr>
      </p:pic>
    </p:spTree>
    <p:extLst>
      <p:ext uri="{BB962C8B-B14F-4D97-AF65-F5344CB8AC3E}">
        <p14:creationId xmlns:p14="http://schemas.microsoft.com/office/powerpoint/2010/main" val="70400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9029CF-0B40-CB4F-ADBD-CAF5E58E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diversity</a:t>
            </a:r>
            <a:r>
              <a:rPr lang="fi-FI" dirty="0"/>
              <a:t> of </a:t>
            </a:r>
            <a:r>
              <a:rPr lang="fi-FI" dirty="0" err="1"/>
              <a:t>religions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A28CEE-AE0F-0D48-9EC4-D1EC9C970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76866"/>
            <a:ext cx="4038600" cy="4188505"/>
          </a:xfrm>
        </p:spPr>
        <p:txBody>
          <a:bodyPr>
            <a:normAutofit/>
          </a:bodyPr>
          <a:lstStyle/>
          <a:p>
            <a:r>
              <a:rPr lang="en-GB" dirty="0"/>
              <a:t>There are over 10 000 religions in the world</a:t>
            </a:r>
          </a:p>
          <a:p>
            <a:r>
              <a:rPr lang="en-GB" dirty="0"/>
              <a:t>Major religions have a lot of sects that can differ from one another a great deal</a:t>
            </a:r>
          </a:p>
          <a:p>
            <a:r>
              <a:rPr lang="en-GB" dirty="0"/>
              <a:t>Individuals’ religious beliefs can be extremely diverse</a:t>
            </a:r>
          </a:p>
        </p:txBody>
      </p:sp>
      <p:pic>
        <p:nvPicPr>
          <p:cNvPr id="6" name="Sisällön paikkamerkki 5" descr="Kuva, joka sisältää kohteen auringonlasku, ulko, vesi, henkilö&#10;&#10;Kuvaus luotu automaattisesti">
            <a:extLst>
              <a:ext uri="{FF2B5EF4-FFF2-40B4-BE49-F238E27FC236}">
                <a16:creationId xmlns:a16="http://schemas.microsoft.com/office/drawing/2014/main" id="{BE41C00F-6711-584E-8100-206C351C57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5514" y="2516982"/>
            <a:ext cx="4045912" cy="2697275"/>
          </a:xfrm>
        </p:spPr>
      </p:pic>
    </p:spTree>
    <p:extLst>
      <p:ext uri="{BB962C8B-B14F-4D97-AF65-F5344CB8AC3E}">
        <p14:creationId xmlns:p14="http://schemas.microsoft.com/office/powerpoint/2010/main" val="64029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428557-9534-E540-8039-DCE2D0070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8DA8D2-89A3-E84A-9E7E-E1A6DDDA2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Three </a:t>
            </a:r>
            <a:r>
              <a:rPr lang="en-GB" b="1" dirty="0"/>
              <a:t>perennial questions</a:t>
            </a:r>
            <a:r>
              <a:rPr lang="en-GB" dirty="0"/>
              <a:t>:</a:t>
            </a:r>
          </a:p>
          <a:p>
            <a:pPr lvl="1"/>
            <a:r>
              <a:rPr lang="en-GB" i="1" dirty="0"/>
              <a:t>What is the meaning </a:t>
            </a:r>
            <a:br>
              <a:rPr lang="en-GB" i="1" dirty="0"/>
            </a:br>
            <a:r>
              <a:rPr lang="en-GB" i="1" dirty="0"/>
              <a:t>of life?</a:t>
            </a:r>
          </a:p>
          <a:p>
            <a:pPr lvl="1"/>
            <a:r>
              <a:rPr lang="en-GB" i="1" dirty="0"/>
              <a:t>Why there is suffering </a:t>
            </a:r>
            <a:br>
              <a:rPr lang="en-GB" i="1" dirty="0"/>
            </a:br>
            <a:r>
              <a:rPr lang="en-GB" i="1" dirty="0"/>
              <a:t>in the world?</a:t>
            </a:r>
          </a:p>
          <a:p>
            <a:pPr lvl="1"/>
            <a:r>
              <a:rPr lang="en-GB" i="1" dirty="0"/>
              <a:t>What happens after death?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994D561-715D-E940-906C-5B07084D9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917848"/>
          </a:xfrm>
        </p:spPr>
        <p:txBody>
          <a:bodyPr>
            <a:normAutofit/>
          </a:bodyPr>
          <a:lstStyle/>
          <a:p>
            <a:r>
              <a:rPr lang="en-GB" dirty="0"/>
              <a:t>How do the world religions answer these questions?</a:t>
            </a:r>
          </a:p>
          <a:p>
            <a:pPr lvl="1"/>
            <a:r>
              <a:rPr lang="en-GB" dirty="0"/>
              <a:t>Try to cover at least TWO different religions</a:t>
            </a:r>
          </a:p>
          <a:p>
            <a:r>
              <a:rPr lang="en-GB" dirty="0"/>
              <a:t>How do non-religious people answer these questions?</a:t>
            </a:r>
          </a:p>
          <a:p>
            <a:r>
              <a:rPr lang="en-GB" dirty="0"/>
              <a:t>Write your ideas to the teacher’s handout in small groups</a:t>
            </a:r>
          </a:p>
        </p:txBody>
      </p:sp>
    </p:spTree>
    <p:extLst>
      <p:ext uri="{BB962C8B-B14F-4D97-AF65-F5344CB8AC3E}">
        <p14:creationId xmlns:p14="http://schemas.microsoft.com/office/powerpoint/2010/main" val="158823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BF58A5-00F1-494A-A4E0-14A53A69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956F78-888E-AB4B-8C3B-B22A604290F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kind of a </a:t>
            </a:r>
            <a:r>
              <a:rPr lang="en-GB" i="1" dirty="0"/>
              <a:t>meaning</a:t>
            </a:r>
            <a:r>
              <a:rPr lang="en-GB" dirty="0"/>
              <a:t> can religion have for </a:t>
            </a:r>
            <a:r>
              <a:rPr lang="en-GB" i="1" dirty="0"/>
              <a:t>individuals</a:t>
            </a:r>
            <a:r>
              <a:rPr lang="en-GB" dirty="0"/>
              <a:t>, </a:t>
            </a:r>
            <a:r>
              <a:rPr lang="en-GB" i="1" dirty="0"/>
              <a:t>society</a:t>
            </a:r>
            <a:r>
              <a:rPr lang="en-GB" dirty="0"/>
              <a:t> and </a:t>
            </a:r>
            <a:r>
              <a:rPr lang="en-GB" i="1" dirty="0"/>
              <a:t>culture</a:t>
            </a:r>
            <a:r>
              <a:rPr lang="en-GB" dirty="0"/>
              <a:t> as a whole?</a:t>
            </a:r>
          </a:p>
          <a:p>
            <a:pPr lvl="1"/>
            <a:r>
              <a:rPr lang="en-GB" dirty="0"/>
              <a:t>Provide examples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DD8D702E-7506-6E45-B20E-DEA998C6E0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846" y="1600199"/>
            <a:ext cx="2849528" cy="4274292"/>
          </a:xfrm>
        </p:spPr>
      </p:pic>
    </p:spTree>
    <p:extLst>
      <p:ext uri="{BB962C8B-B14F-4D97-AF65-F5344CB8AC3E}">
        <p14:creationId xmlns:p14="http://schemas.microsoft.com/office/powerpoint/2010/main" val="48037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Varieties of modern religiosity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Fundamentalism</a:t>
            </a:r>
          </a:p>
          <a:p>
            <a:pPr lvl="1"/>
            <a:r>
              <a:rPr lang="en-GB" dirty="0"/>
              <a:t>Intention to return religiosity into something pure and original</a:t>
            </a:r>
          </a:p>
          <a:p>
            <a:pPr lvl="1"/>
            <a:r>
              <a:rPr lang="en-GB" dirty="0"/>
              <a:t>Extending religion into all fields of life </a:t>
            </a:r>
          </a:p>
          <a:p>
            <a:pPr lvl="1"/>
            <a:r>
              <a:rPr lang="en-GB" dirty="0"/>
              <a:t>Unerringness</a:t>
            </a:r>
          </a:p>
        </p:txBody>
      </p:sp>
      <p:pic>
        <p:nvPicPr>
          <p:cNvPr id="5" name="Sisällön paikkamerkki 4" descr="220px-DavidWoronieckiWithSig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0" r="-94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187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Varieties of modern religiosity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Conservative religiosity</a:t>
            </a:r>
          </a:p>
          <a:p>
            <a:pPr lvl="1"/>
            <a:r>
              <a:rPr lang="en-GB" dirty="0"/>
              <a:t>Aims to preserve traditional values, doctrines and religious habits</a:t>
            </a:r>
          </a:p>
          <a:p>
            <a:pPr lvl="1"/>
            <a:r>
              <a:rPr lang="en-GB" dirty="0"/>
              <a:t>Religious doctrines should stay the same, although changes in the way of life is accepted</a:t>
            </a:r>
          </a:p>
        </p:txBody>
      </p:sp>
      <p:pic>
        <p:nvPicPr>
          <p:cNvPr id="5" name="Sisällön paikkamerkki 4" descr="russian-church-01-615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8" r="23972"/>
          <a:stretch/>
        </p:blipFill>
        <p:spPr/>
      </p:pic>
    </p:spTree>
    <p:extLst>
      <p:ext uri="{BB962C8B-B14F-4D97-AF65-F5344CB8AC3E}">
        <p14:creationId xmlns:p14="http://schemas.microsoft.com/office/powerpoint/2010/main" val="23235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Varieties of modern religiosity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Liberal religiosity</a:t>
            </a:r>
          </a:p>
          <a:p>
            <a:pPr lvl="1"/>
            <a:r>
              <a:rPr lang="en-GB" dirty="0"/>
              <a:t>Religious traditions can and should be changed over time</a:t>
            </a:r>
          </a:p>
          <a:p>
            <a:pPr lvl="1"/>
            <a:r>
              <a:rPr lang="en-GB" dirty="0"/>
              <a:t>Tolerance and dialogue between religions</a:t>
            </a:r>
          </a:p>
        </p:txBody>
      </p:sp>
      <p:pic>
        <p:nvPicPr>
          <p:cNvPr id="5" name="Sisällön paikkamerkki 4" descr="tumblr_nclac0HzFY1rwjpnyo3_40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4" r="-99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57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Varieties of modern religiosity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86944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New religious movements</a:t>
            </a:r>
          </a:p>
          <a:p>
            <a:pPr lvl="1"/>
            <a:r>
              <a:rPr lang="en-GB" dirty="0"/>
              <a:t>Individuality as a </a:t>
            </a:r>
            <a:br>
              <a:rPr lang="en-GB" dirty="0"/>
            </a:br>
            <a:r>
              <a:rPr lang="en-GB" dirty="0"/>
              <a:t>driving force</a:t>
            </a:r>
          </a:p>
          <a:p>
            <a:pPr lvl="1"/>
            <a:r>
              <a:rPr lang="en-GB" dirty="0"/>
              <a:t>Mixture of several religious traditions (syncretism)</a:t>
            </a:r>
          </a:p>
          <a:p>
            <a:pPr lvl="1"/>
            <a:r>
              <a:rPr lang="en-GB" dirty="0"/>
              <a:t>Often changing and transient movements</a:t>
            </a:r>
          </a:p>
        </p:txBody>
      </p:sp>
      <p:pic>
        <p:nvPicPr>
          <p:cNvPr id="5" name="Sisällön paikkamerkki 4" descr="new_age_symbol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4844143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8682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9CB5EC-B05C-6640-936B-8871B66A3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Varieties of modern religiosity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7A9C9BE-0921-524C-BC68-5A6F9D57C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23657" cy="4525963"/>
          </a:xfrm>
        </p:spPr>
        <p:txBody>
          <a:bodyPr/>
          <a:lstStyle/>
          <a:p>
            <a:endParaRPr lang="en-GB" b="1" dirty="0"/>
          </a:p>
          <a:p>
            <a:r>
              <a:rPr lang="en-GB" b="1" dirty="0"/>
              <a:t>Unaffiliated, agnosticism and atheism</a:t>
            </a:r>
          </a:p>
          <a:p>
            <a:pPr lvl="1"/>
            <a:r>
              <a:rPr lang="en-GB" dirty="0"/>
              <a:t>In most of the western countries people are becoming more </a:t>
            </a:r>
            <a:r>
              <a:rPr lang="en-GB" i="1" dirty="0"/>
              <a:t>secular</a:t>
            </a:r>
          </a:p>
          <a:p>
            <a:pPr lvl="1"/>
            <a:r>
              <a:rPr lang="en-GB" dirty="0"/>
              <a:t>Religion is becoming less meaningful for individuals, societies and culture</a:t>
            </a:r>
          </a:p>
        </p:txBody>
      </p:sp>
      <p:pic>
        <p:nvPicPr>
          <p:cNvPr id="6" name="Sisällön paikkamerkki 5" descr="Kuva, joka sisältää kohteen paita, huone&#10;&#10;Kuvaus luotu automaattisesti">
            <a:extLst>
              <a:ext uri="{FF2B5EF4-FFF2-40B4-BE49-F238E27FC236}">
                <a16:creationId xmlns:a16="http://schemas.microsoft.com/office/drawing/2014/main" id="{39DA0E90-12E9-284B-9733-35E50EFC78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1636389"/>
            <a:ext cx="3886200" cy="4453585"/>
          </a:xfrm>
        </p:spPr>
      </p:pic>
    </p:spTree>
    <p:extLst>
      <p:ext uri="{BB962C8B-B14F-4D97-AF65-F5344CB8AC3E}">
        <p14:creationId xmlns:p14="http://schemas.microsoft.com/office/powerpoint/2010/main" val="2140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6F9052-A8CB-6546-B20C-6D4910AF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2F08C3-B4BB-C543-9CBC-B29E8A55D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2514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Go online and try to find examples of these religious and non-religious movements</a:t>
            </a:r>
          </a:p>
          <a:p>
            <a:pPr lvl="1"/>
            <a:r>
              <a:rPr lang="en-GB" dirty="0"/>
              <a:t>Link at least one interesting item in Teams</a:t>
            </a:r>
          </a:p>
          <a:p>
            <a:r>
              <a:rPr lang="en-GB" dirty="0"/>
              <a:t>You can also reflect your own experiences</a:t>
            </a:r>
          </a:p>
        </p:txBody>
      </p:sp>
      <p:pic>
        <p:nvPicPr>
          <p:cNvPr id="6" name="Sisällön paikkamerkki 5" descr="Kuva, joka sisältää kohteen ruoho, ulko, kenttä, mies&#10;&#10;Kuvaus luotu automaattisesti">
            <a:extLst>
              <a:ext uri="{FF2B5EF4-FFF2-40B4-BE49-F238E27FC236}">
                <a16:creationId xmlns:a16="http://schemas.microsoft.com/office/drawing/2014/main" id="{DCA241FB-6681-E642-AC58-1036CE2320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9714" y="2239499"/>
            <a:ext cx="4038600" cy="3247364"/>
          </a:xfrm>
        </p:spPr>
      </p:pic>
    </p:spTree>
    <p:extLst>
      <p:ext uri="{BB962C8B-B14F-4D97-AF65-F5344CB8AC3E}">
        <p14:creationId xmlns:p14="http://schemas.microsoft.com/office/powerpoint/2010/main" val="310580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1E6B39-B43E-FC4B-B5DB-0F01C4953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057470-7E20-774D-A56A-3ED87A1BEB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Create your own definition </a:t>
            </a:r>
            <a:r>
              <a:rPr lang="en-GB"/>
              <a:t>of religion</a:t>
            </a:r>
            <a:endParaRPr lang="en-GB" dirty="0"/>
          </a:p>
          <a:p>
            <a:r>
              <a:rPr lang="en-GB" dirty="0"/>
              <a:t>Try to answer the question: </a:t>
            </a:r>
            <a:r>
              <a:rPr lang="en-GB" i="1" dirty="0"/>
              <a:t>”What is religion?”</a:t>
            </a:r>
          </a:p>
          <a:p>
            <a:r>
              <a:rPr lang="en-GB" i="1" dirty="0"/>
              <a:t>Don’t use any assistive devices!</a:t>
            </a:r>
          </a:p>
          <a:p>
            <a:endParaRPr lang="en-GB" i="1" dirty="0"/>
          </a:p>
        </p:txBody>
      </p:sp>
      <p:pic>
        <p:nvPicPr>
          <p:cNvPr id="5" name="Sisällön paikkamerkki 4" descr="religionpost.jpg">
            <a:extLst>
              <a:ext uri="{FF2B5EF4-FFF2-40B4-BE49-F238E27FC236}">
                <a16:creationId xmlns:a16="http://schemas.microsoft.com/office/drawing/2014/main" id="{016E6E98-3459-1345-A8AC-FE9A3ABC6F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90" r="-3390"/>
          <a:stretch>
            <a:fillRect/>
          </a:stretch>
        </p:blipFill>
        <p:spPr>
          <a:xfrm>
            <a:off x="4495800" y="1600200"/>
            <a:ext cx="4041058" cy="4516136"/>
          </a:xfrm>
        </p:spPr>
      </p:pic>
    </p:spTree>
    <p:extLst>
      <p:ext uri="{BB962C8B-B14F-4D97-AF65-F5344CB8AC3E}">
        <p14:creationId xmlns:p14="http://schemas.microsoft.com/office/powerpoint/2010/main" val="139916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207814-157E-EA4F-98A8-EBA91F1D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D132A4-7028-8C4F-96E7-E3F22F8519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How do the religious and/or non-religious groups we are affiliated with </a:t>
            </a:r>
            <a:r>
              <a:rPr lang="en-GB" i="1" dirty="0"/>
              <a:t>influence our knowledge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What kind of role does the </a:t>
            </a:r>
            <a:r>
              <a:rPr lang="en-GB" i="1" dirty="0"/>
              <a:t>exchange of knowledge between individuals and groups </a:t>
            </a:r>
            <a:r>
              <a:rPr lang="en-GB" dirty="0"/>
              <a:t>play in this?</a:t>
            </a:r>
          </a:p>
        </p:txBody>
      </p:sp>
      <p:pic>
        <p:nvPicPr>
          <p:cNvPr id="6" name="Sisällön paikkamerkki 5" descr="Kuva, joka sisältää kohteen pöytä, usea, erä, erilainen&#10;&#10;Kuvaus luotu automaattisesti">
            <a:extLst>
              <a:ext uri="{FF2B5EF4-FFF2-40B4-BE49-F238E27FC236}">
                <a16:creationId xmlns:a16="http://schemas.microsoft.com/office/drawing/2014/main" id="{72DAF3A6-5E28-254F-BECA-BCFA6858CB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062614"/>
            <a:ext cx="4114800" cy="3343275"/>
          </a:xfrm>
        </p:spPr>
      </p:pic>
    </p:spTree>
    <p:extLst>
      <p:ext uri="{BB962C8B-B14F-4D97-AF65-F5344CB8AC3E}">
        <p14:creationId xmlns:p14="http://schemas.microsoft.com/office/powerpoint/2010/main" val="362369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41DC28-0E39-604A-A422-1B2BC87C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8A7717-C7D7-264C-967C-04C620F3A08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do we know about religious contents?</a:t>
            </a:r>
          </a:p>
          <a:p>
            <a:pPr lvl="1"/>
            <a:r>
              <a:rPr lang="en-GB" dirty="0"/>
              <a:t>Is there a special faculty in our minds for religious knowledge?</a:t>
            </a:r>
          </a:p>
          <a:p>
            <a:r>
              <a:rPr lang="en-GB" dirty="0"/>
              <a:t>How can religious beliefs be justified?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52316FC-5D58-6646-AF37-AC4A589BBF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1935" t="13304" r="14126" b="16043"/>
          <a:stretch/>
        </p:blipFill>
        <p:spPr>
          <a:xfrm>
            <a:off x="4648202" y="1715912"/>
            <a:ext cx="4038597" cy="385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61361B-34C3-644E-905D-8EA0EAE26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Religious</a:t>
            </a:r>
            <a:r>
              <a:rPr lang="fi-FI" dirty="0"/>
              <a:t> </a:t>
            </a:r>
            <a:r>
              <a:rPr lang="fi-FI" dirty="0" err="1"/>
              <a:t>ways</a:t>
            </a:r>
            <a:r>
              <a:rPr lang="fi-FI" dirty="0"/>
              <a:t> of </a:t>
            </a:r>
            <a:r>
              <a:rPr lang="fi-FI" dirty="0" err="1"/>
              <a:t>knowing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A78151-76B9-7543-8C6C-18E347E2E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9889"/>
            <a:ext cx="4038600" cy="4525963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Sense perception</a:t>
            </a:r>
          </a:p>
          <a:p>
            <a:pPr lvl="1"/>
            <a:r>
              <a:rPr lang="en-GB" dirty="0"/>
              <a:t>Reason</a:t>
            </a:r>
          </a:p>
          <a:p>
            <a:pPr lvl="1"/>
            <a:r>
              <a:rPr lang="en-GB" dirty="0"/>
              <a:t>Feeling / emotion</a:t>
            </a:r>
          </a:p>
          <a:p>
            <a:pPr lvl="1"/>
            <a:r>
              <a:rPr lang="en-GB" dirty="0"/>
              <a:t>Introspection</a:t>
            </a:r>
          </a:p>
          <a:p>
            <a:pPr lvl="1"/>
            <a:r>
              <a:rPr lang="en-GB" dirty="0"/>
              <a:t>Intuition</a:t>
            </a:r>
          </a:p>
          <a:p>
            <a:pPr lvl="1"/>
            <a:r>
              <a:rPr lang="en-GB" dirty="0"/>
              <a:t>Faith</a:t>
            </a:r>
          </a:p>
          <a:p>
            <a:pPr lvl="1"/>
            <a:r>
              <a:rPr lang="en-GB" dirty="0"/>
              <a:t>Revelation</a:t>
            </a:r>
          </a:p>
          <a:p>
            <a:pPr lvl="1"/>
            <a:r>
              <a:rPr lang="en-GB" dirty="0"/>
              <a:t>Divine sense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6EF5625-422A-5E45-962F-2370A3D7D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199" y="1209889"/>
            <a:ext cx="4038600" cy="4525963"/>
          </a:xfrm>
        </p:spPr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Language</a:t>
            </a:r>
          </a:p>
          <a:p>
            <a:pPr lvl="1"/>
            <a:r>
              <a:rPr lang="en-GB" dirty="0"/>
              <a:t>Metaphor and analogy</a:t>
            </a:r>
          </a:p>
          <a:p>
            <a:pPr lvl="1"/>
            <a:r>
              <a:rPr lang="en-GB" dirty="0"/>
              <a:t>Ritual and habit</a:t>
            </a:r>
          </a:p>
          <a:p>
            <a:pPr lvl="1"/>
            <a:r>
              <a:rPr lang="en-GB" dirty="0"/>
              <a:t>Experience</a:t>
            </a:r>
          </a:p>
          <a:p>
            <a:pPr lvl="1"/>
            <a:r>
              <a:rPr lang="en-GB" dirty="0"/>
              <a:t>Testimony</a:t>
            </a:r>
          </a:p>
          <a:p>
            <a:pPr lvl="1"/>
            <a:r>
              <a:rPr lang="en-GB" dirty="0"/>
              <a:t>Authority</a:t>
            </a:r>
          </a:p>
          <a:p>
            <a:pPr lvl="1"/>
            <a:r>
              <a:rPr lang="en-GB" dirty="0"/>
              <a:t>Tradition</a:t>
            </a:r>
          </a:p>
          <a:p>
            <a:pPr lvl="1"/>
            <a:r>
              <a:rPr lang="en-GB" dirty="0"/>
              <a:t>Norms and values</a:t>
            </a:r>
          </a:p>
          <a:p>
            <a:pPr lvl="1"/>
            <a:endParaRPr lang="en-GB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749437F-5EEA-7C4E-B5E7-EBB53A6CAAA3}"/>
              </a:ext>
            </a:extLst>
          </p:cNvPr>
          <p:cNvSpPr txBox="1"/>
          <p:nvPr/>
        </p:nvSpPr>
        <p:spPr>
          <a:xfrm>
            <a:off x="1445368" y="1184701"/>
            <a:ext cx="6405663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The following ”methods” can be associated with </a:t>
            </a:r>
          </a:p>
          <a:p>
            <a:pPr algn="ctr"/>
            <a:r>
              <a:rPr lang="en-GB" sz="2400" b="1" dirty="0"/>
              <a:t>acquiring religious knowledge: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35E0B18-EB00-4740-8608-72B6A7E8608C}"/>
              </a:ext>
            </a:extLst>
          </p:cNvPr>
          <p:cNvSpPr txBox="1"/>
          <p:nvPr/>
        </p:nvSpPr>
        <p:spPr>
          <a:xfrm>
            <a:off x="2063804" y="5666468"/>
            <a:ext cx="5168787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What is the role of these ”methods” in </a:t>
            </a:r>
          </a:p>
          <a:p>
            <a:pPr algn="ctr"/>
            <a:r>
              <a:rPr lang="en-GB" sz="2400" b="1" dirty="0"/>
              <a:t>the acquisition of religious knowledge?</a:t>
            </a:r>
          </a:p>
        </p:txBody>
      </p:sp>
    </p:spTree>
    <p:extLst>
      <p:ext uri="{BB962C8B-B14F-4D97-AF65-F5344CB8AC3E}">
        <p14:creationId xmlns:p14="http://schemas.microsoft.com/office/powerpoint/2010/main" val="99295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build="p" bldLvl="2"/>
      <p:bldP spid="6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122E6A-13C1-2345-94C4-B093D57A6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6" name="Kuva 5" descr="Kuva, joka sisältää kohteen rakennus, ulko, tie, katu&#10;&#10;Kuvaus luotu automaattisesti">
            <a:extLst>
              <a:ext uri="{FF2B5EF4-FFF2-40B4-BE49-F238E27FC236}">
                <a16:creationId xmlns:a16="http://schemas.microsoft.com/office/drawing/2014/main" id="{886AAC51-F78C-CF49-A42D-CD8E6DD2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247" y="1388062"/>
            <a:ext cx="2776699" cy="1843902"/>
          </a:xfrm>
          <a:prstGeom prst="rect">
            <a:avLst/>
          </a:prstGeom>
        </p:spPr>
      </p:pic>
      <p:grpSp>
        <p:nvGrpSpPr>
          <p:cNvPr id="11" name="Ryhmä 10">
            <a:extLst>
              <a:ext uri="{FF2B5EF4-FFF2-40B4-BE49-F238E27FC236}">
                <a16:creationId xmlns:a16="http://schemas.microsoft.com/office/drawing/2014/main" id="{F0A807D7-576C-604B-B140-E9E4199AA2DA}"/>
              </a:ext>
            </a:extLst>
          </p:cNvPr>
          <p:cNvGrpSpPr/>
          <p:nvPr/>
        </p:nvGrpSpPr>
        <p:grpSpPr>
          <a:xfrm>
            <a:off x="1294037" y="1740045"/>
            <a:ext cx="2460930" cy="1205066"/>
            <a:chOff x="1344108" y="1436642"/>
            <a:chExt cx="3473042" cy="1640016"/>
          </a:xfrm>
        </p:grpSpPr>
        <p:pic>
          <p:nvPicPr>
            <p:cNvPr id="8" name="Kuva 7" descr="Kuva, joka sisältää kohteen rakennus, ulko, tie, katu&#10;&#10;Kuvaus luotu automaattisesti">
              <a:extLst>
                <a:ext uri="{FF2B5EF4-FFF2-40B4-BE49-F238E27FC236}">
                  <a16:creationId xmlns:a16="http://schemas.microsoft.com/office/drawing/2014/main" id="{1DCBC0DB-F667-8B49-8A7B-F2FB0A2ADA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5794" y="1436642"/>
              <a:ext cx="2469671" cy="1640016"/>
            </a:xfrm>
            <a:prstGeom prst="rect">
              <a:avLst/>
            </a:prstGeom>
          </p:spPr>
        </p:pic>
        <p:sp>
          <p:nvSpPr>
            <p:cNvPr id="9" name="Tekstiruutu 8">
              <a:extLst>
                <a:ext uri="{FF2B5EF4-FFF2-40B4-BE49-F238E27FC236}">
                  <a16:creationId xmlns:a16="http://schemas.microsoft.com/office/drawing/2014/main" id="{17D0C796-CC8E-524F-BF1D-55A57F0DD075}"/>
                </a:ext>
              </a:extLst>
            </p:cNvPr>
            <p:cNvSpPr txBox="1"/>
            <p:nvPr/>
          </p:nvSpPr>
          <p:spPr>
            <a:xfrm>
              <a:off x="1344108" y="1453980"/>
              <a:ext cx="3473042" cy="8796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-FI" sz="3600" b="1" dirty="0"/>
                <a:t>”                  ”</a:t>
              </a:r>
            </a:p>
          </p:txBody>
        </p:sp>
      </p:grpSp>
      <p:sp>
        <p:nvSpPr>
          <p:cNvPr id="10" name="Kuvatekstipilvi 9">
            <a:extLst>
              <a:ext uri="{FF2B5EF4-FFF2-40B4-BE49-F238E27FC236}">
                <a16:creationId xmlns:a16="http://schemas.microsoft.com/office/drawing/2014/main" id="{EC175ED5-87FF-B441-9177-BE6F510ABEE1}"/>
              </a:ext>
            </a:extLst>
          </p:cNvPr>
          <p:cNvSpPr/>
          <p:nvPr/>
        </p:nvSpPr>
        <p:spPr>
          <a:xfrm>
            <a:off x="879694" y="1245674"/>
            <a:ext cx="3383387" cy="2314746"/>
          </a:xfrm>
          <a:prstGeom prst="cloudCallout">
            <a:avLst>
              <a:gd name="adj1" fmla="val -16214"/>
              <a:gd name="adj2" fmla="val 85333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Yhtä suuri kuin 12">
            <a:extLst>
              <a:ext uri="{FF2B5EF4-FFF2-40B4-BE49-F238E27FC236}">
                <a16:creationId xmlns:a16="http://schemas.microsoft.com/office/drawing/2014/main" id="{99930AE6-12B9-1546-B4DB-19FFB3CCA9A4}"/>
              </a:ext>
            </a:extLst>
          </p:cNvPr>
          <p:cNvSpPr/>
          <p:nvPr/>
        </p:nvSpPr>
        <p:spPr>
          <a:xfrm>
            <a:off x="4439109" y="1752785"/>
            <a:ext cx="1187599" cy="1143000"/>
          </a:xfrm>
          <a:prstGeom prst="mathEqual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833129BF-9D07-E84A-8253-9DB39CB66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13" y="4438134"/>
            <a:ext cx="788017" cy="2039166"/>
          </a:xfrm>
          <a:prstGeom prst="rect">
            <a:avLst/>
          </a:prstGeom>
        </p:spPr>
      </p:pic>
      <p:grpSp>
        <p:nvGrpSpPr>
          <p:cNvPr id="4" name="Ryhmä 3">
            <a:extLst>
              <a:ext uri="{FF2B5EF4-FFF2-40B4-BE49-F238E27FC236}">
                <a16:creationId xmlns:a16="http://schemas.microsoft.com/office/drawing/2014/main" id="{8CF5B3E1-04EA-714C-A427-E3DF9C626B8E}"/>
              </a:ext>
            </a:extLst>
          </p:cNvPr>
          <p:cNvGrpSpPr/>
          <p:nvPr/>
        </p:nvGrpSpPr>
        <p:grpSpPr>
          <a:xfrm>
            <a:off x="3944641" y="3895567"/>
            <a:ext cx="3733212" cy="2753949"/>
            <a:chOff x="5102415" y="3875751"/>
            <a:chExt cx="3733212" cy="2753949"/>
          </a:xfrm>
        </p:grpSpPr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F910EE8B-973C-E743-969C-B2C8FAF9E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2415" y="3928213"/>
              <a:ext cx="788017" cy="2039166"/>
            </a:xfrm>
            <a:prstGeom prst="rect">
              <a:avLst/>
            </a:prstGeom>
          </p:spPr>
        </p:pic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0C1A1263-9C38-D04C-BCF8-151080ED3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969" y="4590534"/>
              <a:ext cx="788017" cy="2039166"/>
            </a:xfrm>
            <a:prstGeom prst="rect">
              <a:avLst/>
            </a:prstGeom>
          </p:spPr>
        </p:pic>
        <p:pic>
          <p:nvPicPr>
            <p:cNvPr id="17" name="Kuva 16">
              <a:extLst>
                <a:ext uri="{FF2B5EF4-FFF2-40B4-BE49-F238E27FC236}">
                  <a16:creationId xmlns:a16="http://schemas.microsoft.com/office/drawing/2014/main" id="{DBBDD1AE-1480-0D4E-9389-9730731EC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5404" y="3894285"/>
              <a:ext cx="788017" cy="2039166"/>
            </a:xfrm>
            <a:prstGeom prst="rect">
              <a:avLst/>
            </a:prstGeom>
          </p:spPr>
        </p:pic>
        <p:pic>
          <p:nvPicPr>
            <p:cNvPr id="18" name="Kuva 17">
              <a:extLst>
                <a:ext uri="{FF2B5EF4-FFF2-40B4-BE49-F238E27FC236}">
                  <a16:creationId xmlns:a16="http://schemas.microsoft.com/office/drawing/2014/main" id="{CD60C82F-2A80-A542-9B81-8C4F50998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2078" y="4590534"/>
              <a:ext cx="788017" cy="2039166"/>
            </a:xfrm>
            <a:prstGeom prst="rect">
              <a:avLst/>
            </a:prstGeom>
          </p:spPr>
        </p:pic>
        <p:pic>
          <p:nvPicPr>
            <p:cNvPr id="19" name="Kuva 18">
              <a:extLst>
                <a:ext uri="{FF2B5EF4-FFF2-40B4-BE49-F238E27FC236}">
                  <a16:creationId xmlns:a16="http://schemas.microsoft.com/office/drawing/2014/main" id="{72AB52DF-8F97-1246-A222-AD85C5667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7610" y="3875751"/>
              <a:ext cx="788017" cy="2039166"/>
            </a:xfrm>
            <a:prstGeom prst="rect">
              <a:avLst/>
            </a:prstGeom>
          </p:spPr>
        </p:pic>
      </p:grpSp>
      <p:sp>
        <p:nvSpPr>
          <p:cNvPr id="22" name="Ylänuoli 21">
            <a:extLst>
              <a:ext uri="{FF2B5EF4-FFF2-40B4-BE49-F238E27FC236}">
                <a16:creationId xmlns:a16="http://schemas.microsoft.com/office/drawing/2014/main" id="{84DDD022-0A32-7942-B3D2-86ABC383D9E6}"/>
              </a:ext>
            </a:extLst>
          </p:cNvPr>
          <p:cNvSpPr/>
          <p:nvPr/>
        </p:nvSpPr>
        <p:spPr>
          <a:xfrm>
            <a:off x="4470797" y="2855370"/>
            <a:ext cx="1134351" cy="140547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91525768-B579-A34E-B398-6C70DB89323F}"/>
              </a:ext>
            </a:extLst>
          </p:cNvPr>
          <p:cNvSpPr txBox="1"/>
          <p:nvPr/>
        </p:nvSpPr>
        <p:spPr>
          <a:xfrm>
            <a:off x="4482199" y="4549944"/>
            <a:ext cx="155581" cy="157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13000" b="1" dirty="0"/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BE527A38-CA4B-CF42-87A1-16141BAA98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935" t="13304" r="14126" b="16043"/>
          <a:stretch/>
        </p:blipFill>
        <p:spPr>
          <a:xfrm>
            <a:off x="6015226" y="1344204"/>
            <a:ext cx="2319295" cy="2216216"/>
          </a:xfrm>
          <a:prstGeom prst="rect">
            <a:avLst/>
          </a:prstGeom>
        </p:spPr>
      </p:pic>
      <p:grpSp>
        <p:nvGrpSpPr>
          <p:cNvPr id="28" name="Ryhmä 27">
            <a:extLst>
              <a:ext uri="{FF2B5EF4-FFF2-40B4-BE49-F238E27FC236}">
                <a16:creationId xmlns:a16="http://schemas.microsoft.com/office/drawing/2014/main" id="{2E9D7EEF-DCC8-424A-94CF-5916B8B57FC5}"/>
              </a:ext>
            </a:extLst>
          </p:cNvPr>
          <p:cNvGrpSpPr/>
          <p:nvPr/>
        </p:nvGrpSpPr>
        <p:grpSpPr>
          <a:xfrm>
            <a:off x="1514596" y="1589210"/>
            <a:ext cx="2252540" cy="1472312"/>
            <a:chOff x="1514596" y="1589210"/>
            <a:chExt cx="2252540" cy="1472312"/>
          </a:xfrm>
        </p:grpSpPr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F1C7DB12-56B2-C649-BEB9-8EB43AEC6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935" t="13304" r="14126" b="16043"/>
            <a:stretch/>
          </p:blipFill>
          <p:spPr>
            <a:xfrm>
              <a:off x="1863714" y="1623633"/>
              <a:ext cx="1504767" cy="1437889"/>
            </a:xfrm>
            <a:prstGeom prst="rect">
              <a:avLst/>
            </a:prstGeom>
          </p:spPr>
        </p:pic>
        <p:sp>
          <p:nvSpPr>
            <p:cNvPr id="27" name="Suorakulmio 26">
              <a:extLst>
                <a:ext uri="{FF2B5EF4-FFF2-40B4-BE49-F238E27FC236}">
                  <a16:creationId xmlns:a16="http://schemas.microsoft.com/office/drawing/2014/main" id="{32DFB292-F9B3-D94A-9E16-7D2BEB411957}"/>
                </a:ext>
              </a:extLst>
            </p:cNvPr>
            <p:cNvSpPr/>
            <p:nvPr/>
          </p:nvSpPr>
          <p:spPr>
            <a:xfrm>
              <a:off x="1514596" y="1589210"/>
              <a:ext cx="225254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i-FI" sz="3600" b="1" dirty="0"/>
                <a:t>”                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628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74D275-5B8C-864E-9F85-ACD76E172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AB88DA-C813-7945-AA64-DE800F8EB9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4913" y="1600199"/>
            <a:ext cx="4245429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In what ways do religious beliefs differ from other kinds of beliefs?</a:t>
            </a:r>
          </a:p>
          <a:p>
            <a:r>
              <a:rPr lang="en-GB" dirty="0"/>
              <a:t>Do religious beliefs refer to the reality? </a:t>
            </a:r>
          </a:p>
        </p:txBody>
      </p:sp>
      <p:pic>
        <p:nvPicPr>
          <p:cNvPr id="7" name="Sisällön paikkamerkki 6" descr="Kuva, joka sisältää kohteen norsu, jalat, asettaminen, harmaa&#10;&#10;Kuvaus luotu automaattisesti">
            <a:extLst>
              <a:ext uri="{FF2B5EF4-FFF2-40B4-BE49-F238E27FC236}">
                <a16:creationId xmlns:a16="http://schemas.microsoft.com/office/drawing/2014/main" id="{87BCDBC3-D256-4D41-8FFF-7382C43591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7071" y="1818481"/>
            <a:ext cx="2794000" cy="4089400"/>
          </a:xfrm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C29EF554-EA19-4643-B0BF-A734C510D936}"/>
              </a:ext>
            </a:extLst>
          </p:cNvPr>
          <p:cNvSpPr txBox="1"/>
          <p:nvPr/>
        </p:nvSpPr>
        <p:spPr>
          <a:xfrm>
            <a:off x="575384" y="4641455"/>
            <a:ext cx="4444485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What is the relationship between</a:t>
            </a:r>
          </a:p>
          <a:p>
            <a:pPr algn="ctr"/>
            <a:r>
              <a:rPr lang="en-GB" sz="2400" b="1" dirty="0"/>
              <a:t>religious knowledge and reality?</a:t>
            </a:r>
          </a:p>
        </p:txBody>
      </p:sp>
    </p:spTree>
    <p:extLst>
      <p:ext uri="{BB962C8B-B14F-4D97-AF65-F5344CB8AC3E}">
        <p14:creationId xmlns:p14="http://schemas.microsoft.com/office/powerpoint/2010/main" val="385147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753D6E-7570-204D-9343-2871A30C9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1938F9-F642-D642-955D-4C6D8E767F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/>
          </a:p>
          <a:p>
            <a:r>
              <a:rPr lang="en-GB"/>
              <a:t>What </a:t>
            </a:r>
            <a:r>
              <a:rPr lang="en-GB" dirty="0"/>
              <a:t>is the role of evidence in religious beliefs?</a:t>
            </a:r>
          </a:p>
          <a:p>
            <a:endParaRPr lang="en-GB" dirty="0"/>
          </a:p>
          <a:p>
            <a:r>
              <a:rPr lang="en-GB" dirty="0"/>
              <a:t>Does religious faith rely on empirical evidence?</a:t>
            </a:r>
          </a:p>
        </p:txBody>
      </p:sp>
      <p:pic>
        <p:nvPicPr>
          <p:cNvPr id="6" name="Sisällön paikkamerkki 5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72E47901-5484-BA4D-B3DC-89E1C844E3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79473"/>
            <a:ext cx="4038600" cy="3167416"/>
          </a:xfrm>
        </p:spPr>
      </p:pic>
    </p:spTree>
    <p:extLst>
      <p:ext uri="{BB962C8B-B14F-4D97-AF65-F5344CB8AC3E}">
        <p14:creationId xmlns:p14="http://schemas.microsoft.com/office/powerpoint/2010/main" val="390269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8EA0C1-B92E-364B-9E36-354E88A41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52CF01-46B6-4C4A-9BDD-9F5F9905E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On what basis does a human being adopt a religious faith?</a:t>
            </a:r>
          </a:p>
          <a:p>
            <a:pPr lvl="1"/>
            <a:r>
              <a:rPr lang="en-GB" dirty="0"/>
              <a:t>Provide arguments for and against religious faith</a:t>
            </a:r>
          </a:p>
          <a:p>
            <a:pPr lvl="1"/>
            <a:r>
              <a:rPr lang="en-GB" dirty="0"/>
              <a:t>Can religious faith be justified rationally?</a:t>
            </a:r>
          </a:p>
          <a:p>
            <a:r>
              <a:rPr lang="en-GB" dirty="0"/>
              <a:t>Write your arguments in the teacher’s handout</a:t>
            </a:r>
          </a:p>
        </p:txBody>
      </p:sp>
      <p:pic>
        <p:nvPicPr>
          <p:cNvPr id="5" name="Sisällön paikkamerkki 4" descr="Leap_of_Faith.jpg">
            <a:extLst>
              <a:ext uri="{FF2B5EF4-FFF2-40B4-BE49-F238E27FC236}">
                <a16:creationId xmlns:a16="http://schemas.microsoft.com/office/drawing/2014/main" id="{65A277FE-CBB7-2D49-8C24-182A9F23E4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3" r="19293"/>
          <a:stretch>
            <a:fillRect/>
          </a:stretch>
        </p:blipFill>
        <p:spPr>
          <a:xfrm>
            <a:off x="5041288" y="2040731"/>
            <a:ext cx="3252424" cy="3644900"/>
          </a:xfrm>
        </p:spPr>
      </p:pic>
    </p:spTree>
    <p:extLst>
      <p:ext uri="{BB962C8B-B14F-4D97-AF65-F5344CB8AC3E}">
        <p14:creationId xmlns:p14="http://schemas.microsoft.com/office/powerpoint/2010/main" val="21862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DAA184-8466-9948-B4DC-6A501D03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Religious</a:t>
            </a:r>
            <a:r>
              <a:rPr lang="fi-FI" dirty="0"/>
              <a:t> </a:t>
            </a:r>
            <a:r>
              <a:rPr lang="fi-FI" dirty="0" err="1"/>
              <a:t>faith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38859E-52B8-2B4C-B7BB-8EF023FD5D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endParaRPr lang="en-GB" b="1" dirty="0"/>
          </a:p>
          <a:p>
            <a:r>
              <a:rPr lang="en-GB" b="1" dirty="0" err="1"/>
              <a:t>Evidentialism</a:t>
            </a:r>
            <a:endParaRPr lang="en-GB" b="1" dirty="0"/>
          </a:p>
          <a:p>
            <a:pPr lvl="1"/>
            <a:r>
              <a:rPr lang="en-GB" dirty="0"/>
              <a:t>Religious faith requires rational justification</a:t>
            </a:r>
          </a:p>
          <a:p>
            <a:pPr lvl="1"/>
            <a:r>
              <a:rPr lang="en-GB" dirty="0"/>
              <a:t>Justifying religious claims is juxtaposed to scientific research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 descr="Evidence.png">
            <a:extLst>
              <a:ext uri="{FF2B5EF4-FFF2-40B4-BE49-F238E27FC236}">
                <a16:creationId xmlns:a16="http://schemas.microsoft.com/office/drawing/2014/main" id="{35FEF802-13C6-FE4A-A59D-53E16AB7DB0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654" b="-396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397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F18593-27B2-E448-9269-0E4CE75F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Religious</a:t>
            </a:r>
            <a:r>
              <a:rPr lang="fi-FI" dirty="0"/>
              <a:t> </a:t>
            </a:r>
            <a:r>
              <a:rPr lang="fi-FI" dirty="0" err="1"/>
              <a:t>faith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4B2B06-9195-874A-853A-50B9B1759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778478" cy="4525963"/>
          </a:xfrm>
        </p:spPr>
        <p:txBody>
          <a:bodyPr/>
          <a:lstStyle/>
          <a:p>
            <a:endParaRPr lang="en-GB" dirty="0"/>
          </a:p>
          <a:p>
            <a:endParaRPr lang="en-GB" b="1" dirty="0"/>
          </a:p>
          <a:p>
            <a:r>
              <a:rPr lang="en-GB" b="1" dirty="0"/>
              <a:t>Fideism</a:t>
            </a:r>
          </a:p>
          <a:p>
            <a:pPr lvl="1"/>
            <a:r>
              <a:rPr lang="en-GB" dirty="0"/>
              <a:t>Reason and rational justifications are unnecessary for religious faith</a:t>
            </a:r>
          </a:p>
          <a:p>
            <a:pPr lvl="1"/>
            <a:r>
              <a:rPr lang="en-GB" dirty="0"/>
              <a:t>Religious faith is a matter of emotion and a way of life</a:t>
            </a:r>
          </a:p>
          <a:p>
            <a:pPr lvl="1"/>
            <a:endParaRPr lang="en-GB" dirty="0"/>
          </a:p>
        </p:txBody>
      </p:sp>
      <p:pic>
        <p:nvPicPr>
          <p:cNvPr id="5" name="Sisällön paikkamerkki 4" descr="Leap-of-Faith.jpg">
            <a:extLst>
              <a:ext uri="{FF2B5EF4-FFF2-40B4-BE49-F238E27FC236}">
                <a16:creationId xmlns:a16="http://schemas.microsoft.com/office/drawing/2014/main" id="{E2C1DC96-324F-9D46-A11F-0A265D2DEB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2" r="20442"/>
          <a:stretch>
            <a:fillRect/>
          </a:stretch>
        </p:blipFill>
        <p:spPr>
          <a:xfrm>
            <a:off x="5014453" y="2041989"/>
            <a:ext cx="3288890" cy="3671879"/>
          </a:xfrm>
        </p:spPr>
      </p:pic>
    </p:spTree>
    <p:extLst>
      <p:ext uri="{BB962C8B-B14F-4D97-AF65-F5344CB8AC3E}">
        <p14:creationId xmlns:p14="http://schemas.microsoft.com/office/powerpoint/2010/main" val="3337994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2097FE-0F93-0C48-8D80-7D1FB66E6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16C6112-0142-AE4D-8353-AB0DA1170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Which perspective described the essence of religious faith better, </a:t>
            </a:r>
            <a:r>
              <a:rPr lang="en-GB" i="1" dirty="0" err="1"/>
              <a:t>evidentialism</a:t>
            </a:r>
            <a:r>
              <a:rPr lang="en-GB" dirty="0"/>
              <a:t> or </a:t>
            </a:r>
            <a:r>
              <a:rPr lang="en-GB" i="1" dirty="0"/>
              <a:t>fideism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Try to provide explanation for your point of view</a:t>
            </a:r>
          </a:p>
        </p:txBody>
      </p:sp>
      <p:pic>
        <p:nvPicPr>
          <p:cNvPr id="6" name="Sisällön paikkamerkki 5" descr="Kuva, joka sisältää kohteen ulko, auringonlasku, vesi, aurinko&#10;&#10;Kuvaus luotu automaattisesti">
            <a:extLst>
              <a:ext uri="{FF2B5EF4-FFF2-40B4-BE49-F238E27FC236}">
                <a16:creationId xmlns:a16="http://schemas.microsoft.com/office/drawing/2014/main" id="{3A835D55-35BD-5D49-B567-247DB214C4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34018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Definition of </a:t>
            </a:r>
            <a:r>
              <a:rPr lang="fi-FI" dirty="0" err="1"/>
              <a:t>religion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(1) </a:t>
            </a:r>
            <a:r>
              <a:rPr lang="en-GB" b="1" dirty="0"/>
              <a:t>Supernatural</a:t>
            </a:r>
          </a:p>
          <a:p>
            <a:pPr lvl="1"/>
            <a:r>
              <a:rPr lang="en-GB" dirty="0"/>
              <a:t>Something without natural explanation, inexplicable, unknown</a:t>
            </a:r>
          </a:p>
        </p:txBody>
      </p:sp>
      <p:pic>
        <p:nvPicPr>
          <p:cNvPr id="5" name="Sisällön paikkamerkki 4" descr="supernatural___angels_by_thedurrrrian-d6l04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606" b="-49606"/>
          <a:stretch>
            <a:fillRect/>
          </a:stretch>
        </p:blipFill>
        <p:spPr>
          <a:xfrm>
            <a:off x="4648200" y="1216742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20641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B559D5B-1225-934C-8947-7EFD9446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B7B324-A897-6D4A-96D5-98DCCBC13E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are the other </a:t>
            </a:r>
            <a:r>
              <a:rPr lang="en-GB" i="1" dirty="0"/>
              <a:t>areas of knowledge </a:t>
            </a:r>
            <a:r>
              <a:rPr lang="en-GB" dirty="0"/>
              <a:t>or </a:t>
            </a:r>
            <a:r>
              <a:rPr lang="en-GB" i="1" dirty="0"/>
              <a:t>areas of life </a:t>
            </a:r>
            <a:r>
              <a:rPr lang="en-GB" dirty="0"/>
              <a:t>where faith is present?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B98CA61-BC55-5142-8E25-3E207F1EEB6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3226" y="1988907"/>
            <a:ext cx="3510116" cy="3510116"/>
          </a:xfrm>
        </p:spPr>
      </p:pic>
    </p:spTree>
    <p:extLst>
      <p:ext uri="{BB962C8B-B14F-4D97-AF65-F5344CB8AC3E}">
        <p14:creationId xmlns:p14="http://schemas.microsoft.com/office/powerpoint/2010/main" val="15557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5C544B-1B0A-BE49-B2C8-C902952C8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Faith</a:t>
            </a:r>
            <a:r>
              <a:rPr lang="fi-FI" dirty="0"/>
              <a:t> in general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8E7511-E7F6-0F43-B48D-C7C198071D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In addition to religion, faith is present in:</a:t>
            </a:r>
          </a:p>
          <a:p>
            <a:pPr lvl="1"/>
            <a:r>
              <a:rPr lang="en-GB" dirty="0"/>
              <a:t>beliefs concerning </a:t>
            </a:r>
            <a:r>
              <a:rPr lang="en-GB" i="1" dirty="0"/>
              <a:t>foundations</a:t>
            </a:r>
          </a:p>
          <a:p>
            <a:pPr lvl="1"/>
            <a:r>
              <a:rPr lang="en-GB" dirty="0"/>
              <a:t>beliefs concerning </a:t>
            </a:r>
            <a:r>
              <a:rPr lang="en-GB" i="1" dirty="0"/>
              <a:t>ends</a:t>
            </a:r>
          </a:p>
          <a:p>
            <a:pPr lvl="1"/>
            <a:r>
              <a:rPr lang="en-GB" dirty="0"/>
              <a:t>beliefs concerning </a:t>
            </a:r>
            <a:r>
              <a:rPr lang="en-GB" i="1" dirty="0"/>
              <a:t>trust in others</a:t>
            </a:r>
          </a:p>
          <a:p>
            <a:pPr lvl="1"/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A5B1E75-ACBA-BC46-9B31-7263F17E7F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29814"/>
            <a:ext cx="4038600" cy="2696620"/>
          </a:xfrm>
        </p:spPr>
      </p:pic>
    </p:spTree>
    <p:extLst>
      <p:ext uri="{BB962C8B-B14F-4D97-AF65-F5344CB8AC3E}">
        <p14:creationId xmlns:p14="http://schemas.microsoft.com/office/powerpoint/2010/main" val="301910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6FBC94-4C5F-8D4F-A096-44715A671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78F6C2-FACE-624E-9AF2-F1AA4F94D6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How is religious knowledge produced?</a:t>
            </a:r>
          </a:p>
          <a:p>
            <a:pPr lvl="1"/>
            <a:r>
              <a:rPr lang="en-GB" dirty="0"/>
              <a:t>What can we say about the </a:t>
            </a:r>
            <a:r>
              <a:rPr lang="en-GB" i="1" dirty="0"/>
              <a:t>methods and tools</a:t>
            </a:r>
            <a:r>
              <a:rPr lang="en-GB" dirty="0"/>
              <a:t> of religious knowledge?</a:t>
            </a:r>
          </a:p>
          <a:p>
            <a:r>
              <a:rPr lang="en-GB" dirty="0"/>
              <a:t>Try to apply the core concepts of TOK shown on the right</a:t>
            </a:r>
          </a:p>
          <a:p>
            <a:endParaRPr lang="en-GB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0159C47E-456D-7B4C-A1CF-12FCD1386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364162"/>
          </a:xfrm>
        </p:spPr>
        <p:txBody>
          <a:bodyPr>
            <a:normAutofit/>
          </a:bodyPr>
          <a:lstStyle/>
          <a:p>
            <a:pPr lvl="1"/>
            <a:r>
              <a:rPr lang="en-GB" i="1" dirty="0"/>
              <a:t>Evidence</a:t>
            </a:r>
          </a:p>
          <a:p>
            <a:pPr lvl="1"/>
            <a:r>
              <a:rPr lang="en-GB" i="1" dirty="0"/>
              <a:t>Certainty</a:t>
            </a:r>
          </a:p>
          <a:p>
            <a:pPr lvl="1"/>
            <a:r>
              <a:rPr lang="en-GB" i="1" dirty="0"/>
              <a:t>Truth</a:t>
            </a:r>
          </a:p>
          <a:p>
            <a:pPr lvl="1"/>
            <a:r>
              <a:rPr lang="en-GB" i="1" dirty="0"/>
              <a:t>Interpretation</a:t>
            </a:r>
          </a:p>
          <a:p>
            <a:pPr lvl="1"/>
            <a:r>
              <a:rPr lang="en-GB" i="1" dirty="0"/>
              <a:t>Power</a:t>
            </a:r>
          </a:p>
          <a:p>
            <a:pPr lvl="1"/>
            <a:r>
              <a:rPr lang="en-GB" i="1" dirty="0"/>
              <a:t>Justification </a:t>
            </a:r>
          </a:p>
          <a:p>
            <a:pPr lvl="1"/>
            <a:r>
              <a:rPr lang="en-GB" i="1" dirty="0"/>
              <a:t>Explanation</a:t>
            </a:r>
          </a:p>
          <a:p>
            <a:pPr lvl="1"/>
            <a:r>
              <a:rPr lang="en-GB" i="1" dirty="0"/>
              <a:t>Objectivity</a:t>
            </a:r>
          </a:p>
          <a:p>
            <a:pPr lvl="1"/>
            <a:r>
              <a:rPr lang="en-GB" i="1" dirty="0"/>
              <a:t>Perspective</a:t>
            </a:r>
          </a:p>
          <a:p>
            <a:pPr lvl="1"/>
            <a:r>
              <a:rPr lang="en-GB" i="1" dirty="0"/>
              <a:t>Culture</a:t>
            </a:r>
          </a:p>
          <a:p>
            <a:pPr lvl="1"/>
            <a:r>
              <a:rPr lang="en-GB" i="1" dirty="0"/>
              <a:t>Values</a:t>
            </a:r>
          </a:p>
          <a:p>
            <a:pPr lvl="1"/>
            <a:r>
              <a:rPr lang="en-GB" i="1" dirty="0"/>
              <a:t>Responsibility</a:t>
            </a:r>
            <a:r>
              <a:rPr lang="fi-FI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902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CC7312-8256-4144-8A09-56F267307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1C8C25B-82E2-5E4D-B28F-D8A597E97E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How can religion influence other </a:t>
            </a:r>
            <a:r>
              <a:rPr lang="en-GB" i="1" dirty="0"/>
              <a:t>areas of knowledge </a:t>
            </a:r>
            <a:r>
              <a:rPr lang="en-GB" dirty="0"/>
              <a:t>and other </a:t>
            </a:r>
            <a:r>
              <a:rPr lang="en-GB" i="1" dirty="0"/>
              <a:t>areas of life </a:t>
            </a:r>
            <a:r>
              <a:rPr lang="en-GB" dirty="0"/>
              <a:t>in general?</a:t>
            </a:r>
          </a:p>
          <a:p>
            <a:pPr lvl="1"/>
            <a:r>
              <a:rPr lang="en-GB" dirty="0"/>
              <a:t>Provide examples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E0B2BE7-A64D-F048-BE69-79D2C302B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3559629" cy="470852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History</a:t>
            </a:r>
          </a:p>
          <a:p>
            <a:r>
              <a:rPr lang="en-GB" dirty="0"/>
              <a:t>Human sciences</a:t>
            </a:r>
          </a:p>
          <a:p>
            <a:r>
              <a:rPr lang="en-GB" dirty="0"/>
              <a:t>Natural sciences</a:t>
            </a:r>
          </a:p>
          <a:p>
            <a:r>
              <a:rPr lang="en-GB" dirty="0"/>
              <a:t>The arts</a:t>
            </a:r>
          </a:p>
          <a:p>
            <a:r>
              <a:rPr lang="en-GB" dirty="0"/>
              <a:t>Mathematics</a:t>
            </a:r>
          </a:p>
          <a:p>
            <a:r>
              <a:rPr lang="en-GB" dirty="0"/>
              <a:t>Technology</a:t>
            </a:r>
          </a:p>
          <a:p>
            <a:r>
              <a:rPr lang="en-GB" dirty="0"/>
              <a:t>Language</a:t>
            </a:r>
          </a:p>
          <a:p>
            <a:r>
              <a:rPr lang="en-GB" dirty="0"/>
              <a:t>Politics</a:t>
            </a:r>
          </a:p>
          <a:p>
            <a:r>
              <a:rPr lang="en-GB" dirty="0"/>
              <a:t>Indigenous societies</a:t>
            </a:r>
          </a:p>
        </p:txBody>
      </p:sp>
    </p:spTree>
    <p:extLst>
      <p:ext uri="{BB962C8B-B14F-4D97-AF65-F5344CB8AC3E}">
        <p14:creationId xmlns:p14="http://schemas.microsoft.com/office/powerpoint/2010/main" val="35799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BD084F-864C-B74D-9A0E-1C66617A9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29CAC1-630E-DC41-AA98-50C3865DD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What is the relationship between science and religion?</a:t>
            </a:r>
          </a:p>
          <a:p>
            <a:pPr lvl="1"/>
            <a:r>
              <a:rPr lang="en-GB" dirty="0"/>
              <a:t>To what extent do scientific developments have the power to influence religious thinking?</a:t>
            </a:r>
          </a:p>
          <a:p>
            <a:pPr lvl="1"/>
            <a:r>
              <a:rPr lang="en-GB" dirty="0"/>
              <a:t>Can religions influence scientific thinking?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27292AC-B841-3A4B-BA3F-B917BA74F9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58228" y="2204924"/>
            <a:ext cx="3175000" cy="3708400"/>
          </a:xfrm>
        </p:spPr>
      </p:pic>
    </p:spTree>
    <p:extLst>
      <p:ext uri="{BB962C8B-B14F-4D97-AF65-F5344CB8AC3E}">
        <p14:creationId xmlns:p14="http://schemas.microsoft.com/office/powerpoint/2010/main" val="17641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Religion</a:t>
            </a:r>
            <a:r>
              <a:rPr lang="fi-FI" dirty="0"/>
              <a:t> and science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(1) </a:t>
            </a:r>
            <a:r>
              <a:rPr lang="en-GB" b="1" dirty="0"/>
              <a:t>Conflict</a:t>
            </a:r>
          </a:p>
          <a:p>
            <a:pPr lvl="1"/>
            <a:r>
              <a:rPr lang="en-GB" dirty="0"/>
              <a:t>Religion and science are competing theories</a:t>
            </a:r>
          </a:p>
          <a:p>
            <a:pPr lvl="1"/>
            <a:r>
              <a:rPr lang="en-GB" dirty="0"/>
              <a:t>E.g. American protestant churches</a:t>
            </a:r>
          </a:p>
        </p:txBody>
      </p:sp>
      <p:sp>
        <p:nvSpPr>
          <p:cNvPr id="7" name="Salama 6"/>
          <p:cNvSpPr/>
          <p:nvPr/>
        </p:nvSpPr>
        <p:spPr>
          <a:xfrm rot="20824933">
            <a:off x="6010496" y="3183352"/>
            <a:ext cx="775984" cy="1359657"/>
          </a:xfrm>
          <a:prstGeom prst="lightningBol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4287479" y="1600200"/>
            <a:ext cx="1990165" cy="19794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RELIGION</a:t>
            </a:r>
          </a:p>
        </p:txBody>
      </p:sp>
      <p:sp>
        <p:nvSpPr>
          <p:cNvPr id="11" name="Ellipsi 10"/>
          <p:cNvSpPr/>
          <p:nvPr/>
        </p:nvSpPr>
        <p:spPr>
          <a:xfrm>
            <a:off x="6680498" y="4137792"/>
            <a:ext cx="2006302" cy="19883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201851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  <p:bldP spid="7" grpId="0" animBg="1"/>
      <p:bldP spid="10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Religion</a:t>
            </a:r>
            <a:r>
              <a:rPr lang="fi-FI" dirty="0"/>
              <a:t> and science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(2) </a:t>
            </a:r>
            <a:r>
              <a:rPr lang="en-GB" b="1" dirty="0"/>
              <a:t>Independence</a:t>
            </a:r>
          </a:p>
          <a:p>
            <a:pPr lvl="1"/>
            <a:r>
              <a:rPr lang="en-GB" dirty="0"/>
              <a:t>Religion and science have their own distinctive domains</a:t>
            </a:r>
          </a:p>
          <a:p>
            <a:pPr lvl="2"/>
            <a:r>
              <a:rPr lang="en-GB" b="1" dirty="0"/>
              <a:t>Religion:</a:t>
            </a:r>
            <a:r>
              <a:rPr lang="en-GB" dirty="0"/>
              <a:t> </a:t>
            </a:r>
            <a:br>
              <a:rPr lang="en-GB" dirty="0"/>
            </a:br>
            <a:r>
              <a:rPr lang="en-GB" i="1" dirty="0"/>
              <a:t>why are we here?</a:t>
            </a:r>
          </a:p>
          <a:p>
            <a:pPr lvl="2"/>
            <a:r>
              <a:rPr lang="en-GB" b="1" dirty="0"/>
              <a:t>Science: </a:t>
            </a:r>
            <a:br>
              <a:rPr lang="en-GB" dirty="0"/>
            </a:br>
            <a:r>
              <a:rPr lang="en-GB" i="1" dirty="0"/>
              <a:t>what is the world like?</a:t>
            </a:r>
          </a:p>
          <a:p>
            <a:pPr lvl="1"/>
            <a:r>
              <a:rPr lang="en-GB" dirty="0"/>
              <a:t>E.g. Lutheran church</a:t>
            </a:r>
          </a:p>
        </p:txBody>
      </p:sp>
      <p:sp>
        <p:nvSpPr>
          <p:cNvPr id="5" name="Ellipsi 4"/>
          <p:cNvSpPr/>
          <p:nvPr/>
        </p:nvSpPr>
        <p:spPr>
          <a:xfrm>
            <a:off x="4878592" y="1883775"/>
            <a:ext cx="1990165" cy="19794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RELIGION</a:t>
            </a:r>
          </a:p>
        </p:txBody>
      </p:sp>
      <p:sp>
        <p:nvSpPr>
          <p:cNvPr id="6" name="Ellipsi 5"/>
          <p:cNvSpPr/>
          <p:nvPr/>
        </p:nvSpPr>
        <p:spPr>
          <a:xfrm>
            <a:off x="6524512" y="3658785"/>
            <a:ext cx="2006302" cy="19883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SCIENCE</a:t>
            </a:r>
          </a:p>
        </p:txBody>
      </p:sp>
    </p:spTree>
    <p:extLst>
      <p:ext uri="{BB962C8B-B14F-4D97-AF65-F5344CB8AC3E}">
        <p14:creationId xmlns:p14="http://schemas.microsoft.com/office/powerpoint/2010/main" val="137960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Religion</a:t>
            </a:r>
            <a:r>
              <a:rPr lang="fi-FI" dirty="0"/>
              <a:t> and science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(3) </a:t>
            </a:r>
            <a:r>
              <a:rPr lang="en-GB" b="1" dirty="0"/>
              <a:t>Dialogue</a:t>
            </a:r>
          </a:p>
          <a:p>
            <a:pPr lvl="1"/>
            <a:r>
              <a:rPr lang="en-GB" dirty="0"/>
              <a:t>Religion and science are different, but they have overlapping areas</a:t>
            </a:r>
          </a:p>
          <a:p>
            <a:pPr lvl="1"/>
            <a:r>
              <a:rPr lang="en-GB" dirty="0"/>
              <a:t>E.g. Roman Catholic church (to some extent)</a:t>
            </a:r>
          </a:p>
        </p:txBody>
      </p:sp>
      <p:sp>
        <p:nvSpPr>
          <p:cNvPr id="5" name="Ellipsi 4"/>
          <p:cNvSpPr/>
          <p:nvPr/>
        </p:nvSpPr>
        <p:spPr>
          <a:xfrm>
            <a:off x="4878592" y="1883775"/>
            <a:ext cx="1990165" cy="19794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RELIGION</a:t>
            </a:r>
          </a:p>
        </p:txBody>
      </p:sp>
      <p:sp>
        <p:nvSpPr>
          <p:cNvPr id="6" name="Ellipsi 5"/>
          <p:cNvSpPr/>
          <p:nvPr/>
        </p:nvSpPr>
        <p:spPr>
          <a:xfrm>
            <a:off x="6316401" y="3459864"/>
            <a:ext cx="2006302" cy="19883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SCIENCE</a:t>
            </a:r>
          </a:p>
        </p:txBody>
      </p:sp>
      <p:sp>
        <p:nvSpPr>
          <p:cNvPr id="7" name="Kaarinuoli vasemmalle 6"/>
          <p:cNvSpPr/>
          <p:nvPr/>
        </p:nvSpPr>
        <p:spPr>
          <a:xfrm rot="19164191">
            <a:off x="7320981" y="1396756"/>
            <a:ext cx="914392" cy="2530839"/>
          </a:xfrm>
          <a:prstGeom prst="curvedLef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8" name="Kaarinuoli vasemmalle 7"/>
          <p:cNvSpPr/>
          <p:nvPr/>
        </p:nvSpPr>
        <p:spPr>
          <a:xfrm rot="8264508">
            <a:off x="4995431" y="3481495"/>
            <a:ext cx="914392" cy="2530839"/>
          </a:xfrm>
          <a:prstGeom prst="curvedLef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3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animBg="1"/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Religion</a:t>
            </a:r>
            <a:r>
              <a:rPr lang="fi-FI" dirty="0"/>
              <a:t> and science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(4) </a:t>
            </a:r>
            <a:r>
              <a:rPr lang="en-GB" b="1" dirty="0"/>
              <a:t>Integration </a:t>
            </a:r>
          </a:p>
          <a:p>
            <a:pPr lvl="1"/>
            <a:r>
              <a:rPr lang="en-GB" dirty="0"/>
              <a:t>The research of nature is the research of God’s thoughts</a:t>
            </a:r>
          </a:p>
          <a:p>
            <a:pPr lvl="1"/>
            <a:r>
              <a:rPr lang="en-GB" dirty="0"/>
              <a:t>E.g. Isaac Newton, Charles Darwin and Roman Catholic church</a:t>
            </a:r>
          </a:p>
        </p:txBody>
      </p:sp>
      <p:sp>
        <p:nvSpPr>
          <p:cNvPr id="5" name="Ellipsi 4"/>
          <p:cNvSpPr/>
          <p:nvPr/>
        </p:nvSpPr>
        <p:spPr>
          <a:xfrm>
            <a:off x="5373444" y="2217262"/>
            <a:ext cx="1990165" cy="19794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RELIGION</a:t>
            </a:r>
          </a:p>
        </p:txBody>
      </p:sp>
      <p:sp>
        <p:nvSpPr>
          <p:cNvPr id="6" name="Ellipsi 5"/>
          <p:cNvSpPr/>
          <p:nvPr/>
        </p:nvSpPr>
        <p:spPr>
          <a:xfrm>
            <a:off x="6234951" y="3313617"/>
            <a:ext cx="2006302" cy="19883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>
                <a:solidFill>
                  <a:schemeClr val="tx1"/>
                </a:solidFill>
              </a:rPr>
              <a:t>SCIENCE</a:t>
            </a:r>
          </a:p>
        </p:txBody>
      </p:sp>
      <p:sp>
        <p:nvSpPr>
          <p:cNvPr id="7" name="Nuoli ylös ja alas 6"/>
          <p:cNvSpPr/>
          <p:nvPr/>
        </p:nvSpPr>
        <p:spPr>
          <a:xfrm rot="19368999">
            <a:off x="6399824" y="3306879"/>
            <a:ext cx="645459" cy="935915"/>
          </a:xfrm>
          <a:prstGeom prst="up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346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BD084F-864C-B74D-9A0E-1C66617A9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29CAC1-630E-DC41-AA98-50C3865DD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01028" cy="4419600"/>
          </a:xfrm>
        </p:spPr>
        <p:txBody>
          <a:bodyPr>
            <a:normAutofit/>
          </a:bodyPr>
          <a:lstStyle/>
          <a:p>
            <a:r>
              <a:rPr lang="en-GB" dirty="0"/>
              <a:t>After covering the four perspectives on religion and science, how do you answer the same questions:</a:t>
            </a:r>
          </a:p>
          <a:p>
            <a:pPr lvl="1"/>
            <a:r>
              <a:rPr lang="en-GB" dirty="0"/>
              <a:t>To what extent do scientific developments have the power to influence religious thinking?</a:t>
            </a:r>
          </a:p>
          <a:p>
            <a:pPr lvl="1"/>
            <a:r>
              <a:rPr lang="en-GB" dirty="0"/>
              <a:t>Can religions influence scientific thinking?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27292AC-B841-3A4B-BA3F-B917BA74F9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7086" y="1803400"/>
            <a:ext cx="3175000" cy="3708400"/>
          </a:xfrm>
        </p:spPr>
      </p:pic>
    </p:spTree>
    <p:extLst>
      <p:ext uri="{BB962C8B-B14F-4D97-AF65-F5344CB8AC3E}">
        <p14:creationId xmlns:p14="http://schemas.microsoft.com/office/powerpoint/2010/main" val="348780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Definition of </a:t>
            </a:r>
            <a:r>
              <a:rPr lang="fi-FI" dirty="0" err="1"/>
              <a:t>religion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085303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(2) </a:t>
            </a:r>
            <a:r>
              <a:rPr lang="en-GB" b="1" dirty="0"/>
              <a:t>Sacredness</a:t>
            </a:r>
          </a:p>
          <a:p>
            <a:pPr lvl="1"/>
            <a:r>
              <a:rPr lang="en-GB" dirty="0"/>
              <a:t>Something placed apart, protected by rules and regulations, highly valued</a:t>
            </a:r>
          </a:p>
        </p:txBody>
      </p:sp>
      <p:pic>
        <p:nvPicPr>
          <p:cNvPr id="5" name="Sisällön paikkamerkki 4" descr="60059-004-1D8AA31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52" b="-14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890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952367-938C-7346-9676-0FF9389BB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A96FD2-4A69-EC4E-9725-2544CF4AB6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GB" dirty="0"/>
              <a:t>Does religion try to solve problems that other </a:t>
            </a:r>
            <a:r>
              <a:rPr lang="en-GB" i="1" dirty="0"/>
              <a:t>areas of knowledge </a:t>
            </a:r>
            <a:r>
              <a:rPr lang="en-GB" dirty="0"/>
              <a:t>or other </a:t>
            </a:r>
            <a:r>
              <a:rPr lang="en-GB" i="1" dirty="0"/>
              <a:t>fields of life </a:t>
            </a:r>
            <a:r>
              <a:rPr lang="en-GB" dirty="0"/>
              <a:t>can’t resolve?</a:t>
            </a:r>
          </a:p>
          <a:p>
            <a:pPr lvl="1"/>
            <a:r>
              <a:rPr lang="en-GB" dirty="0"/>
              <a:t>What could these problems be?</a:t>
            </a:r>
          </a:p>
          <a:p>
            <a:pPr lvl="1"/>
            <a:r>
              <a:rPr lang="en-GB" dirty="0"/>
              <a:t>Provide examples, explanations and arguments</a:t>
            </a:r>
          </a:p>
        </p:txBody>
      </p:sp>
      <p:pic>
        <p:nvPicPr>
          <p:cNvPr id="5" name="Sisällön paikkamerkki 5" descr="Kuva, joka sisältää kohteen ruoka, valokuva, istuminen, pöytä&#10;&#10;Kuvaus luotu automaattisesti">
            <a:extLst>
              <a:ext uri="{FF2B5EF4-FFF2-40B4-BE49-F238E27FC236}">
                <a16:creationId xmlns:a16="http://schemas.microsoft.com/office/drawing/2014/main" id="{B0E9ACFB-A213-574A-9AED-E3F50435F3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721315"/>
            <a:ext cx="4038600" cy="2283732"/>
          </a:xfrm>
        </p:spPr>
      </p:pic>
    </p:spTree>
    <p:extLst>
      <p:ext uri="{BB962C8B-B14F-4D97-AF65-F5344CB8AC3E}">
        <p14:creationId xmlns:p14="http://schemas.microsoft.com/office/powerpoint/2010/main" val="41187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CD2A0E-8CC9-EE48-A204-FB29D405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5B71EA-2B50-9F4F-A282-5388FA831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What is the value of thinking about questions to which there are no definitive answers?</a:t>
            </a:r>
          </a:p>
          <a:p>
            <a:endParaRPr lang="en-GB" dirty="0"/>
          </a:p>
          <a:p>
            <a:r>
              <a:rPr lang="en-GB" dirty="0"/>
              <a:t>Is the point of knowledge to produce meaning and purpose in our lives?</a:t>
            </a:r>
          </a:p>
        </p:txBody>
      </p:sp>
      <p:pic>
        <p:nvPicPr>
          <p:cNvPr id="6" name="Sisällön paikkamerkki 5" descr="Kuva, joka sisältää kohteen ulko, auringonlasku, aurinko, lentävä&#10;&#10;Kuvaus luotu automaattisesti">
            <a:extLst>
              <a:ext uri="{FF2B5EF4-FFF2-40B4-BE49-F238E27FC236}">
                <a16:creationId xmlns:a16="http://schemas.microsoft.com/office/drawing/2014/main" id="{515D7CCB-1A8B-C64E-BABE-E4DDC446D9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199" y="2727653"/>
            <a:ext cx="4190999" cy="2356756"/>
          </a:xfrm>
        </p:spPr>
      </p:pic>
    </p:spTree>
    <p:extLst>
      <p:ext uri="{BB962C8B-B14F-4D97-AF65-F5344CB8AC3E}">
        <p14:creationId xmlns:p14="http://schemas.microsoft.com/office/powerpoint/2010/main" val="54415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89B09A-5B9B-2140-BFBB-6642DD0C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6487F0-BE49-5443-BE45-4B6FB39416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does religious knowledge relate to the totality of human knowledge?</a:t>
            </a:r>
          </a:p>
          <a:p>
            <a:pPr lvl="1"/>
            <a:r>
              <a:rPr lang="en-GB" dirty="0"/>
              <a:t>What is the </a:t>
            </a:r>
            <a:r>
              <a:rPr lang="en-GB" i="1" dirty="0"/>
              <a:t>scope</a:t>
            </a:r>
            <a:r>
              <a:rPr lang="en-GB" dirty="0"/>
              <a:t> of religious knowledge?</a:t>
            </a:r>
          </a:p>
          <a:p>
            <a:r>
              <a:rPr lang="en-GB" dirty="0"/>
              <a:t>Try to apply the core concepts of TOK shown on the right</a:t>
            </a:r>
          </a:p>
        </p:txBody>
      </p:sp>
      <p:sp>
        <p:nvSpPr>
          <p:cNvPr id="5" name="Sisällön paikkamerkki 3">
            <a:extLst>
              <a:ext uri="{FF2B5EF4-FFF2-40B4-BE49-F238E27FC236}">
                <a16:creationId xmlns:a16="http://schemas.microsoft.com/office/drawing/2014/main" id="{8C7B660A-E0C9-A146-8FB9-D35E7DF01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186543"/>
            <a:ext cx="4038600" cy="5396819"/>
          </a:xfrm>
        </p:spPr>
        <p:txBody>
          <a:bodyPr>
            <a:normAutofit/>
          </a:bodyPr>
          <a:lstStyle/>
          <a:p>
            <a:pPr lvl="1"/>
            <a:r>
              <a:rPr lang="en-GB" i="1" dirty="0"/>
              <a:t>Evidence</a:t>
            </a:r>
          </a:p>
          <a:p>
            <a:pPr lvl="1"/>
            <a:r>
              <a:rPr lang="en-GB" i="1" dirty="0"/>
              <a:t>Certainty</a:t>
            </a:r>
          </a:p>
          <a:p>
            <a:pPr lvl="1"/>
            <a:r>
              <a:rPr lang="en-GB" i="1" dirty="0"/>
              <a:t>Truth</a:t>
            </a:r>
          </a:p>
          <a:p>
            <a:pPr lvl="1"/>
            <a:r>
              <a:rPr lang="en-GB" i="1" dirty="0"/>
              <a:t>Interpretation</a:t>
            </a:r>
          </a:p>
          <a:p>
            <a:pPr lvl="1"/>
            <a:r>
              <a:rPr lang="en-GB" i="1" dirty="0"/>
              <a:t>Power</a:t>
            </a:r>
          </a:p>
          <a:p>
            <a:pPr lvl="1"/>
            <a:r>
              <a:rPr lang="en-GB" i="1" dirty="0"/>
              <a:t>Justification </a:t>
            </a:r>
          </a:p>
          <a:p>
            <a:pPr lvl="1"/>
            <a:r>
              <a:rPr lang="en-GB" i="1" dirty="0"/>
              <a:t>Explanation</a:t>
            </a:r>
          </a:p>
          <a:p>
            <a:pPr lvl="1"/>
            <a:r>
              <a:rPr lang="en-GB" i="1" dirty="0"/>
              <a:t>Objectivity</a:t>
            </a:r>
          </a:p>
          <a:p>
            <a:pPr lvl="1"/>
            <a:r>
              <a:rPr lang="en-GB" i="1" dirty="0"/>
              <a:t>Perspective</a:t>
            </a:r>
          </a:p>
          <a:p>
            <a:pPr lvl="1"/>
            <a:r>
              <a:rPr lang="en-GB" i="1" dirty="0"/>
              <a:t>Culture</a:t>
            </a:r>
          </a:p>
          <a:p>
            <a:pPr lvl="1"/>
            <a:r>
              <a:rPr lang="en-GB" i="1" dirty="0"/>
              <a:t>Values</a:t>
            </a:r>
          </a:p>
          <a:p>
            <a:pPr lvl="1"/>
            <a:r>
              <a:rPr lang="en-GB" i="1" dirty="0"/>
              <a:t>Responsibility</a:t>
            </a:r>
            <a:r>
              <a:rPr lang="fi-FI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9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350DA5-6480-0643-B418-62105673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DDB9D5-D46D-964A-9033-C713248C7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GB" dirty="0"/>
              <a:t>Return to your </a:t>
            </a:r>
            <a:r>
              <a:rPr lang="en-GB" b="1" dirty="0"/>
              <a:t>knowledge profile</a:t>
            </a:r>
          </a:p>
          <a:p>
            <a:endParaRPr lang="en-GB" dirty="0"/>
          </a:p>
          <a:p>
            <a:r>
              <a:rPr lang="en-GB" dirty="0"/>
              <a:t>Focus on the question: </a:t>
            </a:r>
            <a:r>
              <a:rPr lang="en-GB" i="1" dirty="0"/>
              <a:t>What shapes my perspective as a knower?</a:t>
            </a:r>
          </a:p>
          <a:p>
            <a:pPr lvl="1"/>
            <a:r>
              <a:rPr lang="en-GB" dirty="0"/>
              <a:t>How does your spiritual world view, or the lack of it, influence you as a knower?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F31D8CF-C78C-ED41-BEE6-17029C54AB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20315"/>
            <a:ext cx="4038598" cy="4038598"/>
          </a:xfrm>
        </p:spPr>
      </p:pic>
    </p:spTree>
    <p:extLst>
      <p:ext uri="{BB962C8B-B14F-4D97-AF65-F5344CB8AC3E}">
        <p14:creationId xmlns:p14="http://schemas.microsoft.com/office/powerpoint/2010/main" val="21277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DED449-0C67-3546-8408-BA5D826C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504C07-270D-5D4F-801B-9AB93813E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GB" dirty="0"/>
              <a:t>Are those outside a specific religious tradition really able to understand its key ideas? </a:t>
            </a:r>
          </a:p>
          <a:p>
            <a:r>
              <a:rPr lang="en-GB" dirty="0"/>
              <a:t>To what extent is it legitimate for a non-believer to criticize the content of a religious belief?</a:t>
            </a:r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BEBA014-93B4-EF42-9042-179786C430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7429" y="1681090"/>
            <a:ext cx="3309257" cy="3944367"/>
          </a:xfrm>
        </p:spPr>
      </p:pic>
    </p:spTree>
    <p:extLst>
      <p:ext uri="{BB962C8B-B14F-4D97-AF65-F5344CB8AC3E}">
        <p14:creationId xmlns:p14="http://schemas.microsoft.com/office/powerpoint/2010/main" val="12890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713742-6B83-4840-92F2-672491089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C28D50F-41F8-6543-8A98-F7CA1AF64F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Can there be religious knowledge that is independent of the culture that produces it?</a:t>
            </a:r>
          </a:p>
          <a:p>
            <a:pPr lvl="1"/>
            <a:r>
              <a:rPr lang="en-GB" dirty="0"/>
              <a:t>To what extent are religions bound the the surrounding culture?</a:t>
            </a:r>
          </a:p>
        </p:txBody>
      </p:sp>
      <p:pic>
        <p:nvPicPr>
          <p:cNvPr id="6" name="Sisällön paikkamerkki 5" descr="Kuva, joka sisältää kohteen rakennus, ulko, henkilö, oranssi&#10;&#10;Kuvaus luotu automaattisesti">
            <a:extLst>
              <a:ext uri="{FF2B5EF4-FFF2-40B4-BE49-F238E27FC236}">
                <a16:creationId xmlns:a16="http://schemas.microsoft.com/office/drawing/2014/main" id="{7770242F-ABF5-8C4B-BE54-14F7141A8F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59086" y="2113302"/>
            <a:ext cx="4114800" cy="3086100"/>
          </a:xfrm>
        </p:spPr>
      </p:pic>
    </p:spTree>
    <p:extLst>
      <p:ext uri="{BB962C8B-B14F-4D97-AF65-F5344CB8AC3E}">
        <p14:creationId xmlns:p14="http://schemas.microsoft.com/office/powerpoint/2010/main" val="34135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7CBA26-CF6E-2F4B-AD8A-FC360935F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4222A2-406D-2D41-80E2-49A3BA8C76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has our understanding and perception of religious knowledge changed over time?</a:t>
            </a:r>
          </a:p>
          <a:p>
            <a:pPr lvl="1"/>
            <a:r>
              <a:rPr lang="en-GB" dirty="0"/>
              <a:t>What kind of shift in perspectives has happened?</a:t>
            </a:r>
          </a:p>
        </p:txBody>
      </p:sp>
      <p:pic>
        <p:nvPicPr>
          <p:cNvPr id="6" name="Sisällön paikkamerkki 5" descr="Kuva, joka sisältää kohteen pitäminen, nainen, punainen, vanha&#10;&#10;Kuvaus luotu automaattisesti">
            <a:extLst>
              <a:ext uri="{FF2B5EF4-FFF2-40B4-BE49-F238E27FC236}">
                <a16:creationId xmlns:a16="http://schemas.microsoft.com/office/drawing/2014/main" id="{9C1229BA-C837-3F45-A0AE-D0584EDCE9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530814"/>
            <a:ext cx="4038598" cy="4664737"/>
          </a:xfrm>
        </p:spPr>
      </p:pic>
    </p:spTree>
    <p:extLst>
      <p:ext uri="{BB962C8B-B14F-4D97-AF65-F5344CB8AC3E}">
        <p14:creationId xmlns:p14="http://schemas.microsoft.com/office/powerpoint/2010/main" val="41917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374A37-7E98-3A44-97C2-2FB1C85B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9FD5C5-9253-B442-A9F7-4F37FD9A84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How can religion shape our perspectives on knowledge?</a:t>
            </a:r>
          </a:p>
          <a:p>
            <a:pPr lvl="1"/>
            <a:r>
              <a:rPr lang="en-GB" dirty="0"/>
              <a:t>Try to do a summary</a:t>
            </a:r>
          </a:p>
          <a:p>
            <a:r>
              <a:rPr lang="en-GB" dirty="0"/>
              <a:t>Try to apply the core concepts of TOK shown on the right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2B2C28E-0A4B-0947-9A60-524D93D91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62744"/>
            <a:ext cx="4038600" cy="5320618"/>
          </a:xfrm>
        </p:spPr>
        <p:txBody>
          <a:bodyPr>
            <a:normAutofit/>
          </a:bodyPr>
          <a:lstStyle/>
          <a:p>
            <a:pPr lvl="1"/>
            <a:r>
              <a:rPr lang="en-GB" i="1" dirty="0"/>
              <a:t>Evidence</a:t>
            </a:r>
          </a:p>
          <a:p>
            <a:pPr lvl="1"/>
            <a:r>
              <a:rPr lang="en-GB" i="1" dirty="0"/>
              <a:t>Certainty</a:t>
            </a:r>
          </a:p>
          <a:p>
            <a:pPr lvl="1"/>
            <a:r>
              <a:rPr lang="en-GB" i="1" dirty="0"/>
              <a:t>Truth</a:t>
            </a:r>
          </a:p>
          <a:p>
            <a:pPr lvl="1"/>
            <a:r>
              <a:rPr lang="en-GB" i="1" dirty="0"/>
              <a:t>Interpretation</a:t>
            </a:r>
          </a:p>
          <a:p>
            <a:pPr lvl="1"/>
            <a:r>
              <a:rPr lang="en-GB" i="1" dirty="0"/>
              <a:t>Power</a:t>
            </a:r>
          </a:p>
          <a:p>
            <a:pPr lvl="1"/>
            <a:r>
              <a:rPr lang="en-GB" i="1" dirty="0"/>
              <a:t>Justification </a:t>
            </a:r>
          </a:p>
          <a:p>
            <a:pPr lvl="1"/>
            <a:r>
              <a:rPr lang="en-GB" i="1" dirty="0"/>
              <a:t>Explanation</a:t>
            </a:r>
          </a:p>
          <a:p>
            <a:pPr lvl="1"/>
            <a:r>
              <a:rPr lang="en-GB" i="1" dirty="0"/>
              <a:t>Objectivity</a:t>
            </a:r>
          </a:p>
          <a:p>
            <a:pPr lvl="1"/>
            <a:r>
              <a:rPr lang="en-GB" i="1" dirty="0"/>
              <a:t>Perspective</a:t>
            </a:r>
          </a:p>
          <a:p>
            <a:pPr lvl="1"/>
            <a:r>
              <a:rPr lang="en-GB" i="1" dirty="0"/>
              <a:t>Culture</a:t>
            </a:r>
          </a:p>
          <a:p>
            <a:pPr lvl="1"/>
            <a:r>
              <a:rPr lang="en-GB" i="1" dirty="0"/>
              <a:t>Values</a:t>
            </a:r>
          </a:p>
          <a:p>
            <a:pPr lvl="1"/>
            <a:r>
              <a:rPr lang="en-GB" i="1" dirty="0"/>
              <a:t>Responsibility</a:t>
            </a:r>
            <a:r>
              <a:rPr lang="fi-FI" dirty="0"/>
              <a:t> </a:t>
            </a:r>
            <a:endParaRPr lang="en-GB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689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EBFEE-A5F7-0446-9E5D-B4BC70FB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F2B8B3-D244-3147-BF24-261C273F1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14800" cy="5004933"/>
          </a:xfrm>
        </p:spPr>
        <p:txBody>
          <a:bodyPr>
            <a:normAutofit/>
          </a:bodyPr>
          <a:lstStyle/>
          <a:p>
            <a:r>
              <a:rPr lang="en-GB" dirty="0"/>
              <a:t>Write down key ethical teachings of different religions</a:t>
            </a:r>
          </a:p>
          <a:p>
            <a:pPr lvl="1"/>
            <a:r>
              <a:rPr lang="en-GB" dirty="0"/>
              <a:t>Try to cover at least TWO different religions</a:t>
            </a:r>
          </a:p>
          <a:p>
            <a:r>
              <a:rPr lang="en-GB" dirty="0"/>
              <a:t>Does religion provide a way to systematize concepts of right and wrong?</a:t>
            </a:r>
          </a:p>
          <a:p>
            <a:r>
              <a:rPr lang="en-GB" dirty="0"/>
              <a:t>Write your answers in teacher’s handout</a:t>
            </a:r>
          </a:p>
          <a:p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27CB8EFC-3CF0-034B-B7E6-6979A539D5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43883"/>
            <a:ext cx="4038598" cy="4038598"/>
          </a:xfrm>
        </p:spPr>
      </p:pic>
    </p:spTree>
    <p:extLst>
      <p:ext uri="{BB962C8B-B14F-4D97-AF65-F5344CB8AC3E}">
        <p14:creationId xmlns:p14="http://schemas.microsoft.com/office/powerpoint/2010/main" val="393797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5280A5-ACA0-5347-9BF9-9C3554C5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E748FE-969A-7646-908B-63C39C9D0D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Find examples of religious authorities from the media</a:t>
            </a:r>
          </a:p>
          <a:p>
            <a:pPr lvl="1"/>
            <a:r>
              <a:rPr lang="en-GB" dirty="0"/>
              <a:t>Link at least ONE example to Teams</a:t>
            </a:r>
          </a:p>
          <a:p>
            <a:r>
              <a:rPr lang="en-GB" dirty="0"/>
              <a:t>What role do religious leaders and authority figures play in influencing ethical debates?</a:t>
            </a:r>
          </a:p>
          <a:p>
            <a:endParaRPr lang="fi-FI" dirty="0"/>
          </a:p>
        </p:txBody>
      </p:sp>
      <p:pic>
        <p:nvPicPr>
          <p:cNvPr id="6" name="Sisällön paikkamerkki 5" descr="Kuva, joka sisältää kohteen sisä, vaatetus, seisominen, mies&#10;&#10;Kuvaus luotu automaattisesti">
            <a:extLst>
              <a:ext uri="{FF2B5EF4-FFF2-40B4-BE49-F238E27FC236}">
                <a16:creationId xmlns:a16="http://schemas.microsoft.com/office/drawing/2014/main" id="{06CB9A7C-101E-3F48-B2AA-E4B5DDB843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0000" y="1748631"/>
            <a:ext cx="3175000" cy="4229100"/>
          </a:xfrm>
        </p:spPr>
      </p:pic>
    </p:spTree>
    <p:extLst>
      <p:ext uri="{BB962C8B-B14F-4D97-AF65-F5344CB8AC3E}">
        <p14:creationId xmlns:p14="http://schemas.microsoft.com/office/powerpoint/2010/main" val="11388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Definition of </a:t>
            </a:r>
            <a:r>
              <a:rPr lang="fi-FI" dirty="0" err="1"/>
              <a:t>religion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(3) </a:t>
            </a:r>
            <a:r>
              <a:rPr lang="en-GB" b="1" dirty="0"/>
              <a:t>Perennial questions </a:t>
            </a:r>
          </a:p>
          <a:p>
            <a:pPr lvl="1"/>
            <a:r>
              <a:rPr lang="en-GB" dirty="0"/>
              <a:t>Questions that are hard to answer based on sense-perception or reason</a:t>
            </a:r>
          </a:p>
        </p:txBody>
      </p:sp>
      <p:pic>
        <p:nvPicPr>
          <p:cNvPr id="5" name="Sisällön paikkamerkki 4" descr="180px-The_Thinker_Musee_Rodi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88" r="-94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09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43A5F8-3692-3249-AD50-013B1244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B7818-0FC9-F64B-A188-5D78DB6B61E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Is religion intimately tied with ethics?</a:t>
            </a:r>
          </a:p>
          <a:p>
            <a:r>
              <a:rPr lang="en-GB" dirty="0"/>
              <a:t>If religion is intimately connected with ethics, should we expect those with religious knowledge to act more ethically than those without it?</a:t>
            </a:r>
          </a:p>
        </p:txBody>
      </p:sp>
      <p:pic>
        <p:nvPicPr>
          <p:cNvPr id="6" name="Sisällön paikkamerkki 5" descr="Kuva, joka sisältää kohteen henkilö, ulko, mies, rakennus&#10;&#10;Kuvaus luotu automaattisesti">
            <a:extLst>
              <a:ext uri="{FF2B5EF4-FFF2-40B4-BE49-F238E27FC236}">
                <a16:creationId xmlns:a16="http://schemas.microsoft.com/office/drawing/2014/main" id="{25360FBC-658C-A44D-B7D8-19634E0960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16285" y="1508238"/>
            <a:ext cx="3178629" cy="4238172"/>
          </a:xfrm>
        </p:spPr>
      </p:pic>
    </p:spTree>
    <p:extLst>
      <p:ext uri="{BB962C8B-B14F-4D97-AF65-F5344CB8AC3E}">
        <p14:creationId xmlns:p14="http://schemas.microsoft.com/office/powerpoint/2010/main" val="73278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782591-4C58-B740-879F-F6A930401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737394-E2E1-EC49-B05E-329085C70F9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To what extent does religion influence social norms and values?</a:t>
            </a:r>
          </a:p>
          <a:p>
            <a:pPr lvl="1"/>
            <a:r>
              <a:rPr lang="en-GB" dirty="0"/>
              <a:t>Try to provide examples, explanations and arguments</a:t>
            </a:r>
          </a:p>
        </p:txBody>
      </p:sp>
      <p:pic>
        <p:nvPicPr>
          <p:cNvPr id="6" name="Sisällön paikkamerkki 5" descr="Kuva, joka sisältää kohteen ulko, rakennus, istuminen, punainen&#10;&#10;Kuvaus luotu automaattisesti">
            <a:extLst>
              <a:ext uri="{FF2B5EF4-FFF2-40B4-BE49-F238E27FC236}">
                <a16:creationId xmlns:a16="http://schemas.microsoft.com/office/drawing/2014/main" id="{1A4AF2C9-9CA4-904D-B0EA-9301FC3292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914525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35018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9DE66F-F40B-3347-8587-857B726BF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78E151-1496-4A46-ADD7-E5E21AAD57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Does religious knowledge carry any particular obligation or responsibility for the knower?</a:t>
            </a:r>
          </a:p>
          <a:p>
            <a:pPr lvl="1"/>
            <a:r>
              <a:rPr lang="en-GB" dirty="0"/>
              <a:t>Try to provide examples</a:t>
            </a:r>
          </a:p>
        </p:txBody>
      </p:sp>
      <p:pic>
        <p:nvPicPr>
          <p:cNvPr id="6" name="Sisällön paikkamerkki 5" descr="Kuva, joka sisältää kohteen rakennus, vanha, ulko, valokuva&#10;&#10;Kuvaus luotu automaattisesti">
            <a:extLst>
              <a:ext uri="{FF2B5EF4-FFF2-40B4-BE49-F238E27FC236}">
                <a16:creationId xmlns:a16="http://schemas.microsoft.com/office/drawing/2014/main" id="{AD37C48B-8B66-9C49-A684-AFBD177B1F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9635" y="1600200"/>
            <a:ext cx="2955730" cy="4525963"/>
          </a:xfrm>
        </p:spPr>
      </p:pic>
    </p:spTree>
    <p:extLst>
      <p:ext uri="{BB962C8B-B14F-4D97-AF65-F5344CB8AC3E}">
        <p14:creationId xmlns:p14="http://schemas.microsoft.com/office/powerpoint/2010/main" val="124690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C662BE-EA04-1546-8917-944B4FDDB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990E83-C200-7745-9FDC-DE23FC4C55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Do we have an ethical responsibility to gain knowledge of different religions to help us better understand the world and those around us?</a:t>
            </a:r>
          </a:p>
        </p:txBody>
      </p:sp>
      <p:pic>
        <p:nvPicPr>
          <p:cNvPr id="6" name="Sisällön paikkamerkki 5" descr="Kuva, joka sisältää kohteen henkilö, sisä, pöytä, henkilöt&#10;&#10;Kuvaus luotu automaattisesti">
            <a:extLst>
              <a:ext uri="{FF2B5EF4-FFF2-40B4-BE49-F238E27FC236}">
                <a16:creationId xmlns:a16="http://schemas.microsoft.com/office/drawing/2014/main" id="{12D0235C-2EE2-F24D-AE9C-8D8F3CFBB3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00600" y="2277677"/>
            <a:ext cx="3886200" cy="2583180"/>
          </a:xfrm>
        </p:spPr>
      </p:pic>
    </p:spTree>
    <p:extLst>
      <p:ext uri="{BB962C8B-B14F-4D97-AF65-F5344CB8AC3E}">
        <p14:creationId xmlns:p14="http://schemas.microsoft.com/office/powerpoint/2010/main" val="49079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562BC-6225-3C4E-8BFA-0CAA752F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276220-D30F-D842-836C-F94AE45972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What were the major things you learned in this option?</a:t>
            </a:r>
          </a:p>
          <a:p>
            <a:endParaRPr lang="en-GB" dirty="0"/>
          </a:p>
          <a:p>
            <a:r>
              <a:rPr lang="en-GB" dirty="0"/>
              <a:t>How did this option help you to develop yourself as a knower?</a:t>
            </a:r>
          </a:p>
          <a:p>
            <a:pPr lvl="1"/>
            <a:r>
              <a:rPr lang="en-GB" dirty="0"/>
              <a:t>Reflect your learning in relation to your knowledge profile</a:t>
            </a:r>
          </a:p>
          <a:p>
            <a:endParaRPr lang="en-GB" dirty="0"/>
          </a:p>
        </p:txBody>
      </p:sp>
      <p:pic>
        <p:nvPicPr>
          <p:cNvPr id="6" name="Sisällön paikkamerkki 5" descr="Kuva, joka sisältää kohteen rakennus, veistos, lehmä, seisominen&#10;&#10;Kuvaus luotu automaattisesti">
            <a:extLst>
              <a:ext uri="{FF2B5EF4-FFF2-40B4-BE49-F238E27FC236}">
                <a16:creationId xmlns:a16="http://schemas.microsoft.com/office/drawing/2014/main" id="{49660744-6F3A-BF4D-B349-AE99892F79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68881" y="1600200"/>
            <a:ext cx="3397238" cy="4525963"/>
          </a:xfrm>
        </p:spPr>
      </p:pic>
    </p:spTree>
    <p:extLst>
      <p:ext uri="{BB962C8B-B14F-4D97-AF65-F5344CB8AC3E}">
        <p14:creationId xmlns:p14="http://schemas.microsoft.com/office/powerpoint/2010/main" val="78973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2A1EC-382C-E64B-BF00-6E67CCF2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Things</a:t>
            </a:r>
            <a:r>
              <a:rPr lang="fi-FI" dirty="0"/>
              <a:t> to </a:t>
            </a:r>
            <a:r>
              <a:rPr lang="fi-FI" dirty="0" err="1"/>
              <a:t>remember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977CBE-E6CC-9941-8E30-0E7CFE59EA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Religious knowledge is extremely diverse and versatile</a:t>
            </a:r>
          </a:p>
          <a:p>
            <a:pPr lvl="1"/>
            <a:r>
              <a:rPr lang="en-GB" dirty="0"/>
              <a:t>Do a thorough fact check if you plan to address religious issues in your </a:t>
            </a:r>
            <a:r>
              <a:rPr lang="en-GB" b="1" dirty="0"/>
              <a:t>TOK exhibition </a:t>
            </a:r>
            <a:r>
              <a:rPr lang="en-GB" dirty="0"/>
              <a:t>or </a:t>
            </a:r>
            <a:r>
              <a:rPr lang="en-GB" b="1" dirty="0"/>
              <a:t>TOK essay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79546EE-5B54-5940-A367-E324B35961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Don’t be one-eyed or bigoted when providing arguments related to religion</a:t>
            </a:r>
          </a:p>
          <a:p>
            <a:pPr lvl="1"/>
            <a:r>
              <a:rPr lang="en-GB" dirty="0"/>
              <a:t>Do not oversimplify religions and religious knowledge</a:t>
            </a:r>
          </a:p>
        </p:txBody>
      </p:sp>
    </p:spTree>
    <p:extLst>
      <p:ext uri="{BB962C8B-B14F-4D97-AF65-F5344CB8AC3E}">
        <p14:creationId xmlns:p14="http://schemas.microsoft.com/office/powerpoint/2010/main" val="290440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 bldLvl="2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sources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Sign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religions</a:t>
            </a:r>
            <a:r>
              <a:rPr lang="fi-FI" dirty="0"/>
              <a:t> &lt;http://</a:t>
            </a:r>
            <a:r>
              <a:rPr lang="fi-FI" dirty="0" err="1"/>
              <a:t>www.oxfordmok.org</a:t>
            </a:r>
            <a:r>
              <a:rPr lang="fi-FI" dirty="0"/>
              <a:t>/portfolio/</a:t>
            </a:r>
            <a:r>
              <a:rPr lang="fi-FI" dirty="0" err="1"/>
              <a:t>sollicitudin-pharetra-porta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/>
              <a:t>Angels &lt;http://</a:t>
            </a:r>
            <a:r>
              <a:rPr lang="fi-FI" dirty="0" err="1"/>
              <a:t>thedurrrrian.deviantart.com</a:t>
            </a:r>
            <a:r>
              <a:rPr lang="fi-FI" dirty="0"/>
              <a:t>/</a:t>
            </a:r>
            <a:r>
              <a:rPr lang="fi-FI" dirty="0" err="1"/>
              <a:t>art</a:t>
            </a:r>
            <a:r>
              <a:rPr lang="fi-FI" dirty="0"/>
              <a:t>/Supernatural-Angels-398074708&gt;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Shinto</a:t>
            </a:r>
            <a:r>
              <a:rPr lang="fi-FI" dirty="0"/>
              <a:t> </a:t>
            </a:r>
            <a:r>
              <a:rPr lang="fi-FI" dirty="0" err="1"/>
              <a:t>gate</a:t>
            </a:r>
            <a:r>
              <a:rPr lang="fi-FI" dirty="0"/>
              <a:t>, </a:t>
            </a:r>
            <a:r>
              <a:rPr lang="fi-FI" dirty="0" err="1"/>
              <a:t>torii</a:t>
            </a:r>
            <a:r>
              <a:rPr lang="fi-FI" dirty="0"/>
              <a:t> &lt;http://</a:t>
            </a:r>
            <a:r>
              <a:rPr lang="fi-FI" dirty="0" err="1"/>
              <a:t>www.britannica.com</a:t>
            </a:r>
            <a:r>
              <a:rPr lang="fi-FI" dirty="0"/>
              <a:t>/</a:t>
            </a:r>
            <a:r>
              <a:rPr lang="fi-FI" dirty="0" err="1"/>
              <a:t>topic</a:t>
            </a:r>
            <a:r>
              <a:rPr lang="fi-FI" dirty="0"/>
              <a:t>/</a:t>
            </a:r>
            <a:r>
              <a:rPr lang="fi-FI" dirty="0" err="1"/>
              <a:t>Shinto</a:t>
            </a:r>
            <a:r>
              <a:rPr lang="fi-FI" dirty="0"/>
              <a:t>/</a:t>
            </a:r>
            <a:r>
              <a:rPr lang="fi-FI" dirty="0" err="1"/>
              <a:t>images-videos</a:t>
            </a:r>
            <a:r>
              <a:rPr lang="fi-FI" dirty="0"/>
              <a:t>/</a:t>
            </a:r>
            <a:r>
              <a:rPr lang="fi-FI" dirty="0" err="1"/>
              <a:t>Torii</a:t>
            </a:r>
            <a:r>
              <a:rPr lang="fi-FI" dirty="0"/>
              <a:t>-at-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entrance</a:t>
            </a:r>
            <a:r>
              <a:rPr lang="fi-FI" dirty="0"/>
              <a:t>-to-a-</a:t>
            </a:r>
            <a:r>
              <a:rPr lang="fi-FI" dirty="0" err="1"/>
              <a:t>Shinto</a:t>
            </a:r>
            <a:r>
              <a:rPr lang="fi-FI" dirty="0"/>
              <a:t>-</a:t>
            </a:r>
            <a:r>
              <a:rPr lang="fi-FI" dirty="0" err="1"/>
              <a:t>shrine</a:t>
            </a:r>
            <a:r>
              <a:rPr lang="fi-FI" dirty="0"/>
              <a:t>-on-Mount/68897&gt;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Rodin’s</a:t>
            </a:r>
            <a:r>
              <a:rPr lang="fi-FI" dirty="0"/>
              <a:t> </a:t>
            </a:r>
            <a:r>
              <a:rPr lang="fi-FI" dirty="0" err="1"/>
              <a:t>thinker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commons.wikimedia.org</a:t>
            </a:r>
            <a:r>
              <a:rPr lang="fi-FI" dirty="0"/>
              <a:t>/wiki/</a:t>
            </a:r>
            <a:r>
              <a:rPr lang="fi-FI" dirty="0" err="1"/>
              <a:t>File:The_Thinker_Musee_Rodin.jpg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Religions</a:t>
            </a:r>
            <a:r>
              <a:rPr lang="fi-FI" dirty="0"/>
              <a:t> 1 &lt;http://</a:t>
            </a:r>
            <a:r>
              <a:rPr lang="fi-FI" dirty="0" err="1"/>
              <a:t>www.l</a:t>
            </a:r>
            <a:r>
              <a:rPr lang="fi-FI" dirty="0"/>
              <a:t>-i-</a:t>
            </a:r>
            <a:r>
              <a:rPr lang="fi-FI" dirty="0" err="1"/>
              <a:t>t.org</a:t>
            </a:r>
            <a:r>
              <a:rPr lang="fi-FI" dirty="0"/>
              <a:t>/</a:t>
            </a:r>
            <a:r>
              <a:rPr lang="fi-FI" dirty="0" err="1"/>
              <a:t>kindness</a:t>
            </a:r>
            <a:r>
              <a:rPr lang="fi-FI" dirty="0"/>
              <a:t>-a-</a:t>
            </a:r>
            <a:r>
              <a:rPr lang="fi-FI" dirty="0" err="1"/>
              <a:t>poem</a:t>
            </a:r>
            <a:r>
              <a:rPr lang="fi-FI" dirty="0"/>
              <a:t>-for-</a:t>
            </a:r>
            <a:r>
              <a:rPr lang="fi-FI" dirty="0" err="1"/>
              <a:t>all</a:t>
            </a:r>
            <a:r>
              <a:rPr lang="fi-FI" dirty="0"/>
              <a:t>-</a:t>
            </a:r>
            <a:r>
              <a:rPr lang="fi-FI" dirty="0" err="1"/>
              <a:t>times-by-naomi-shihab-nye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Panentheism</a:t>
            </a:r>
            <a:r>
              <a:rPr lang="fi-FI" dirty="0"/>
              <a:t> &lt;http://</a:t>
            </a:r>
            <a:r>
              <a:rPr lang="fi-FI" dirty="0" err="1"/>
              <a:t>www.newworldencyclopedia.org</a:t>
            </a:r>
            <a:r>
              <a:rPr lang="fi-FI" dirty="0"/>
              <a:t>/</a:t>
            </a:r>
            <a:r>
              <a:rPr lang="fi-FI" dirty="0" err="1"/>
              <a:t>entry</a:t>
            </a:r>
            <a:r>
              <a:rPr lang="fi-FI" dirty="0"/>
              <a:t>/</a:t>
            </a:r>
            <a:r>
              <a:rPr lang="fi-FI" dirty="0" err="1"/>
              <a:t>Panentheism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7th of October 2018.</a:t>
            </a:r>
          </a:p>
          <a:p>
            <a:r>
              <a:rPr lang="fi-FI" dirty="0" err="1"/>
              <a:t>Religions</a:t>
            </a:r>
            <a:r>
              <a:rPr lang="fi-FI" dirty="0"/>
              <a:t> 2 &lt;http://</a:t>
            </a:r>
            <a:r>
              <a:rPr lang="fi-FI" dirty="0" err="1"/>
              <a:t>www.globalnewscentre.com</a:t>
            </a:r>
            <a:r>
              <a:rPr lang="fi-FI" dirty="0"/>
              <a:t>/a-</a:t>
            </a:r>
            <a:r>
              <a:rPr lang="fi-FI" dirty="0" err="1"/>
              <a:t>dissertation</a:t>
            </a:r>
            <a:r>
              <a:rPr lang="fi-FI" dirty="0"/>
              <a:t>-on-</a:t>
            </a:r>
            <a:r>
              <a:rPr lang="fi-FI" dirty="0" err="1"/>
              <a:t>comparative</a:t>
            </a:r>
            <a:r>
              <a:rPr lang="fi-FI" dirty="0"/>
              <a:t>-</a:t>
            </a:r>
            <a:r>
              <a:rPr lang="fi-FI" dirty="0" err="1"/>
              <a:t>religions</a:t>
            </a:r>
            <a:r>
              <a:rPr lang="fi-FI" dirty="0"/>
              <a:t>/#sthash.nqG5cYV9.wvUwMarv.dpbs&gt;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Ninian</a:t>
            </a:r>
            <a:r>
              <a:rPr lang="fi-FI" dirty="0"/>
              <a:t> Smart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Ninian_Smart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7th of August 2018.</a:t>
            </a:r>
          </a:p>
          <a:p>
            <a:r>
              <a:rPr lang="fi-FI" dirty="0" err="1"/>
              <a:t>Hands</a:t>
            </a:r>
            <a:r>
              <a:rPr lang="fi-FI" dirty="0"/>
              <a:t> 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liu.se</a:t>
            </a:r>
            <a:r>
              <a:rPr lang="fi-FI" dirty="0"/>
              <a:t>/en/</a:t>
            </a:r>
            <a:r>
              <a:rPr lang="fi-FI" dirty="0" err="1"/>
              <a:t>research-area</a:t>
            </a:r>
            <a:r>
              <a:rPr lang="fi-FI" dirty="0"/>
              <a:t>/</a:t>
            </a:r>
            <a:r>
              <a:rPr lang="fi-FI" dirty="0" err="1"/>
              <a:t>religion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20th of </a:t>
            </a:r>
            <a:r>
              <a:rPr lang="fi-FI" dirty="0" err="1"/>
              <a:t>April</a:t>
            </a:r>
            <a:r>
              <a:rPr lang="fi-FI" dirty="0"/>
              <a:t> 2020.</a:t>
            </a:r>
          </a:p>
          <a:p>
            <a:r>
              <a:rPr lang="fi-FI" dirty="0" err="1"/>
              <a:t>Sunset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www.pinterest.ca</a:t>
            </a:r>
            <a:r>
              <a:rPr lang="fi-FI" dirty="0"/>
              <a:t>/</a:t>
            </a:r>
            <a:r>
              <a:rPr lang="fi-FI" dirty="0" err="1"/>
              <a:t>pin</a:t>
            </a:r>
            <a:r>
              <a:rPr lang="fi-FI" dirty="0"/>
              <a:t>/401664860497444977/&gt; </a:t>
            </a:r>
            <a:r>
              <a:rPr lang="fi-FI" dirty="0" err="1"/>
              <a:t>Accessed</a:t>
            </a:r>
            <a:r>
              <a:rPr lang="fi-FI" dirty="0"/>
              <a:t> 20th of </a:t>
            </a:r>
            <a:r>
              <a:rPr lang="fi-FI" dirty="0" err="1"/>
              <a:t>April</a:t>
            </a:r>
            <a:r>
              <a:rPr lang="fi-FI" dirty="0"/>
              <a:t> 2020.</a:t>
            </a:r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2AAA54-F759-F240-9FE0-6F241A1A7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0FECA2-F60F-2A43-A84F-F511FB8FD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Domchurch</a:t>
            </a:r>
            <a:r>
              <a:rPr lang="fi-FI" dirty="0"/>
              <a:t> of Helsinki &lt;http://</a:t>
            </a:r>
            <a:r>
              <a:rPr lang="fi-FI" dirty="0" err="1"/>
              <a:t>evl.fi</a:t>
            </a:r>
            <a:r>
              <a:rPr lang="fi-FI" dirty="0"/>
              <a:t>/</a:t>
            </a:r>
            <a:r>
              <a:rPr lang="fi-FI" dirty="0" err="1"/>
              <a:t>EVLfi.nsf</a:t>
            </a:r>
            <a:r>
              <a:rPr lang="fi-FI" dirty="0"/>
              <a:t>/</a:t>
            </a:r>
            <a:r>
              <a:rPr lang="fi-FI" dirty="0" err="1"/>
              <a:t>Documents</a:t>
            </a:r>
            <a:r>
              <a:rPr lang="fi-FI" dirty="0"/>
              <a:t>/7CA4248938A205ECC225732F002B1A50?OpenDocument&amp;lang=FI&gt;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March</a:t>
            </a:r>
            <a:r>
              <a:rPr lang="fi-FI" dirty="0"/>
              <a:t> 2016.</a:t>
            </a:r>
          </a:p>
          <a:p>
            <a:r>
              <a:rPr lang="fi-FI" dirty="0" err="1"/>
              <a:t>Fundamentalism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simple.wikipedia.org</a:t>
            </a:r>
            <a:r>
              <a:rPr lang="fi-FI" dirty="0"/>
              <a:t>/wiki/</a:t>
            </a:r>
            <a:r>
              <a:rPr lang="fi-FI" dirty="0" err="1"/>
              <a:t>Fundamentalism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August 2016.</a:t>
            </a:r>
          </a:p>
          <a:p>
            <a:r>
              <a:rPr lang="fi-FI" dirty="0" err="1"/>
              <a:t>Orthodox</a:t>
            </a:r>
            <a:r>
              <a:rPr lang="fi-FI" dirty="0"/>
              <a:t> </a:t>
            </a:r>
            <a:r>
              <a:rPr lang="fi-FI" dirty="0" err="1"/>
              <a:t>monk</a:t>
            </a:r>
            <a:r>
              <a:rPr lang="fi-FI" dirty="0"/>
              <a:t> and a </a:t>
            </a:r>
            <a:r>
              <a:rPr lang="fi-FI" dirty="0" err="1"/>
              <a:t>church</a:t>
            </a:r>
            <a:r>
              <a:rPr lang="fi-FI" dirty="0"/>
              <a:t> &lt;http://</a:t>
            </a:r>
            <a:r>
              <a:rPr lang="fi-FI" dirty="0" err="1"/>
              <a:t>ngm.nationalgeographic.com</a:t>
            </a:r>
            <a:r>
              <a:rPr lang="fi-FI" dirty="0"/>
              <a:t>/2009/04/</a:t>
            </a:r>
            <a:r>
              <a:rPr lang="fi-FI" dirty="0" err="1"/>
              <a:t>orthodox</a:t>
            </a:r>
            <a:r>
              <a:rPr lang="fi-FI" dirty="0"/>
              <a:t>/</a:t>
            </a:r>
            <a:r>
              <a:rPr lang="fi-FI" dirty="0" err="1"/>
              <a:t>schmemann-text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August 2016.</a:t>
            </a:r>
          </a:p>
          <a:p>
            <a:r>
              <a:rPr lang="fi-FI" dirty="0"/>
              <a:t>Dalai Lama &lt;http://www.peashooter85.com/</a:t>
            </a:r>
            <a:r>
              <a:rPr lang="fi-FI" dirty="0" err="1"/>
              <a:t>post</a:t>
            </a:r>
            <a:r>
              <a:rPr lang="fi-FI" dirty="0"/>
              <a:t>/98598152147/</a:t>
            </a:r>
            <a:r>
              <a:rPr lang="fi-FI" dirty="0" err="1"/>
              <a:t>how</a:t>
            </a:r>
            <a:r>
              <a:rPr lang="fi-FI" dirty="0"/>
              <a:t>-to-</a:t>
            </a:r>
            <a:r>
              <a:rPr lang="fi-FI" dirty="0" err="1"/>
              <a:t>choose</a:t>
            </a:r>
            <a:r>
              <a:rPr lang="fi-FI" dirty="0"/>
              <a:t>-a-</a:t>
            </a:r>
            <a:r>
              <a:rPr lang="fi-FI" dirty="0" err="1"/>
              <a:t>dalai-lama</a:t>
            </a:r>
            <a:r>
              <a:rPr lang="fi-FI" dirty="0"/>
              <a:t>-</a:t>
            </a:r>
            <a:r>
              <a:rPr lang="fi-FI" dirty="0" err="1"/>
              <a:t>throughout-tibetan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August 2016.</a:t>
            </a:r>
          </a:p>
          <a:p>
            <a:r>
              <a:rPr lang="fi-FI" dirty="0" err="1"/>
              <a:t>Religious</a:t>
            </a:r>
            <a:r>
              <a:rPr lang="fi-FI" dirty="0"/>
              <a:t> </a:t>
            </a:r>
            <a:r>
              <a:rPr lang="fi-FI" dirty="0" err="1"/>
              <a:t>symbols</a:t>
            </a:r>
            <a:r>
              <a:rPr lang="fi-FI" dirty="0"/>
              <a:t> &lt;http://</a:t>
            </a:r>
            <a:r>
              <a:rPr lang="fi-FI" dirty="0" err="1"/>
              <a:t>www.jesus</a:t>
            </a:r>
            <a:r>
              <a:rPr lang="fi-FI" dirty="0"/>
              <a:t>-is-</a:t>
            </a:r>
            <a:r>
              <a:rPr lang="fi-FI" dirty="0" err="1"/>
              <a:t>savior.com</a:t>
            </a:r>
            <a:r>
              <a:rPr lang="fi-FI" dirty="0"/>
              <a:t>/False%20Religions/New%20Age/7_teachings.htm&gt; </a:t>
            </a:r>
            <a:r>
              <a:rPr lang="fi-FI" dirty="0" err="1"/>
              <a:t>Accessed</a:t>
            </a:r>
            <a:r>
              <a:rPr lang="fi-FI" dirty="0"/>
              <a:t> 16th of August 2016.</a:t>
            </a:r>
          </a:p>
          <a:p>
            <a:r>
              <a:rPr lang="en-US" dirty="0"/>
              <a:t>Agnostic &lt;https://</a:t>
            </a:r>
            <a:r>
              <a:rPr lang="en-US" dirty="0" err="1"/>
              <a:t>www.elonnewsnetwork.com</a:t>
            </a:r>
            <a:r>
              <a:rPr lang="en-US" dirty="0"/>
              <a:t>/article/2019/11/agnosticism-at-</a:t>
            </a:r>
            <a:r>
              <a:rPr lang="en-US" dirty="0" err="1"/>
              <a:t>elon</a:t>
            </a:r>
            <a:r>
              <a:rPr lang="en-US" dirty="0"/>
              <a:t>-university&gt; Accessed 21st of April 2020. </a:t>
            </a:r>
          </a:p>
          <a:p>
            <a:r>
              <a:rPr lang="fi-FI" dirty="0" err="1"/>
              <a:t>Monks</a:t>
            </a:r>
            <a:r>
              <a:rPr lang="fi-FI" dirty="0"/>
              <a:t> playing baseball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www.gettyimages.com.au</a:t>
            </a:r>
            <a:r>
              <a:rPr lang="fi-FI" dirty="0"/>
              <a:t>/</a:t>
            </a:r>
            <a:r>
              <a:rPr lang="fi-FI" dirty="0" err="1"/>
              <a:t>detail</a:t>
            </a:r>
            <a:r>
              <a:rPr lang="fi-FI" dirty="0"/>
              <a:t>/news-</a:t>
            </a:r>
            <a:r>
              <a:rPr lang="fi-FI" dirty="0" err="1"/>
              <a:t>photo</a:t>
            </a:r>
            <a:r>
              <a:rPr lang="fi-FI" dirty="0"/>
              <a:t>/playing-baseball-on-the-field-in-front-of-the-monastery-are-news-photo/515466168&gt;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April</a:t>
            </a:r>
            <a:r>
              <a:rPr lang="fi-FI" dirty="0"/>
              <a:t> 2020.</a:t>
            </a:r>
          </a:p>
          <a:p>
            <a:r>
              <a:rPr lang="fi-FI" dirty="0" err="1"/>
              <a:t>Individual</a:t>
            </a:r>
            <a:r>
              <a:rPr lang="fi-FI" dirty="0"/>
              <a:t> and </a:t>
            </a:r>
            <a:r>
              <a:rPr lang="fi-FI" dirty="0" err="1"/>
              <a:t>gruop</a:t>
            </a:r>
            <a:r>
              <a:rPr lang="fi-FI" dirty="0"/>
              <a:t> &lt;http://</a:t>
            </a:r>
            <a:r>
              <a:rPr lang="fi-FI" dirty="0" err="1"/>
              <a:t>www.economiacomportamental.org</a:t>
            </a:r>
            <a:r>
              <a:rPr lang="fi-FI" dirty="0"/>
              <a:t>/</a:t>
            </a:r>
            <a:r>
              <a:rPr lang="fi-FI" dirty="0" err="1"/>
              <a:t>internacionais</a:t>
            </a:r>
            <a:r>
              <a:rPr lang="fi-FI" dirty="0"/>
              <a:t>/</a:t>
            </a:r>
            <a:r>
              <a:rPr lang="fi-FI" dirty="0" err="1"/>
              <a:t>deciding</a:t>
            </a:r>
            <a:r>
              <a:rPr lang="fi-FI" dirty="0"/>
              <a:t>-as-</a:t>
            </a:r>
            <a:r>
              <a:rPr lang="fi-FI" dirty="0" err="1"/>
              <a:t>groups</a:t>
            </a:r>
            <a:r>
              <a:rPr lang="fi-FI" dirty="0"/>
              <a:t>-and-</a:t>
            </a:r>
            <a:r>
              <a:rPr lang="fi-FI" dirty="0" err="1"/>
              <a:t>deciding</a:t>
            </a:r>
            <a:r>
              <a:rPr lang="fi-FI" dirty="0"/>
              <a:t>-in-</a:t>
            </a:r>
            <a:r>
              <a:rPr lang="fi-FI" dirty="0" err="1"/>
              <a:t>groups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22nd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endParaRPr lang="en-US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15628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5FA6FA-F20E-EE4A-9937-E6261EF38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4AA0B7-7903-1B40-99A0-2AF6E5AA4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/>
              <a:t>Angel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www.freepik.com</a:t>
            </a:r>
            <a:r>
              <a:rPr lang="fi-FI" dirty="0"/>
              <a:t>/</a:t>
            </a:r>
            <a:r>
              <a:rPr lang="fi-FI" dirty="0" err="1"/>
              <a:t>free-vector</a:t>
            </a:r>
            <a:r>
              <a:rPr lang="fi-FI" dirty="0"/>
              <a:t>/christmas-angel-hand-drawn_5771835.htm&gt; </a:t>
            </a:r>
            <a:r>
              <a:rPr lang="fi-FI" dirty="0" err="1"/>
              <a:t>Accessed</a:t>
            </a:r>
            <a:r>
              <a:rPr lang="fi-FI" dirty="0"/>
              <a:t> 20th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 err="1"/>
              <a:t>Praying</a:t>
            </a:r>
            <a:r>
              <a:rPr lang="fi-FI" dirty="0"/>
              <a:t> </a:t>
            </a:r>
            <a:r>
              <a:rPr lang="fi-FI" dirty="0" err="1"/>
              <a:t>hands</a:t>
            </a:r>
            <a:r>
              <a:rPr lang="fi-FI" dirty="0"/>
              <a:t> &lt; 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Prayer</a:t>
            </a:r>
            <a:r>
              <a:rPr lang="fi-FI" dirty="0"/>
              <a:t> &gt; </a:t>
            </a:r>
            <a:r>
              <a:rPr lang="fi-FI" dirty="0" err="1"/>
              <a:t>Accessed</a:t>
            </a:r>
            <a:r>
              <a:rPr lang="fi-FI" dirty="0"/>
              <a:t> 20th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 err="1"/>
              <a:t>Evidence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sashank.com</a:t>
            </a:r>
            <a:r>
              <a:rPr lang="fi-FI" dirty="0"/>
              <a:t>/</a:t>
            </a:r>
            <a:r>
              <a:rPr lang="fi-FI" dirty="0" err="1"/>
              <a:t>evidence-or-evident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20th of </a:t>
            </a:r>
            <a:r>
              <a:rPr lang="fi-FI" dirty="0" err="1"/>
              <a:t>April</a:t>
            </a:r>
            <a:r>
              <a:rPr lang="fi-FI" dirty="0"/>
              <a:t> 2020.</a:t>
            </a:r>
          </a:p>
          <a:p>
            <a:r>
              <a:rPr lang="fi-FI" dirty="0" err="1"/>
              <a:t>Leap</a:t>
            </a:r>
            <a:r>
              <a:rPr lang="fi-FI" dirty="0"/>
              <a:t> of </a:t>
            </a:r>
            <a:r>
              <a:rPr lang="fi-FI" dirty="0" err="1"/>
              <a:t>faith</a:t>
            </a:r>
            <a:r>
              <a:rPr lang="fi-FI" dirty="0"/>
              <a:t> 1 &lt;http://</a:t>
            </a:r>
            <a:r>
              <a:rPr lang="fi-FI" dirty="0" err="1"/>
              <a:t>www.tempowellbeing.co.uk</a:t>
            </a:r>
            <a:r>
              <a:rPr lang="fi-FI" dirty="0"/>
              <a:t>/</a:t>
            </a:r>
            <a:r>
              <a:rPr lang="fi-FI" dirty="0" err="1"/>
              <a:t>uncategorized</a:t>
            </a:r>
            <a:r>
              <a:rPr lang="fi-FI" dirty="0"/>
              <a:t>/</a:t>
            </a:r>
            <a:r>
              <a:rPr lang="fi-FI" dirty="0" err="1"/>
              <a:t>take</a:t>
            </a:r>
            <a:r>
              <a:rPr lang="fi-FI" dirty="0"/>
              <a:t>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leap</a:t>
            </a:r>
            <a:r>
              <a:rPr lang="fi-FI" dirty="0"/>
              <a:t>-of-</a:t>
            </a:r>
            <a:r>
              <a:rPr lang="fi-FI" dirty="0" err="1"/>
              <a:t>faith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March</a:t>
            </a:r>
            <a:r>
              <a:rPr lang="fi-FI" dirty="0"/>
              <a:t> 2016.</a:t>
            </a:r>
          </a:p>
          <a:p>
            <a:r>
              <a:rPr lang="fi-FI" dirty="0" err="1"/>
              <a:t>Evidence</a:t>
            </a:r>
            <a:r>
              <a:rPr lang="fi-FI" dirty="0"/>
              <a:t> 2 &lt;http://</a:t>
            </a:r>
            <a:r>
              <a:rPr lang="fi-FI" dirty="0" err="1"/>
              <a:t>janiczek.com</a:t>
            </a:r>
            <a:r>
              <a:rPr lang="fi-FI" dirty="0"/>
              <a:t>/</a:t>
            </a:r>
            <a:r>
              <a:rPr lang="fi-FI" dirty="0" err="1"/>
              <a:t>why</a:t>
            </a:r>
            <a:r>
              <a:rPr lang="fi-FI" dirty="0"/>
              <a:t>-</a:t>
            </a:r>
            <a:r>
              <a:rPr lang="fi-FI" dirty="0" err="1"/>
              <a:t>choose</a:t>
            </a:r>
            <a:r>
              <a:rPr lang="fi-FI" dirty="0"/>
              <a:t>-us/</a:t>
            </a:r>
            <a:r>
              <a:rPr lang="fi-FI" dirty="0" err="1"/>
              <a:t>evidence-based-investing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August 2015.</a:t>
            </a:r>
          </a:p>
          <a:p>
            <a:r>
              <a:rPr lang="fi-FI" dirty="0" err="1"/>
              <a:t>Leap</a:t>
            </a:r>
            <a:r>
              <a:rPr lang="fi-FI" dirty="0"/>
              <a:t> of </a:t>
            </a:r>
            <a:r>
              <a:rPr lang="fi-FI" dirty="0" err="1"/>
              <a:t>faith</a:t>
            </a:r>
            <a:r>
              <a:rPr lang="fi-FI" dirty="0"/>
              <a:t> 2 &lt;http://</a:t>
            </a:r>
            <a:r>
              <a:rPr lang="fi-FI" dirty="0" err="1"/>
              <a:t>frugalpurpose.com</a:t>
            </a:r>
            <a:r>
              <a:rPr lang="fi-FI" dirty="0"/>
              <a:t>/</a:t>
            </a:r>
            <a:r>
              <a:rPr lang="fi-FI" dirty="0" err="1"/>
              <a:t>leap</a:t>
            </a:r>
            <a:r>
              <a:rPr lang="fi-FI" dirty="0"/>
              <a:t>-of-</a:t>
            </a:r>
            <a:r>
              <a:rPr lang="fi-FI" dirty="0" err="1"/>
              <a:t>faith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15th of </a:t>
            </a:r>
            <a:r>
              <a:rPr lang="fi-FI" dirty="0" err="1"/>
              <a:t>March</a:t>
            </a:r>
            <a:r>
              <a:rPr lang="fi-FI" dirty="0"/>
              <a:t> 2016.</a:t>
            </a:r>
          </a:p>
          <a:p>
            <a:r>
              <a:rPr lang="en-US" dirty="0" err="1"/>
              <a:t>Prayor</a:t>
            </a:r>
            <a:r>
              <a:rPr lang="en-US" dirty="0"/>
              <a:t> in sunset &lt;https://</a:t>
            </a:r>
            <a:r>
              <a:rPr lang="en-US" dirty="0" err="1"/>
              <a:t>fi.pinterest.com</a:t>
            </a:r>
            <a:r>
              <a:rPr lang="en-US" dirty="0"/>
              <a:t>/pin/412009065907258360/&gt; Accessed 22nd of April 2020.</a:t>
            </a:r>
          </a:p>
          <a:p>
            <a:r>
              <a:rPr lang="en-US" dirty="0"/>
              <a:t>Trust 1 &lt;https://</a:t>
            </a:r>
            <a:r>
              <a:rPr lang="en-US" dirty="0" err="1"/>
              <a:t>www.scientificamerican.com</a:t>
            </a:r>
            <a:r>
              <a:rPr lang="en-US" dirty="0"/>
              <a:t>/article/to-trust-or-not-to-trust/&gt; Accessed 7th of October 2018.</a:t>
            </a:r>
          </a:p>
          <a:p>
            <a:r>
              <a:rPr lang="en-US" dirty="0"/>
              <a:t>Trust 2 &lt;https://</a:t>
            </a:r>
            <a:r>
              <a:rPr lang="en-US" dirty="0" err="1"/>
              <a:t>www.psychologytoday.com</a:t>
            </a:r>
            <a:r>
              <a:rPr lang="en-US" dirty="0"/>
              <a:t>/us/blog/the-athletes-way/201508/the-neuroscience-trust&gt; Accessed 7th of October 2018.</a:t>
            </a:r>
          </a:p>
          <a:p>
            <a:r>
              <a:rPr lang="fi-FI" dirty="0"/>
              <a:t>Ian </a:t>
            </a:r>
            <a:r>
              <a:rPr lang="fi-FI" dirty="0" err="1"/>
              <a:t>Barbour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biologos.org</a:t>
            </a:r>
            <a:r>
              <a:rPr lang="fi-FI" dirty="0"/>
              <a:t>/</a:t>
            </a:r>
            <a:r>
              <a:rPr lang="fi-FI" dirty="0" err="1"/>
              <a:t>blogs</a:t>
            </a:r>
            <a:r>
              <a:rPr lang="fi-FI" dirty="0"/>
              <a:t>/</a:t>
            </a:r>
            <a:r>
              <a:rPr lang="fi-FI" dirty="0" err="1"/>
              <a:t>jim</a:t>
            </a:r>
            <a:r>
              <a:rPr lang="fi-FI" dirty="0"/>
              <a:t>-</a:t>
            </a:r>
            <a:r>
              <a:rPr lang="fi-FI" dirty="0" err="1"/>
              <a:t>stump</a:t>
            </a:r>
            <a:r>
              <a:rPr lang="fi-FI" dirty="0"/>
              <a:t>-</a:t>
            </a:r>
            <a:r>
              <a:rPr lang="fi-FI" dirty="0" err="1"/>
              <a:t>faith</a:t>
            </a:r>
            <a:r>
              <a:rPr lang="fi-FI" dirty="0"/>
              <a:t>-and-science-</a:t>
            </a:r>
            <a:r>
              <a:rPr lang="fi-FI" dirty="0" err="1"/>
              <a:t>seeking</a:t>
            </a:r>
            <a:r>
              <a:rPr lang="fi-FI" dirty="0"/>
              <a:t>-</a:t>
            </a:r>
            <a:r>
              <a:rPr lang="fi-FI" dirty="0" err="1"/>
              <a:t>understanding</a:t>
            </a:r>
            <a:r>
              <a:rPr lang="fi-FI" dirty="0"/>
              <a:t>/ian-g-barbour-1923-2013&gt; </a:t>
            </a:r>
            <a:r>
              <a:rPr lang="fi-FI" dirty="0" err="1"/>
              <a:t>Accessed</a:t>
            </a:r>
            <a:r>
              <a:rPr lang="fi-FI" dirty="0"/>
              <a:t> 7th of October 2018.</a:t>
            </a:r>
          </a:p>
          <a:p>
            <a:r>
              <a:rPr lang="en-US" dirty="0"/>
              <a:t>Praying hands in sunset &lt;https://</a:t>
            </a:r>
            <a:r>
              <a:rPr lang="en-US" dirty="0" err="1"/>
              <a:t>www.sbs.com.au</a:t>
            </a:r>
            <a:r>
              <a:rPr lang="en-US" dirty="0"/>
              <a:t>/topics/voices/culture/article/2017/08/25/australia-mostly-religious-country-there-piecemeal-protection-religious-freedoms&gt; Accessed 22nd of April 2020. </a:t>
            </a:r>
          </a:p>
          <a:p>
            <a:endParaRPr lang="en-US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13878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4150FD-19BC-4E4E-84E7-B5F235CD7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A3D934-F6B3-1442-93F3-C0780AF30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Prayer above clouds in sunset &lt;https://</a:t>
            </a:r>
            <a:r>
              <a:rPr lang="en-US" dirty="0" err="1"/>
              <a:t>www.guideposts.org</a:t>
            </a:r>
            <a:r>
              <a:rPr lang="en-US" dirty="0"/>
              <a:t>/faith-and-prayer/prayer-stories/how-to-pray/5-good-reasons-to-pray-aloud-even-when-youre-alone&gt; Accessed 28th of April 2020. </a:t>
            </a:r>
          </a:p>
          <a:p>
            <a:r>
              <a:rPr lang="fi-FI" dirty="0" err="1"/>
              <a:t>Profile</a:t>
            </a:r>
            <a:r>
              <a:rPr lang="fi-FI" dirty="0"/>
              <a:t> </a:t>
            </a:r>
            <a:r>
              <a:rPr lang="fi-FI" dirty="0" err="1"/>
              <a:t>picture</a:t>
            </a:r>
            <a:r>
              <a:rPr lang="fi-FI" dirty="0"/>
              <a:t> &lt;http://</a:t>
            </a:r>
            <a:r>
              <a:rPr lang="fi-FI" dirty="0" err="1"/>
              <a:t>baxtercoaching.com</a:t>
            </a:r>
            <a:r>
              <a:rPr lang="fi-FI" dirty="0"/>
              <a:t>/</a:t>
            </a:r>
            <a:r>
              <a:rPr lang="fi-FI" dirty="0" err="1"/>
              <a:t>testimonial</a:t>
            </a:r>
            <a:r>
              <a:rPr lang="fi-FI" dirty="0"/>
              <a:t>/</a:t>
            </a:r>
            <a:r>
              <a:rPr lang="fi-FI" dirty="0" err="1"/>
              <a:t>anthony</a:t>
            </a:r>
            <a:r>
              <a:rPr lang="fi-FI" dirty="0"/>
              <a:t>-</a:t>
            </a:r>
            <a:r>
              <a:rPr lang="fi-FI" dirty="0" err="1"/>
              <a:t>bennett</a:t>
            </a:r>
            <a:r>
              <a:rPr lang="fi-FI" dirty="0"/>
              <a:t>-sport-</a:t>
            </a:r>
            <a:r>
              <a:rPr lang="fi-FI" dirty="0" err="1"/>
              <a:t>communications</a:t>
            </a:r>
            <a:r>
              <a:rPr lang="fi-FI" dirty="0"/>
              <a:t>-</a:t>
            </a:r>
            <a:r>
              <a:rPr lang="fi-FI" dirty="0" err="1"/>
              <a:t>professional</a:t>
            </a:r>
            <a:r>
              <a:rPr lang="fi-FI" dirty="0"/>
              <a:t>-in-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cfl</a:t>
            </a:r>
            <a:r>
              <a:rPr lang="fi-FI" dirty="0"/>
              <a:t>/</a:t>
            </a:r>
            <a:r>
              <a:rPr lang="fi-FI" dirty="0" err="1"/>
              <a:t>facebook</a:t>
            </a:r>
            <a:r>
              <a:rPr lang="fi-FI" dirty="0"/>
              <a:t>-</a:t>
            </a:r>
            <a:r>
              <a:rPr lang="fi-FI" dirty="0" err="1"/>
              <a:t>default</a:t>
            </a:r>
            <a:r>
              <a:rPr lang="fi-FI" dirty="0"/>
              <a:t>-no-</a:t>
            </a:r>
            <a:r>
              <a:rPr lang="fi-FI" dirty="0" err="1"/>
              <a:t>profile</a:t>
            </a:r>
            <a:r>
              <a:rPr lang="fi-FI" dirty="0"/>
              <a:t>-</a:t>
            </a:r>
            <a:r>
              <a:rPr lang="fi-FI" dirty="0" err="1"/>
              <a:t>pic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17th of August 2016.</a:t>
            </a:r>
          </a:p>
          <a:p>
            <a:r>
              <a:rPr lang="fi-FI" dirty="0" err="1"/>
              <a:t>Dood</a:t>
            </a:r>
            <a:r>
              <a:rPr lang="fi-FI" dirty="0"/>
              <a:t> to </a:t>
            </a:r>
            <a:r>
              <a:rPr lang="fi-FI" dirty="0" err="1"/>
              <a:t>door</a:t>
            </a:r>
            <a:r>
              <a:rPr lang="fi-FI" dirty="0"/>
              <a:t> </a:t>
            </a:r>
            <a:r>
              <a:rPr lang="fi-FI" dirty="0" err="1"/>
              <a:t>atheism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www.quora.com</a:t>
            </a:r>
            <a:r>
              <a:rPr lang="fi-FI" dirty="0"/>
              <a:t>/</a:t>
            </a:r>
            <a:r>
              <a:rPr lang="fi-FI" dirty="0" err="1"/>
              <a:t>What</a:t>
            </a:r>
            <a:r>
              <a:rPr lang="fi-FI" dirty="0"/>
              <a:t>-</a:t>
            </a:r>
            <a:r>
              <a:rPr lang="fi-FI" dirty="0" err="1"/>
              <a:t>if</a:t>
            </a:r>
            <a:r>
              <a:rPr lang="fi-FI" dirty="0"/>
              <a:t>-</a:t>
            </a:r>
            <a:r>
              <a:rPr lang="fi-FI" dirty="0" err="1"/>
              <a:t>atheists</a:t>
            </a:r>
            <a:r>
              <a:rPr lang="fi-FI" dirty="0"/>
              <a:t>-</a:t>
            </a:r>
            <a:r>
              <a:rPr lang="fi-FI" dirty="0" err="1"/>
              <a:t>went</a:t>
            </a:r>
            <a:r>
              <a:rPr lang="fi-FI" dirty="0"/>
              <a:t>-</a:t>
            </a:r>
            <a:r>
              <a:rPr lang="fi-FI" dirty="0" err="1"/>
              <a:t>door</a:t>
            </a:r>
            <a:r>
              <a:rPr lang="fi-FI" dirty="0"/>
              <a:t>-to-</a:t>
            </a:r>
            <a:r>
              <a:rPr lang="fi-FI" dirty="0" err="1"/>
              <a:t>door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29th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 err="1"/>
              <a:t>Buddhist</a:t>
            </a:r>
            <a:r>
              <a:rPr lang="fi-FI" dirty="0"/>
              <a:t> </a:t>
            </a:r>
            <a:r>
              <a:rPr lang="fi-FI" dirty="0" err="1"/>
              <a:t>monks</a:t>
            </a:r>
            <a:r>
              <a:rPr lang="fi-FI" dirty="0"/>
              <a:t> &lt;http://</a:t>
            </a:r>
            <a:r>
              <a:rPr lang="fi-FI" dirty="0" err="1"/>
              <a:t>www.asianews.it</a:t>
            </a:r>
            <a:r>
              <a:rPr lang="fi-FI" dirty="0"/>
              <a:t>/news-en/Smart-ID-card-for-Buddhist-monks-41298.html&gt; </a:t>
            </a:r>
            <a:r>
              <a:rPr lang="fi-FI" dirty="0" err="1"/>
              <a:t>Accessed</a:t>
            </a:r>
            <a:r>
              <a:rPr lang="fi-FI" dirty="0"/>
              <a:t> 29th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 err="1"/>
              <a:t>Pope</a:t>
            </a:r>
            <a:r>
              <a:rPr lang="fi-FI" dirty="0"/>
              <a:t> </a:t>
            </a:r>
            <a:r>
              <a:rPr lang="fi-FI" dirty="0" err="1"/>
              <a:t>Benedict</a:t>
            </a:r>
            <a:r>
              <a:rPr lang="fi-FI" dirty="0"/>
              <a:t> XIV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Pope_Benedict_XIV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29th of </a:t>
            </a:r>
            <a:r>
              <a:rPr lang="fi-FI" dirty="0" err="1"/>
              <a:t>April</a:t>
            </a:r>
            <a:r>
              <a:rPr lang="fi-FI" dirty="0"/>
              <a:t> 2020.</a:t>
            </a:r>
          </a:p>
          <a:p>
            <a:r>
              <a:rPr lang="fi-FI" dirty="0" err="1"/>
              <a:t>Buddhist</a:t>
            </a:r>
            <a:r>
              <a:rPr lang="fi-FI" dirty="0"/>
              <a:t> </a:t>
            </a:r>
            <a:r>
              <a:rPr lang="fi-FI" dirty="0" err="1"/>
              <a:t>wheel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Roger_Bacon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29th of </a:t>
            </a:r>
            <a:r>
              <a:rPr lang="fi-FI" dirty="0" err="1"/>
              <a:t>April</a:t>
            </a:r>
            <a:r>
              <a:rPr lang="fi-FI" dirty="0"/>
              <a:t> 2020.</a:t>
            </a:r>
          </a:p>
          <a:p>
            <a:r>
              <a:rPr lang="fi-FI" dirty="0" err="1"/>
              <a:t>Imam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/wiki/Imaami&gt; </a:t>
            </a:r>
            <a:r>
              <a:rPr lang="fi-FI" dirty="0" err="1"/>
              <a:t>Accessed</a:t>
            </a:r>
            <a:r>
              <a:rPr lang="fi-FI" dirty="0"/>
              <a:t> 29th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/>
              <a:t>Taiwan </a:t>
            </a:r>
            <a:r>
              <a:rPr lang="fi-FI" dirty="0" err="1"/>
              <a:t>confucian</a:t>
            </a:r>
            <a:r>
              <a:rPr lang="fi-FI" dirty="0"/>
              <a:t> </a:t>
            </a:r>
            <a:r>
              <a:rPr lang="fi-FI" dirty="0" err="1"/>
              <a:t>temple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Taiwan_Confucian_Temple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30th of </a:t>
            </a:r>
            <a:r>
              <a:rPr lang="fi-FI" dirty="0" err="1"/>
              <a:t>April</a:t>
            </a:r>
            <a:r>
              <a:rPr lang="fi-FI" dirty="0"/>
              <a:t> 2020.</a:t>
            </a:r>
          </a:p>
          <a:p>
            <a:r>
              <a:rPr lang="fi-FI" dirty="0" err="1"/>
              <a:t>Sadhu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fi.wikipedia.org</a:t>
            </a:r>
            <a:r>
              <a:rPr lang="fi-FI" dirty="0"/>
              <a:t>/wiki/</a:t>
            </a:r>
            <a:r>
              <a:rPr lang="fi-FI" dirty="0" err="1"/>
              <a:t>Sadhu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29th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/>
              <a:t>Fr Roger </a:t>
            </a:r>
            <a:r>
              <a:rPr lang="fi-FI" dirty="0" err="1"/>
              <a:t>Bacon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en.wikipedia.org</a:t>
            </a:r>
            <a:r>
              <a:rPr lang="fi-FI" dirty="0"/>
              <a:t>/wiki/</a:t>
            </a:r>
            <a:r>
              <a:rPr lang="fi-FI" dirty="0" err="1"/>
              <a:t>Roger_Bacon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29th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 err="1"/>
              <a:t>Interreligious</a:t>
            </a:r>
            <a:r>
              <a:rPr lang="fi-FI" dirty="0"/>
              <a:t> </a:t>
            </a:r>
            <a:r>
              <a:rPr lang="fi-FI" dirty="0" err="1"/>
              <a:t>dialogue</a:t>
            </a:r>
            <a:r>
              <a:rPr lang="fi-FI" dirty="0"/>
              <a:t> &lt;http://</a:t>
            </a:r>
            <a:r>
              <a:rPr lang="fi-FI" dirty="0" err="1"/>
              <a:t>abroadship.org</a:t>
            </a:r>
            <a:r>
              <a:rPr lang="fi-FI" dirty="0"/>
              <a:t>/training-course-quality-interfaith-interreligious-dialogue-serbia/&gt; </a:t>
            </a:r>
            <a:r>
              <a:rPr lang="fi-FI" dirty="0" err="1"/>
              <a:t>Accessed</a:t>
            </a:r>
            <a:r>
              <a:rPr lang="fi-FI" dirty="0"/>
              <a:t> 29th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  <a:p>
            <a:r>
              <a:rPr lang="fi-FI" dirty="0" err="1"/>
              <a:t>Rodin’s</a:t>
            </a:r>
            <a:r>
              <a:rPr lang="fi-FI" dirty="0"/>
              <a:t> </a:t>
            </a:r>
            <a:r>
              <a:rPr lang="fi-FI" dirty="0" err="1"/>
              <a:t>thinker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commons.wikimedia.org</a:t>
            </a:r>
            <a:r>
              <a:rPr lang="fi-FI" dirty="0"/>
              <a:t>/wiki/</a:t>
            </a:r>
            <a:r>
              <a:rPr lang="fi-FI" dirty="0" err="1"/>
              <a:t>File:The_Thinker_Musee_Rodin.jpg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29th of </a:t>
            </a:r>
            <a:r>
              <a:rPr lang="fi-FI" dirty="0" err="1"/>
              <a:t>April</a:t>
            </a:r>
            <a:r>
              <a:rPr lang="fi-FI" dirty="0"/>
              <a:t> 2020. </a:t>
            </a:r>
          </a:p>
        </p:txBody>
      </p:sp>
    </p:spTree>
    <p:extLst>
      <p:ext uri="{BB962C8B-B14F-4D97-AF65-F5344CB8AC3E}">
        <p14:creationId xmlns:p14="http://schemas.microsoft.com/office/powerpoint/2010/main" val="203288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DEA92D-E57C-7A4F-A911-2695ED204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AF9AA6-EA58-4441-A0C2-E3A7570FC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To which definition group of religion was your own definition related to?</a:t>
            </a:r>
          </a:p>
          <a:p>
            <a:endParaRPr lang="en-GB" dirty="0"/>
          </a:p>
          <a:p>
            <a:r>
              <a:rPr lang="en-GB" dirty="0"/>
              <a:t>Are the three perspectives the only ways to define religion?</a:t>
            </a:r>
          </a:p>
        </p:txBody>
      </p:sp>
      <p:pic>
        <p:nvPicPr>
          <p:cNvPr id="5" name="Sisällön paikkamerkki 4" descr="Cross-Religious-Art-comparative-religion-2701533-500-616_1_2.jpg">
            <a:extLst>
              <a:ext uri="{FF2B5EF4-FFF2-40B4-BE49-F238E27FC236}">
                <a16:creationId xmlns:a16="http://schemas.microsoft.com/office/drawing/2014/main" id="{6F9CD976-D5DA-244C-9192-A26DBA2B29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67" r="-4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938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85C3E7-2F85-0B47-A972-AE69B88BF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506CFC-B2B3-2B4D-A3DD-25BCC19F09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Find out what the following terms mean:</a:t>
            </a:r>
          </a:p>
          <a:p>
            <a:pPr lvl="1"/>
            <a:r>
              <a:rPr lang="en-GB" b="1" dirty="0"/>
              <a:t>Theism</a:t>
            </a:r>
          </a:p>
          <a:p>
            <a:pPr lvl="1"/>
            <a:r>
              <a:rPr lang="en-GB" b="1" dirty="0"/>
              <a:t>Agnosticism</a:t>
            </a:r>
          </a:p>
          <a:p>
            <a:pPr lvl="1"/>
            <a:r>
              <a:rPr lang="en-GB" b="1" dirty="0"/>
              <a:t>Atheism</a:t>
            </a:r>
          </a:p>
          <a:p>
            <a:pPr lvl="1"/>
            <a:r>
              <a:rPr lang="en-GB" b="1" dirty="0"/>
              <a:t>Deism</a:t>
            </a:r>
          </a:p>
          <a:p>
            <a:pPr lvl="1"/>
            <a:r>
              <a:rPr lang="en-GB" b="1" dirty="0"/>
              <a:t>Monotheism</a:t>
            </a:r>
          </a:p>
          <a:p>
            <a:pPr lvl="1"/>
            <a:r>
              <a:rPr lang="en-GB" b="1" dirty="0"/>
              <a:t>Polytheism</a:t>
            </a:r>
          </a:p>
          <a:p>
            <a:pPr lvl="1"/>
            <a:r>
              <a:rPr lang="en-GB" b="1" dirty="0"/>
              <a:t>Pantheism</a:t>
            </a:r>
          </a:p>
          <a:p>
            <a:pPr lvl="1"/>
            <a:r>
              <a:rPr lang="en-GB" b="1" dirty="0" err="1"/>
              <a:t>Panentheism</a:t>
            </a:r>
            <a:endParaRPr lang="en-GB" b="1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5E6AF49-48AA-164F-B05D-475F9A1030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33003" y="1920081"/>
            <a:ext cx="3810000" cy="2971800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613470A-59B4-E247-B652-1C9AA75F8DA6}"/>
              </a:ext>
            </a:extLst>
          </p:cNvPr>
          <p:cNvSpPr txBox="1"/>
          <p:nvPr/>
        </p:nvSpPr>
        <p:spPr>
          <a:xfrm>
            <a:off x="4860496" y="5132439"/>
            <a:ext cx="3555012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/>
              <a:t>How can you use these </a:t>
            </a:r>
            <a:br>
              <a:rPr lang="en-GB" sz="2400" b="1" dirty="0"/>
            </a:br>
            <a:r>
              <a:rPr lang="en-GB" sz="2400" b="1" dirty="0"/>
              <a:t>terms to classify religions?</a:t>
            </a:r>
          </a:p>
        </p:txBody>
      </p:sp>
    </p:spTree>
    <p:extLst>
      <p:ext uri="{BB962C8B-B14F-4D97-AF65-F5344CB8AC3E}">
        <p14:creationId xmlns:p14="http://schemas.microsoft.com/office/powerpoint/2010/main" val="42826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3E3200-BDA2-164C-B73F-BE976F00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BBD48E-8859-DF42-A767-B90A6532B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Form groups and create examples related to different </a:t>
            </a:r>
            <a:r>
              <a:rPr lang="en-GB" i="1" dirty="0"/>
              <a:t>dimensions of religion </a:t>
            </a:r>
            <a:r>
              <a:rPr lang="en-GB" dirty="0"/>
              <a:t>with the help of the teacher’s handout</a:t>
            </a:r>
          </a:p>
          <a:p>
            <a:pPr lvl="1"/>
            <a:r>
              <a:rPr lang="en-GB" dirty="0"/>
              <a:t>Write at least one example to each dimension</a:t>
            </a:r>
          </a:p>
        </p:txBody>
      </p:sp>
      <p:pic>
        <p:nvPicPr>
          <p:cNvPr id="5" name="Sisällön paikkamerkki 4" descr="religion2-296x300.jpg">
            <a:extLst>
              <a:ext uri="{FF2B5EF4-FFF2-40B4-BE49-F238E27FC236}">
                <a16:creationId xmlns:a16="http://schemas.microsoft.com/office/drawing/2014/main" id="{3F21F2B4-7A99-784F-BA44-803705BA7E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87" b="-5287"/>
          <a:stretch>
            <a:fillRect/>
          </a:stretch>
        </p:blipFill>
        <p:spPr>
          <a:xfrm>
            <a:off x="4648212" y="1600200"/>
            <a:ext cx="4038588" cy="4525976"/>
          </a:xfrm>
        </p:spPr>
      </p:pic>
    </p:spTree>
    <p:extLst>
      <p:ext uri="{BB962C8B-B14F-4D97-AF65-F5344CB8AC3E}">
        <p14:creationId xmlns:p14="http://schemas.microsoft.com/office/powerpoint/2010/main" val="16604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58D9D0-1BFF-7E4C-AB18-5E742BDDA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Dimensions</a:t>
            </a:r>
            <a:r>
              <a:rPr lang="fi-FI" dirty="0"/>
              <a:t> of </a:t>
            </a:r>
            <a:r>
              <a:rPr lang="fi-FI" dirty="0" err="1"/>
              <a:t>religion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BA1D6DA-5EA1-894E-AD81-9250C5004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37819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 err="1"/>
              <a:t>Ninian</a:t>
            </a:r>
            <a:r>
              <a:rPr lang="en-GB" dirty="0"/>
              <a:t> Smart’s (1927–2001) model of </a:t>
            </a:r>
            <a:r>
              <a:rPr lang="en-GB" i="1" dirty="0"/>
              <a:t>seven religious dimensions </a:t>
            </a:r>
            <a:r>
              <a:rPr lang="en-GB" dirty="0"/>
              <a:t>can be applied to almost any religion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E3A0AB7-AEFE-6640-87F7-503BA17925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3226" y="1416610"/>
            <a:ext cx="3598606" cy="4697416"/>
          </a:xfrm>
        </p:spPr>
      </p:pic>
    </p:spTree>
    <p:extLst>
      <p:ext uri="{BB962C8B-B14F-4D97-AF65-F5344CB8AC3E}">
        <p14:creationId xmlns:p14="http://schemas.microsoft.com/office/powerpoint/2010/main" val="22375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2548</Words>
  <Application>Microsoft Macintosh PowerPoint</Application>
  <PresentationFormat>Näytössä katseltava diaesitys (4:3)</PresentationFormat>
  <Paragraphs>395</Paragraphs>
  <Slides>59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59</vt:i4>
      </vt:variant>
    </vt:vector>
  </HeadingPairs>
  <TitlesOfParts>
    <vt:vector size="62" baseType="lpstr">
      <vt:lpstr>Arial</vt:lpstr>
      <vt:lpstr>Calibri</vt:lpstr>
      <vt:lpstr>Office-teema</vt:lpstr>
      <vt:lpstr>KNOWLEDGE AND RELIGION</vt:lpstr>
      <vt:lpstr>TASK</vt:lpstr>
      <vt:lpstr>Definition of religion</vt:lpstr>
      <vt:lpstr>Definition of religion</vt:lpstr>
      <vt:lpstr>Definition of religion</vt:lpstr>
      <vt:lpstr>TASK</vt:lpstr>
      <vt:lpstr>TASK</vt:lpstr>
      <vt:lpstr>TASK</vt:lpstr>
      <vt:lpstr>Dimensions of religion</vt:lpstr>
      <vt:lpstr>TASK</vt:lpstr>
      <vt:lpstr>The diversity of religions</vt:lpstr>
      <vt:lpstr>TASK</vt:lpstr>
      <vt:lpstr>TASK</vt:lpstr>
      <vt:lpstr>Varieties of modern religiosity</vt:lpstr>
      <vt:lpstr>Varieties of modern religiosity</vt:lpstr>
      <vt:lpstr>Varieties of modern religiosity</vt:lpstr>
      <vt:lpstr>Varieties of modern religiosity</vt:lpstr>
      <vt:lpstr>Varieties of modern religiosity</vt:lpstr>
      <vt:lpstr>TASK</vt:lpstr>
      <vt:lpstr>TASK</vt:lpstr>
      <vt:lpstr>TASK</vt:lpstr>
      <vt:lpstr>Religious ways of knowing</vt:lpstr>
      <vt:lpstr>PowerPoint-esitys</vt:lpstr>
      <vt:lpstr>TASK</vt:lpstr>
      <vt:lpstr>TASK</vt:lpstr>
      <vt:lpstr>TASK</vt:lpstr>
      <vt:lpstr>Religious faith</vt:lpstr>
      <vt:lpstr>Religious faith</vt:lpstr>
      <vt:lpstr>TASK</vt:lpstr>
      <vt:lpstr>TASK</vt:lpstr>
      <vt:lpstr>Faith in general</vt:lpstr>
      <vt:lpstr>TASK</vt:lpstr>
      <vt:lpstr>TASK</vt:lpstr>
      <vt:lpstr>TASK</vt:lpstr>
      <vt:lpstr>Religion and science</vt:lpstr>
      <vt:lpstr>Religion and science</vt:lpstr>
      <vt:lpstr>Religion and science</vt:lpstr>
      <vt:lpstr>Religion and science</vt:lpstr>
      <vt:lpstr>TASK</vt:lpstr>
      <vt:lpstr>TASK</vt:lpstr>
      <vt:lpstr>TASK</vt:lpstr>
      <vt:lpstr>TASK</vt:lpstr>
      <vt:lpstr>TASK</vt:lpstr>
      <vt:lpstr>TASK</vt:lpstr>
      <vt:lpstr>TASK</vt:lpstr>
      <vt:lpstr>TASK</vt:lpstr>
      <vt:lpstr>TASK</vt:lpstr>
      <vt:lpstr>TASK</vt:lpstr>
      <vt:lpstr>TASK</vt:lpstr>
      <vt:lpstr>TASK</vt:lpstr>
      <vt:lpstr>TASK</vt:lpstr>
      <vt:lpstr>TASK</vt:lpstr>
      <vt:lpstr>TASK</vt:lpstr>
      <vt:lpstr>TASK</vt:lpstr>
      <vt:lpstr>Things to remember</vt:lpstr>
      <vt:lpstr>Picture sources</vt:lpstr>
      <vt:lpstr>Picture sources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254</cp:revision>
  <dcterms:created xsi:type="dcterms:W3CDTF">2016-01-27T06:20:57Z</dcterms:created>
  <dcterms:modified xsi:type="dcterms:W3CDTF">2021-05-05T08:33:27Z</dcterms:modified>
</cp:coreProperties>
</file>