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vimeo.com/249579173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PERSPECTIVES AND KNOWLEDGE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Jyväskylän Lyseon lukio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82E205-1104-9C4A-BAC4-FF706141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76D2AC-4961-5E4D-9E5D-9FC3ABD9A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171"/>
            <a:ext cx="4038600" cy="5094515"/>
          </a:xfrm>
        </p:spPr>
        <p:txBody>
          <a:bodyPr>
            <a:normAutofit/>
          </a:bodyPr>
          <a:lstStyle/>
          <a:p>
            <a:r>
              <a:rPr lang="en-GB" dirty="0"/>
              <a:t>Is an understanding of the perspective of other knowers essential in the pursuit of knowledge?</a:t>
            </a:r>
          </a:p>
          <a:p>
            <a:pPr lvl="1" fontAlgn="base"/>
            <a:r>
              <a:rPr lang="en-GB" dirty="0"/>
              <a:t>What does it </a:t>
            </a:r>
            <a:r>
              <a:rPr lang="en-GB" b="1" dirty="0"/>
              <a:t>demand</a:t>
            </a:r>
            <a:r>
              <a:rPr lang="en-GB" dirty="0"/>
              <a:t> that you can see things and world from other person’s perspective?</a:t>
            </a:r>
          </a:p>
          <a:p>
            <a:pPr lvl="1" fontAlgn="base"/>
            <a:r>
              <a:rPr lang="en-GB" dirty="0"/>
              <a:t>How can </a:t>
            </a:r>
            <a:r>
              <a:rPr lang="en-GB" i="1" dirty="0"/>
              <a:t>empathy </a:t>
            </a:r>
            <a:r>
              <a:rPr lang="en-GB" dirty="0"/>
              <a:t>and </a:t>
            </a:r>
            <a:r>
              <a:rPr lang="en-GB" i="1" dirty="0"/>
              <a:t>imagination</a:t>
            </a:r>
            <a:r>
              <a:rPr lang="en-GB" dirty="0"/>
              <a:t> help us to understand other perspectives? </a:t>
            </a:r>
          </a:p>
        </p:txBody>
      </p:sp>
      <p:pic>
        <p:nvPicPr>
          <p:cNvPr id="5" name="Sisällön paikkamerkki 4" descr="learner_profile_puzzle.jpg">
            <a:extLst>
              <a:ext uri="{FF2B5EF4-FFF2-40B4-BE49-F238E27FC236}">
                <a16:creationId xmlns:a16="http://schemas.microsoft.com/office/drawing/2014/main" id="{A31AA1D6-B427-6347-B7A2-7A3BF5541F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47" b="-9147"/>
          <a:stretch>
            <a:fillRect/>
          </a:stretch>
        </p:blipFill>
        <p:spPr>
          <a:xfrm>
            <a:off x="4648202" y="1598742"/>
            <a:ext cx="4038598" cy="4528882"/>
          </a:xfrm>
        </p:spPr>
      </p:pic>
    </p:spTree>
    <p:extLst>
      <p:ext uri="{BB962C8B-B14F-4D97-AF65-F5344CB8AC3E}">
        <p14:creationId xmlns:p14="http://schemas.microsoft.com/office/powerpoint/2010/main" val="17442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3770B6-BE41-6241-9493-6B7F5BF3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EXTRA 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C65E86-4C61-1841-9EB8-0327E3B4E0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Return to your knowledge profile</a:t>
            </a:r>
          </a:p>
          <a:p>
            <a:r>
              <a:rPr lang="en-GB" dirty="0"/>
              <a:t>Pay close attention to the part </a:t>
            </a:r>
            <a:r>
              <a:rPr lang="en-GB" i="1" dirty="0"/>
              <a:t>”What shapes my perspective as a knower?”</a:t>
            </a:r>
          </a:p>
          <a:p>
            <a:r>
              <a:rPr lang="en-GB" dirty="0"/>
              <a:t>Make amendments, if necessary, based on what you have learned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BE386298-EC36-1240-96B7-515DB4BB2E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660070"/>
            <a:ext cx="4038598" cy="4038598"/>
          </a:xfrm>
        </p:spPr>
      </p:pic>
    </p:spTree>
    <p:extLst>
      <p:ext uri="{BB962C8B-B14F-4D97-AF65-F5344CB8AC3E}">
        <p14:creationId xmlns:p14="http://schemas.microsoft.com/office/powerpoint/2010/main" val="316225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948DB1-05C2-FF4B-996D-951A9003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EXTRA 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9428D8-46C0-054D-987B-E02DFCB24C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Watch </a:t>
            </a:r>
            <a:r>
              <a:rPr lang="en-GB" dirty="0">
                <a:hlinkClick r:id="rId2"/>
              </a:rPr>
              <a:t>this video</a:t>
            </a:r>
            <a:r>
              <a:rPr lang="en-GB" dirty="0"/>
              <a:t> on extreme winter sports</a:t>
            </a:r>
          </a:p>
          <a:p>
            <a:r>
              <a:rPr lang="en-GB" dirty="0"/>
              <a:t>How does this kind of way of life, outlook on life and community affect the perspectives and knowledge these people hold?</a:t>
            </a:r>
          </a:p>
        </p:txBody>
      </p:sp>
      <p:pic>
        <p:nvPicPr>
          <p:cNvPr id="6" name="Sisällön paikkamerkki 5" descr="Kuva, joka sisältää kohteen lumi, ulko, taivas, luonto&#10;&#10;Kuvaus luotu automaattisesti">
            <a:extLst>
              <a:ext uri="{FF2B5EF4-FFF2-40B4-BE49-F238E27FC236}">
                <a16:creationId xmlns:a16="http://schemas.microsoft.com/office/drawing/2014/main" id="{293A3BC1-7356-AC41-83BF-96F3A8132E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2156" t="4124" r="2425" b="3633"/>
          <a:stretch/>
        </p:blipFill>
        <p:spPr>
          <a:xfrm>
            <a:off x="4572000" y="2645227"/>
            <a:ext cx="4153821" cy="2710544"/>
          </a:xfrm>
        </p:spPr>
      </p:pic>
    </p:spTree>
    <p:extLst>
      <p:ext uri="{BB962C8B-B14F-4D97-AF65-F5344CB8AC3E}">
        <p14:creationId xmlns:p14="http://schemas.microsoft.com/office/powerpoint/2010/main" val="394497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How do you understand the word </a:t>
            </a:r>
            <a:r>
              <a:rPr lang="en-GB" b="1" dirty="0"/>
              <a:t>perspective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Engage in conversation and give meaning(s) to that word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60A6AD28-1156-954F-BCAF-E4A70ABD40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16453" y="1600200"/>
            <a:ext cx="3502094" cy="4525963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579FAD05-A28E-944F-AEA1-E6773A3CB9F5}"/>
              </a:ext>
            </a:extLst>
          </p:cNvPr>
          <p:cNvSpPr txBox="1"/>
          <p:nvPr/>
        </p:nvSpPr>
        <p:spPr>
          <a:xfrm>
            <a:off x="791551" y="4561506"/>
            <a:ext cx="336989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Does everything depend </a:t>
            </a:r>
          </a:p>
          <a:p>
            <a:pPr algn="ctr"/>
            <a:r>
              <a:rPr lang="en-GB" sz="2400" b="1" dirty="0"/>
              <a:t>on the point of view?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1E1D34-4813-0F46-91B8-C9FB8109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Meanings</a:t>
            </a:r>
            <a:r>
              <a:rPr lang="fi-FI" dirty="0"/>
              <a:t> for </a:t>
            </a:r>
            <a:r>
              <a:rPr lang="fi-FI" dirty="0" err="1"/>
              <a:t>perspective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14043B-E1AF-034F-AE0D-213D50F60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GB" dirty="0"/>
              <a:t>In arts</a:t>
            </a:r>
          </a:p>
          <a:p>
            <a:pPr lvl="1"/>
            <a:r>
              <a:rPr lang="en-GB" dirty="0"/>
              <a:t>The method by which solid objects drawn or painted on a flat surface are given the appearance of depth and distance</a:t>
            </a:r>
          </a:p>
        </p:txBody>
      </p:sp>
      <p:pic>
        <p:nvPicPr>
          <p:cNvPr id="5" name="Sisällön paikkamerkki 6">
            <a:extLst>
              <a:ext uri="{FF2B5EF4-FFF2-40B4-BE49-F238E27FC236}">
                <a16:creationId xmlns:a16="http://schemas.microsoft.com/office/drawing/2014/main" id="{E3983857-A381-B341-B69E-AE19F8AD315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680150" y="3429000"/>
            <a:ext cx="5783700" cy="3037114"/>
          </a:xfrm>
        </p:spPr>
      </p:pic>
    </p:spTree>
    <p:extLst>
      <p:ext uri="{BB962C8B-B14F-4D97-AF65-F5344CB8AC3E}">
        <p14:creationId xmlns:p14="http://schemas.microsoft.com/office/powerpoint/2010/main" val="233121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03217E-5F7C-694C-9E10-58CF647C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Meanings</a:t>
            </a:r>
            <a:r>
              <a:rPr lang="fi-FI" dirty="0"/>
              <a:t> for </a:t>
            </a:r>
            <a:r>
              <a:rPr lang="fi-FI" dirty="0" err="1"/>
              <a:t>perspective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E547C9-D354-7F48-ACEA-C6BD63D38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35286" cy="4525963"/>
          </a:xfrm>
        </p:spPr>
        <p:txBody>
          <a:bodyPr>
            <a:normAutofit/>
          </a:bodyPr>
          <a:lstStyle/>
          <a:p>
            <a:r>
              <a:rPr lang="en-GB" dirty="0"/>
              <a:t>A particular way of viewing that depends on one´s experience and personality</a:t>
            </a:r>
          </a:p>
          <a:p>
            <a:pPr lvl="1"/>
            <a:r>
              <a:rPr lang="en-GB" i="1" dirty="0"/>
              <a:t>”You´re approaching the problem from a completely different perspective”</a:t>
            </a:r>
          </a:p>
          <a:p>
            <a:r>
              <a:rPr lang="en-GB" dirty="0"/>
              <a:t>A particular way of considering something. </a:t>
            </a:r>
          </a:p>
          <a:p>
            <a:pPr lvl="1"/>
            <a:r>
              <a:rPr lang="en-GB" i="1" dirty="0"/>
              <a:t>”He writes from a Marxist perspective”</a:t>
            </a:r>
          </a:p>
        </p:txBody>
      </p:sp>
      <p:pic>
        <p:nvPicPr>
          <p:cNvPr id="6" name="Sisällön paikkamerkki 5" descr="Kuva, joka sisältää kohteen teksti, kuningatar, vektorigrafiikka&#10;&#10;Kuvaus luotu automaattisesti">
            <a:extLst>
              <a:ext uri="{FF2B5EF4-FFF2-40B4-BE49-F238E27FC236}">
                <a16:creationId xmlns:a16="http://schemas.microsoft.com/office/drawing/2014/main" id="{50138547-6BF7-EE4F-816F-F271CD53ED9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76799" y="2266869"/>
            <a:ext cx="3911315" cy="3175988"/>
          </a:xfrm>
        </p:spPr>
      </p:pic>
    </p:spTree>
    <p:extLst>
      <p:ext uri="{BB962C8B-B14F-4D97-AF65-F5344CB8AC3E}">
        <p14:creationId xmlns:p14="http://schemas.microsoft.com/office/powerpoint/2010/main" val="227798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7D38DF-5321-664D-B3E7-FEEE59D5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Meanings</a:t>
            </a:r>
            <a:r>
              <a:rPr lang="fi-FI" dirty="0"/>
              <a:t> for </a:t>
            </a:r>
            <a:r>
              <a:rPr lang="fi-FI" dirty="0" err="1"/>
              <a:t>perspective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C14522-BF9B-C046-873E-DF438BCC01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ability to consider things in relation to one another accurately and fairly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”</a:t>
            </a:r>
            <a:r>
              <a:rPr lang="en-GB" i="1" dirty="0"/>
              <a:t>Let’s try to talk about both sides of the issue and put it in perspective”</a:t>
            </a:r>
            <a:endParaRPr lang="en-GB" sz="2400" dirty="0"/>
          </a:p>
          <a:p>
            <a:endParaRPr lang="en-GB" dirty="0"/>
          </a:p>
        </p:txBody>
      </p:sp>
      <p:pic>
        <p:nvPicPr>
          <p:cNvPr id="6" name="Sisällön paikkamerkki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42F0650-38BB-0A48-AC02-A67BF74D2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20050"/>
            <a:ext cx="4038600" cy="2486263"/>
          </a:xfrm>
        </p:spPr>
      </p:pic>
    </p:spTree>
    <p:extLst>
      <p:ext uri="{BB962C8B-B14F-4D97-AF65-F5344CB8AC3E}">
        <p14:creationId xmlns:p14="http://schemas.microsoft.com/office/powerpoint/2010/main" val="18645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83A0F98-0ADC-8842-A289-2B38399D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Meanings</a:t>
            </a:r>
            <a:r>
              <a:rPr lang="fi-FI" dirty="0"/>
              <a:t> for </a:t>
            </a:r>
            <a:r>
              <a:rPr lang="fi-FI" dirty="0" err="1"/>
              <a:t>perspective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476D1D-6762-FC48-A696-4687E8BF1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245429" cy="4680857"/>
          </a:xfrm>
        </p:spPr>
        <p:txBody>
          <a:bodyPr/>
          <a:lstStyle/>
          <a:p>
            <a:r>
              <a:rPr lang="en-GB" dirty="0"/>
              <a:t>The angle at which an object or concept is viewed by a person or a group of people.</a:t>
            </a:r>
          </a:p>
          <a:p>
            <a:r>
              <a:rPr lang="en-GB" dirty="0"/>
              <a:t>Perspectives may converge or diverge and be a result of a plenty of factors such as upbringing or experience.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350769B3-F5A1-6849-9DFD-71B2E6479C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10217"/>
          <a:stretch/>
        </p:blipFill>
        <p:spPr>
          <a:xfrm>
            <a:off x="4572000" y="2006444"/>
            <a:ext cx="4245428" cy="2935431"/>
          </a:xfrm>
        </p:spPr>
      </p:pic>
    </p:spTree>
    <p:extLst>
      <p:ext uri="{BB962C8B-B14F-4D97-AF65-F5344CB8AC3E}">
        <p14:creationId xmlns:p14="http://schemas.microsoft.com/office/powerpoint/2010/main" val="160581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7B03A8-1B82-7F47-9491-625688D8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E2B38D-0D30-AF43-A154-4959DC42FE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What is the difference between</a:t>
            </a:r>
            <a:r>
              <a:rPr lang="en-GB" i="1" dirty="0"/>
              <a:t> opinion </a:t>
            </a:r>
            <a:r>
              <a:rPr lang="en-GB" dirty="0"/>
              <a:t>and </a:t>
            </a:r>
            <a:r>
              <a:rPr lang="en-GB" i="1" dirty="0"/>
              <a:t>perspective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To what extent do they overlap and to what extent do they differ?</a:t>
            </a:r>
          </a:p>
        </p:txBody>
      </p:sp>
      <p:pic>
        <p:nvPicPr>
          <p:cNvPr id="6" name="Sisällön paikkamerkki 5" descr="Kuva, joka sisältää kohteen taivas, ulko, ruoho, henkilö&#10;&#10;Kuvaus luotu automaattisesti">
            <a:extLst>
              <a:ext uri="{FF2B5EF4-FFF2-40B4-BE49-F238E27FC236}">
                <a16:creationId xmlns:a16="http://schemas.microsoft.com/office/drawing/2014/main" id="{DD719CB3-F820-4044-A7CA-4AD52E5533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5169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371226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EEA14E-8018-254B-95B2-9D10A7FD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Meanings</a:t>
            </a:r>
            <a:r>
              <a:rPr lang="fi-FI" dirty="0"/>
              <a:t> for </a:t>
            </a:r>
            <a:r>
              <a:rPr lang="fi-FI" dirty="0" err="1"/>
              <a:t>perspective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27B538-D7ED-1142-9268-DFFD0069CF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’Different perspective’ can mean something more fundamental than just a ’different opinion’</a:t>
            </a:r>
          </a:p>
        </p:txBody>
      </p:sp>
      <p:pic>
        <p:nvPicPr>
          <p:cNvPr id="6" name="Sisällön paikkamerkki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7E2DF25E-CE35-F243-82B2-FECCBD6ECC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370661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DA8263-EA32-A945-BB51-2A61B76C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78A301-613C-8546-9072-F66A09B63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GB" dirty="0"/>
              <a:t>Teacher divides you into five groups</a:t>
            </a:r>
          </a:p>
          <a:p>
            <a:endParaRPr lang="en-GB" dirty="0"/>
          </a:p>
          <a:p>
            <a:r>
              <a:rPr lang="en-GB" dirty="0"/>
              <a:t>Each group revolves around five checkpoints </a:t>
            </a:r>
          </a:p>
          <a:p>
            <a:endParaRPr lang="en-GB" dirty="0"/>
          </a:p>
          <a:p>
            <a:r>
              <a:rPr lang="en-GB" dirty="0"/>
              <a:t>Each group contributes to each checkpoint</a:t>
            </a:r>
          </a:p>
        </p:txBody>
      </p:sp>
      <p:pic>
        <p:nvPicPr>
          <p:cNvPr id="5" name="Sisällön paikkamerkki 5" descr="Kuva, joka sisältää kohteen LEGO, sisä, lelu&#10;&#10;Kuvaus luotu automaattisesti">
            <a:extLst>
              <a:ext uri="{FF2B5EF4-FFF2-40B4-BE49-F238E27FC236}">
                <a16:creationId xmlns:a16="http://schemas.microsoft.com/office/drawing/2014/main" id="{1F924352-7290-7B42-BB2E-C29DDF8A95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515198"/>
            <a:ext cx="4038600" cy="2695966"/>
          </a:xfrm>
        </p:spPr>
      </p:pic>
    </p:spTree>
    <p:extLst>
      <p:ext uri="{BB962C8B-B14F-4D97-AF65-F5344CB8AC3E}">
        <p14:creationId xmlns:p14="http://schemas.microsoft.com/office/powerpoint/2010/main" val="41021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356</Words>
  <Application>Microsoft Macintosh PowerPoint</Application>
  <PresentationFormat>Näytössä katseltava diaesitys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PERSPECTIVES AND KNOWLEDGE</vt:lpstr>
      <vt:lpstr>TASK </vt:lpstr>
      <vt:lpstr>Meanings for perspective</vt:lpstr>
      <vt:lpstr>Meanings for perspective</vt:lpstr>
      <vt:lpstr>Meanings for perspective</vt:lpstr>
      <vt:lpstr>Meanings for perspective</vt:lpstr>
      <vt:lpstr>TASK</vt:lpstr>
      <vt:lpstr>Meanings for perspective</vt:lpstr>
      <vt:lpstr>TASK</vt:lpstr>
      <vt:lpstr>TASK</vt:lpstr>
      <vt:lpstr> EXTRA TASK</vt:lpstr>
      <vt:lpstr>EXTRA 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88</cp:revision>
  <dcterms:created xsi:type="dcterms:W3CDTF">2016-01-27T06:20:57Z</dcterms:created>
  <dcterms:modified xsi:type="dcterms:W3CDTF">2025-04-07T12:08:31Z</dcterms:modified>
</cp:coreProperties>
</file>