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2" r:id="rId3"/>
    <p:sldId id="262" r:id="rId4"/>
    <p:sldId id="264" r:id="rId5"/>
    <p:sldId id="287" r:id="rId6"/>
    <p:sldId id="265" r:id="rId7"/>
    <p:sldId id="288" r:id="rId8"/>
    <p:sldId id="298" r:id="rId9"/>
    <p:sldId id="266" r:id="rId10"/>
    <p:sldId id="267" r:id="rId11"/>
    <p:sldId id="291" r:id="rId12"/>
    <p:sldId id="268" r:id="rId13"/>
    <p:sldId id="299" r:id="rId14"/>
    <p:sldId id="293" r:id="rId15"/>
    <p:sldId id="290" r:id="rId16"/>
    <p:sldId id="289" r:id="rId17"/>
    <p:sldId id="296" r:id="rId18"/>
    <p:sldId id="295" r:id="rId19"/>
    <p:sldId id="294" r:id="rId20"/>
    <p:sldId id="263" r:id="rId21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73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92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044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802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99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0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33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24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36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742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252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D46CC-CD2D-B147-BDF5-39B5041FEDD0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03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D46CC-CD2D-B147-BDF5-39B5041FEDD0}" type="datetimeFigureOut">
              <a:rPr lang="fi-FI" smtClean="0"/>
              <a:t>28.3.2025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23A4-22A1-5746-9622-443EDD8840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38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THE NATURE OF KNOWLEDGE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TOK Jyväskylän Lyseon lukio</a:t>
            </a:r>
          </a:p>
        </p:txBody>
      </p:sp>
    </p:spTree>
    <p:extLst>
      <p:ext uri="{BB962C8B-B14F-4D97-AF65-F5344CB8AC3E}">
        <p14:creationId xmlns:p14="http://schemas.microsoft.com/office/powerpoint/2010/main" val="75556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Justification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The way how the knowers belief is pointed to be true</a:t>
            </a:r>
          </a:p>
          <a:p>
            <a:r>
              <a:rPr lang="en-GB" dirty="0"/>
              <a:t>In order to be knowledge, beliefs should be supported with </a:t>
            </a:r>
            <a:r>
              <a:rPr lang="en-GB" i="1" dirty="0"/>
              <a:t>evidence</a:t>
            </a:r>
          </a:p>
        </p:txBody>
      </p:sp>
      <p:pic>
        <p:nvPicPr>
          <p:cNvPr id="5" name="Sisällön paikkamerkki 4" descr="Evidence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654" b="-396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16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122E6A-13C1-2345-94C4-B093D57A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Justification</a:t>
            </a:r>
            <a:endParaRPr lang="fi-FI" dirty="0"/>
          </a:p>
        </p:txBody>
      </p:sp>
      <p:pic>
        <p:nvPicPr>
          <p:cNvPr id="6" name="Kuva 5" descr="Kuva, joka sisältää kohteen rakennus, ulko, tie, katu&#10;&#10;Kuvaus luotu automaattisesti">
            <a:extLst>
              <a:ext uri="{FF2B5EF4-FFF2-40B4-BE49-F238E27FC236}">
                <a16:creationId xmlns:a16="http://schemas.microsoft.com/office/drawing/2014/main" id="{886AAC51-F78C-CF49-A42D-CD8E6DD2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47" y="1388062"/>
            <a:ext cx="2776699" cy="1843902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3FD6F240-3C0E-D641-B0ED-07954A6F91D3}"/>
              </a:ext>
            </a:extLst>
          </p:cNvPr>
          <p:cNvGrpSpPr/>
          <p:nvPr/>
        </p:nvGrpSpPr>
        <p:grpSpPr>
          <a:xfrm>
            <a:off x="879694" y="1245674"/>
            <a:ext cx="3383387" cy="2314746"/>
            <a:chOff x="1649757" y="895565"/>
            <a:chExt cx="3719384" cy="2533435"/>
          </a:xfrm>
        </p:grpSpPr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F0A807D7-576C-604B-B140-E9E4199AA2DA}"/>
                </a:ext>
              </a:extLst>
            </p:cNvPr>
            <p:cNvGrpSpPr/>
            <p:nvPr/>
          </p:nvGrpSpPr>
          <p:grpSpPr>
            <a:xfrm>
              <a:off x="2105248" y="1436642"/>
              <a:ext cx="2705319" cy="1318916"/>
              <a:chOff x="1344108" y="1436642"/>
              <a:chExt cx="3473041" cy="1640016"/>
            </a:xfrm>
          </p:grpSpPr>
          <p:pic>
            <p:nvPicPr>
              <p:cNvPr id="8" name="Kuva 7" descr="Kuva, joka sisältää kohteen rakennus, ulko, tie, katu&#10;&#10;Kuvaus luotu automaattisesti">
                <a:extLst>
                  <a:ext uri="{FF2B5EF4-FFF2-40B4-BE49-F238E27FC236}">
                    <a16:creationId xmlns:a16="http://schemas.microsoft.com/office/drawing/2014/main" id="{1DCBC0DB-F667-8B49-8A7B-F2FB0A2AD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45794" y="1436642"/>
                <a:ext cx="2469671" cy="1640016"/>
              </a:xfrm>
              <a:prstGeom prst="rect">
                <a:avLst/>
              </a:prstGeom>
            </p:spPr>
          </p:pic>
          <p:sp>
            <p:nvSpPr>
              <p:cNvPr id="9" name="Tekstiruutu 8">
                <a:extLst>
                  <a:ext uri="{FF2B5EF4-FFF2-40B4-BE49-F238E27FC236}">
                    <a16:creationId xmlns:a16="http://schemas.microsoft.com/office/drawing/2014/main" id="{17D0C796-CC8E-524F-BF1D-55A57F0DD075}"/>
                  </a:ext>
                </a:extLst>
              </p:cNvPr>
              <p:cNvSpPr txBox="1"/>
              <p:nvPr/>
            </p:nvSpPr>
            <p:spPr>
              <a:xfrm>
                <a:off x="1344108" y="1453980"/>
                <a:ext cx="3473041" cy="879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i-FI" sz="3600" b="1"/>
                  <a:t>”                  ”</a:t>
                </a:r>
              </a:p>
            </p:txBody>
          </p:sp>
        </p:grpSp>
        <p:sp>
          <p:nvSpPr>
            <p:cNvPr id="10" name="Kuvatekstipilvi 9">
              <a:extLst>
                <a:ext uri="{FF2B5EF4-FFF2-40B4-BE49-F238E27FC236}">
                  <a16:creationId xmlns:a16="http://schemas.microsoft.com/office/drawing/2014/main" id="{EC175ED5-87FF-B441-9177-BE6F510ABEE1}"/>
                </a:ext>
              </a:extLst>
            </p:cNvPr>
            <p:cNvSpPr/>
            <p:nvPr/>
          </p:nvSpPr>
          <p:spPr>
            <a:xfrm>
              <a:off x="1649757" y="895565"/>
              <a:ext cx="3719384" cy="2533435"/>
            </a:xfrm>
            <a:prstGeom prst="cloudCallout">
              <a:avLst>
                <a:gd name="adj1" fmla="val -16214"/>
                <a:gd name="adj2" fmla="val 85333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3" name="Yhtä suuri kuin 12">
            <a:extLst>
              <a:ext uri="{FF2B5EF4-FFF2-40B4-BE49-F238E27FC236}">
                <a16:creationId xmlns:a16="http://schemas.microsoft.com/office/drawing/2014/main" id="{99930AE6-12B9-1546-B4DB-19FFB3CCA9A4}"/>
              </a:ext>
            </a:extLst>
          </p:cNvPr>
          <p:cNvSpPr/>
          <p:nvPr/>
        </p:nvSpPr>
        <p:spPr>
          <a:xfrm>
            <a:off x="4439109" y="1752785"/>
            <a:ext cx="1187599" cy="1143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833129BF-9D07-E84A-8253-9DB39CB66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13" y="4438134"/>
            <a:ext cx="788017" cy="2039166"/>
          </a:xfrm>
          <a:prstGeom prst="rect">
            <a:avLst/>
          </a:prstGeom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1E0EA806-FF3F-C944-AD40-3846FAC88B26}"/>
              </a:ext>
            </a:extLst>
          </p:cNvPr>
          <p:cNvGrpSpPr/>
          <p:nvPr/>
        </p:nvGrpSpPr>
        <p:grpSpPr>
          <a:xfrm>
            <a:off x="3975232" y="2895785"/>
            <a:ext cx="2318070" cy="3007196"/>
            <a:chOff x="3889973" y="2895785"/>
            <a:chExt cx="2318070" cy="3007196"/>
          </a:xfrm>
        </p:grpSpPr>
        <p:sp>
          <p:nvSpPr>
            <p:cNvPr id="3" name="Ylänuoli 2">
              <a:extLst>
                <a:ext uri="{FF2B5EF4-FFF2-40B4-BE49-F238E27FC236}">
                  <a16:creationId xmlns:a16="http://schemas.microsoft.com/office/drawing/2014/main" id="{E206BF0C-A3CE-E94C-A5CB-6394943FE74C}"/>
                </a:ext>
              </a:extLst>
            </p:cNvPr>
            <p:cNvSpPr/>
            <p:nvPr/>
          </p:nvSpPr>
          <p:spPr>
            <a:xfrm>
              <a:off x="4274206" y="2895785"/>
              <a:ext cx="1346886" cy="1864196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" name="Tekstiruutu 3">
              <a:extLst>
                <a:ext uri="{FF2B5EF4-FFF2-40B4-BE49-F238E27FC236}">
                  <a16:creationId xmlns:a16="http://schemas.microsoft.com/office/drawing/2014/main" id="{DCFD163F-4482-9E4E-A7AF-D80C2C31334F}"/>
                </a:ext>
              </a:extLst>
            </p:cNvPr>
            <p:cNvSpPr txBox="1"/>
            <p:nvPr/>
          </p:nvSpPr>
          <p:spPr>
            <a:xfrm>
              <a:off x="3889973" y="4825763"/>
              <a:ext cx="231807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200" b="1"/>
                <a:t>HOW </a:t>
              </a:r>
              <a:r>
                <a:rPr lang="fi-FI" sz="3200" b="1" err="1"/>
                <a:t>do</a:t>
              </a:r>
              <a:r>
                <a:rPr lang="fi-FI" sz="3200" b="1"/>
                <a:t> </a:t>
              </a:r>
              <a:r>
                <a:rPr lang="fi-FI" sz="3200" b="1" err="1"/>
                <a:t>we</a:t>
              </a:r>
              <a:r>
                <a:rPr lang="fi-FI" sz="3200" b="1"/>
                <a:t> </a:t>
              </a:r>
            </a:p>
            <a:p>
              <a:r>
                <a:rPr lang="fi-FI" sz="3200" b="1" err="1"/>
                <a:t>know</a:t>
              </a:r>
              <a:r>
                <a:rPr lang="fi-FI" sz="3200" b="1"/>
                <a:t> </a:t>
              </a:r>
              <a:r>
                <a:rPr lang="fi-FI" sz="3200" b="1" err="1"/>
                <a:t>this</a:t>
              </a:r>
              <a:r>
                <a:rPr lang="fi-FI" sz="3200" b="1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095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359243"/>
            <a:ext cx="4979774" cy="5007876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Engage in conversation with your small group</a:t>
            </a:r>
          </a:p>
          <a:p>
            <a:r>
              <a:rPr lang="en-GB" i="1"/>
              <a:t>Try to find different ways to justify your beliefs!</a:t>
            </a:r>
          </a:p>
          <a:p>
            <a:pPr lvl="1"/>
            <a:r>
              <a:rPr lang="en-GB"/>
              <a:t>Your beliefs can be from any field of life or related to any subject imaginable</a:t>
            </a:r>
          </a:p>
          <a:p>
            <a:r>
              <a:rPr lang="en-GB"/>
              <a:t>Try to apply the core concepts of TOK shown on the right</a:t>
            </a:r>
          </a:p>
          <a:p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79540" y="1195516"/>
            <a:ext cx="3136557" cy="5335330"/>
          </a:xfrm>
        </p:spPr>
        <p:txBody>
          <a:bodyPr>
            <a:normAutofit/>
          </a:bodyPr>
          <a:lstStyle/>
          <a:p>
            <a:pPr lvl="1"/>
            <a:r>
              <a:rPr lang="en-GB" i="1"/>
              <a:t>Evidence</a:t>
            </a:r>
          </a:p>
          <a:p>
            <a:pPr lvl="1"/>
            <a:r>
              <a:rPr lang="en-GB" i="1"/>
              <a:t>Certainty</a:t>
            </a:r>
          </a:p>
          <a:p>
            <a:pPr lvl="1"/>
            <a:r>
              <a:rPr lang="en-GB" i="1"/>
              <a:t>Truth</a:t>
            </a:r>
          </a:p>
          <a:p>
            <a:pPr lvl="1"/>
            <a:r>
              <a:rPr lang="en-GB" i="1"/>
              <a:t>Interpretation</a:t>
            </a:r>
          </a:p>
          <a:p>
            <a:pPr lvl="1"/>
            <a:r>
              <a:rPr lang="en-GB" i="1"/>
              <a:t>Power</a:t>
            </a:r>
          </a:p>
          <a:p>
            <a:pPr lvl="1"/>
            <a:r>
              <a:rPr lang="en-GB" i="1"/>
              <a:t>Justification </a:t>
            </a:r>
          </a:p>
          <a:p>
            <a:pPr lvl="1"/>
            <a:r>
              <a:rPr lang="en-GB" i="1"/>
              <a:t>Explanation</a:t>
            </a:r>
          </a:p>
          <a:p>
            <a:pPr lvl="1"/>
            <a:r>
              <a:rPr lang="en-GB" i="1"/>
              <a:t>Objectivity</a:t>
            </a:r>
          </a:p>
          <a:p>
            <a:pPr lvl="1"/>
            <a:r>
              <a:rPr lang="en-GB" i="1"/>
              <a:t>Perspective</a:t>
            </a:r>
          </a:p>
          <a:p>
            <a:pPr lvl="1"/>
            <a:r>
              <a:rPr lang="en-GB" i="1"/>
              <a:t>Culture</a:t>
            </a:r>
          </a:p>
          <a:p>
            <a:pPr lvl="1"/>
            <a:r>
              <a:rPr lang="en-GB" i="1"/>
              <a:t>Values</a:t>
            </a:r>
          </a:p>
          <a:p>
            <a:pPr lvl="1"/>
            <a:r>
              <a:rPr lang="en-GB" i="1"/>
              <a:t>Responsibility</a:t>
            </a:r>
            <a:r>
              <a:rPr lang="fi-FI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3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A854D-7A5F-4714-6DC8-209B1BC3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Classical</a:t>
            </a:r>
            <a:r>
              <a:rPr lang="fi-FI"/>
              <a:t> Definition of Knowledge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988C5C-6C8B-FF9F-74F2-34B610347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599" cy="4525963"/>
          </a:xfrm>
        </p:spPr>
        <p:txBody>
          <a:bodyPr/>
          <a:lstStyle/>
          <a:p>
            <a:endParaRPr lang="en-GB" noProof="0"/>
          </a:p>
          <a:p>
            <a:r>
              <a:rPr lang="en-GB" noProof="0"/>
              <a:t>We have </a:t>
            </a:r>
            <a:r>
              <a:rPr lang="en-GB" b="1" noProof="0"/>
              <a:t>knowledge</a:t>
            </a:r>
            <a:r>
              <a:rPr lang="en-GB" noProof="0"/>
              <a:t> when:</a:t>
            </a:r>
          </a:p>
          <a:p>
            <a:pPr lvl="1"/>
            <a:r>
              <a:rPr lang="en-GB" noProof="0"/>
              <a:t>something is </a:t>
            </a:r>
            <a:r>
              <a:rPr lang="en-GB" i="1" noProof="0"/>
              <a:t>true</a:t>
            </a:r>
          </a:p>
          <a:p>
            <a:pPr lvl="1"/>
            <a:r>
              <a:rPr lang="en-GB" noProof="0"/>
              <a:t>we </a:t>
            </a:r>
            <a:r>
              <a:rPr lang="en-GB" i="1" noProof="0"/>
              <a:t>believe it is true</a:t>
            </a:r>
          </a:p>
          <a:p>
            <a:pPr lvl="1"/>
            <a:r>
              <a:rPr lang="en-GB"/>
              <a:t>w</a:t>
            </a:r>
            <a:r>
              <a:rPr lang="en-GB" noProof="0"/>
              <a:t>e have </a:t>
            </a:r>
            <a:r>
              <a:rPr lang="en-GB" i="1" noProof="0"/>
              <a:t>good reasons </a:t>
            </a:r>
            <a:r>
              <a:rPr lang="en-GB" noProof="0"/>
              <a:t>for believing it is true</a:t>
            </a:r>
          </a:p>
        </p:txBody>
      </p:sp>
      <p:pic>
        <p:nvPicPr>
          <p:cNvPr id="6" name="Sisällön paikkamerkki 5" descr="Kuva, joka sisältää kohteen teksti, kuvakaappaus, ympyrä, Fontti&#10;&#10;Tekoälyn generoima sisältö voi olla virheellistä.">
            <a:extLst>
              <a:ext uri="{FF2B5EF4-FFF2-40B4-BE49-F238E27FC236}">
                <a16:creationId xmlns:a16="http://schemas.microsoft.com/office/drawing/2014/main" id="{31D5D652-AECA-2717-CC63-0BA4A13ADE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13619"/>
          <a:stretch/>
        </p:blipFill>
        <p:spPr>
          <a:xfrm>
            <a:off x="4648202" y="1769123"/>
            <a:ext cx="4038600" cy="3525892"/>
          </a:xfrm>
        </p:spPr>
      </p:pic>
    </p:spTree>
    <p:extLst>
      <p:ext uri="{BB962C8B-B14F-4D97-AF65-F5344CB8AC3E}">
        <p14:creationId xmlns:p14="http://schemas.microsoft.com/office/powerpoint/2010/main" val="407813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167041-6C23-C44E-8CEF-B7659383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38E822-7411-0E41-873F-1B23F882C1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Try to evaluate the classical definition of knowledge</a:t>
            </a:r>
          </a:p>
          <a:p>
            <a:pPr lvl="1"/>
            <a:r>
              <a:rPr lang="en-GB"/>
              <a:t>Can you spot any shortcomings in it?</a:t>
            </a:r>
          </a:p>
          <a:p>
            <a:pPr lvl="1"/>
            <a:r>
              <a:rPr lang="en-GB"/>
              <a:t>Should knowledge be approached differently in the modern world?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8647362-320D-2B41-97AA-88D421971F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85" y="1600200"/>
            <a:ext cx="3232830" cy="4525963"/>
          </a:xfrm>
        </p:spPr>
      </p:pic>
    </p:spTree>
    <p:extLst>
      <p:ext uri="{BB962C8B-B14F-4D97-AF65-F5344CB8AC3E}">
        <p14:creationId xmlns:p14="http://schemas.microsoft.com/office/powerpoint/2010/main" val="1277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87CCF6-B64D-3840-95A7-39553081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Modern</a:t>
            </a:r>
            <a:r>
              <a:rPr lang="fi-FI"/>
              <a:t> Definition of Knowledge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21AFBF-AFAC-B34C-8E08-D3BB1AE77C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/>
              <a:t>Truth is considered more as a </a:t>
            </a:r>
            <a:r>
              <a:rPr lang="en-GB" i="1"/>
              <a:t>probability</a:t>
            </a:r>
            <a:r>
              <a:rPr lang="en-GB"/>
              <a:t>,</a:t>
            </a:r>
            <a:r>
              <a:rPr lang="en-GB" i="1"/>
              <a:t> </a:t>
            </a:r>
            <a:r>
              <a:rPr lang="en-GB"/>
              <a:t>NOT as a</a:t>
            </a:r>
            <a:r>
              <a:rPr lang="en-GB" i="1"/>
              <a:t> certainty</a:t>
            </a:r>
            <a:r>
              <a:rPr lang="en-GB"/>
              <a:t>, especially</a:t>
            </a:r>
            <a:r>
              <a:rPr lang="en-GB" i="1"/>
              <a:t> </a:t>
            </a:r>
            <a:r>
              <a:rPr lang="en-GB"/>
              <a:t>in sciences</a:t>
            </a:r>
          </a:p>
          <a:p>
            <a:endParaRPr lang="en-GB"/>
          </a:p>
          <a:p>
            <a:r>
              <a:rPr lang="en-GB"/>
              <a:t>The importance and means of </a:t>
            </a:r>
            <a:r>
              <a:rPr lang="en-GB" i="1"/>
              <a:t>justifications</a:t>
            </a:r>
            <a:r>
              <a:rPr lang="en-GB"/>
              <a:t> have become paramount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C8ED15B-DE45-F30A-E917-5451D3CECB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Knowledge should be </a:t>
            </a:r>
            <a:r>
              <a:rPr lang="en-GB" i="1"/>
              <a:t>accessible</a:t>
            </a:r>
            <a:r>
              <a:rPr lang="en-GB"/>
              <a:t> to anyone</a:t>
            </a:r>
          </a:p>
          <a:p>
            <a:pPr lvl="1"/>
            <a:r>
              <a:rPr lang="en-GB"/>
              <a:t>Everyone should be able to </a:t>
            </a:r>
            <a:r>
              <a:rPr lang="en-GB" i="1"/>
              <a:t>evaluate</a:t>
            </a:r>
            <a:r>
              <a:rPr lang="en-GB"/>
              <a:t> and </a:t>
            </a:r>
            <a:r>
              <a:rPr lang="en-GB" i="1"/>
              <a:t>assess</a:t>
            </a:r>
            <a:r>
              <a:rPr lang="en-GB"/>
              <a:t> knowledge and how it is justified</a:t>
            </a:r>
          </a:p>
          <a:p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DE29DF5-6BEE-98D0-331F-3343261FC155}"/>
              </a:ext>
            </a:extLst>
          </p:cNvPr>
          <p:cNvSpPr txBox="1"/>
          <p:nvPr/>
        </p:nvSpPr>
        <p:spPr>
          <a:xfrm>
            <a:off x="5132817" y="4955347"/>
            <a:ext cx="3069365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/>
              <a:t>HOW do we know </a:t>
            </a:r>
          </a:p>
          <a:p>
            <a:pPr algn="ctr"/>
            <a:r>
              <a:rPr lang="en-GB" sz="2400" b="1"/>
              <a:t>something is the case?</a:t>
            </a:r>
          </a:p>
        </p:txBody>
      </p:sp>
    </p:spTree>
    <p:extLst>
      <p:ext uri="{BB962C8B-B14F-4D97-AF65-F5344CB8AC3E}">
        <p14:creationId xmlns:p14="http://schemas.microsoft.com/office/powerpoint/2010/main" val="342195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build="p" bldLvl="2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122E6A-13C1-2345-94C4-B093D57A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Modern</a:t>
            </a:r>
            <a:r>
              <a:rPr lang="fi-FI"/>
              <a:t> Definition of Knowledge</a:t>
            </a:r>
          </a:p>
        </p:txBody>
      </p:sp>
      <p:pic>
        <p:nvPicPr>
          <p:cNvPr id="6" name="Kuva 5" descr="Kuva, joka sisältää kohteen rakennus, ulko, tie, katu&#10;&#10;Kuvaus luotu automaattisesti">
            <a:extLst>
              <a:ext uri="{FF2B5EF4-FFF2-40B4-BE49-F238E27FC236}">
                <a16:creationId xmlns:a16="http://schemas.microsoft.com/office/drawing/2014/main" id="{886AAC51-F78C-CF49-A42D-CD8E6DD2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47" y="1388062"/>
            <a:ext cx="2776699" cy="1843902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3FD6F240-3C0E-D641-B0ED-07954A6F91D3}"/>
              </a:ext>
            </a:extLst>
          </p:cNvPr>
          <p:cNvGrpSpPr/>
          <p:nvPr/>
        </p:nvGrpSpPr>
        <p:grpSpPr>
          <a:xfrm>
            <a:off x="879694" y="1245674"/>
            <a:ext cx="3383387" cy="2314746"/>
            <a:chOff x="1649757" y="895565"/>
            <a:chExt cx="3719384" cy="2533435"/>
          </a:xfrm>
        </p:grpSpPr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F0A807D7-576C-604B-B140-E9E4199AA2DA}"/>
                </a:ext>
              </a:extLst>
            </p:cNvPr>
            <p:cNvGrpSpPr/>
            <p:nvPr/>
          </p:nvGrpSpPr>
          <p:grpSpPr>
            <a:xfrm>
              <a:off x="2105248" y="1436642"/>
              <a:ext cx="2705319" cy="1318916"/>
              <a:chOff x="1344108" y="1436642"/>
              <a:chExt cx="3473041" cy="1640016"/>
            </a:xfrm>
          </p:grpSpPr>
          <p:pic>
            <p:nvPicPr>
              <p:cNvPr id="8" name="Kuva 7" descr="Kuva, joka sisältää kohteen rakennus, ulko, tie, katu&#10;&#10;Kuvaus luotu automaattisesti">
                <a:extLst>
                  <a:ext uri="{FF2B5EF4-FFF2-40B4-BE49-F238E27FC236}">
                    <a16:creationId xmlns:a16="http://schemas.microsoft.com/office/drawing/2014/main" id="{1DCBC0DB-F667-8B49-8A7B-F2FB0A2AD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45794" y="1436642"/>
                <a:ext cx="2469671" cy="1640016"/>
              </a:xfrm>
              <a:prstGeom prst="rect">
                <a:avLst/>
              </a:prstGeom>
            </p:spPr>
          </p:pic>
          <p:sp>
            <p:nvSpPr>
              <p:cNvPr id="9" name="Tekstiruutu 8">
                <a:extLst>
                  <a:ext uri="{FF2B5EF4-FFF2-40B4-BE49-F238E27FC236}">
                    <a16:creationId xmlns:a16="http://schemas.microsoft.com/office/drawing/2014/main" id="{17D0C796-CC8E-524F-BF1D-55A57F0DD075}"/>
                  </a:ext>
                </a:extLst>
              </p:cNvPr>
              <p:cNvSpPr txBox="1"/>
              <p:nvPr/>
            </p:nvSpPr>
            <p:spPr>
              <a:xfrm>
                <a:off x="1344108" y="1453980"/>
                <a:ext cx="3473041" cy="879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i-FI" sz="3600" b="1"/>
                  <a:t>”                  ”</a:t>
                </a:r>
              </a:p>
            </p:txBody>
          </p:sp>
        </p:grpSp>
        <p:sp>
          <p:nvSpPr>
            <p:cNvPr id="10" name="Kuvatekstipilvi 9">
              <a:extLst>
                <a:ext uri="{FF2B5EF4-FFF2-40B4-BE49-F238E27FC236}">
                  <a16:creationId xmlns:a16="http://schemas.microsoft.com/office/drawing/2014/main" id="{EC175ED5-87FF-B441-9177-BE6F510ABEE1}"/>
                </a:ext>
              </a:extLst>
            </p:cNvPr>
            <p:cNvSpPr/>
            <p:nvPr/>
          </p:nvSpPr>
          <p:spPr>
            <a:xfrm>
              <a:off x="1649757" y="895565"/>
              <a:ext cx="3719384" cy="2533435"/>
            </a:xfrm>
            <a:prstGeom prst="cloudCallout">
              <a:avLst>
                <a:gd name="adj1" fmla="val -16214"/>
                <a:gd name="adj2" fmla="val 85333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3" name="Yhtä suuri kuin 12">
            <a:extLst>
              <a:ext uri="{FF2B5EF4-FFF2-40B4-BE49-F238E27FC236}">
                <a16:creationId xmlns:a16="http://schemas.microsoft.com/office/drawing/2014/main" id="{99930AE6-12B9-1546-B4DB-19FFB3CCA9A4}"/>
              </a:ext>
            </a:extLst>
          </p:cNvPr>
          <p:cNvSpPr/>
          <p:nvPr/>
        </p:nvSpPr>
        <p:spPr>
          <a:xfrm>
            <a:off x="4439109" y="1752785"/>
            <a:ext cx="1187599" cy="1143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833129BF-9D07-E84A-8253-9DB39CB66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13" y="4438134"/>
            <a:ext cx="788017" cy="2039166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8CF5B3E1-04EA-714C-A427-E3DF9C626B8E}"/>
              </a:ext>
            </a:extLst>
          </p:cNvPr>
          <p:cNvGrpSpPr/>
          <p:nvPr/>
        </p:nvGrpSpPr>
        <p:grpSpPr>
          <a:xfrm>
            <a:off x="3944641" y="3895567"/>
            <a:ext cx="3733212" cy="2753949"/>
            <a:chOff x="5102415" y="3875751"/>
            <a:chExt cx="3733212" cy="2753949"/>
          </a:xfrm>
        </p:grpSpPr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F910EE8B-973C-E743-969C-B2C8FAF9E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415" y="3928213"/>
              <a:ext cx="788017" cy="2039166"/>
            </a:xfrm>
            <a:prstGeom prst="rect">
              <a:avLst/>
            </a:prstGeom>
          </p:spPr>
        </p:pic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0C1A1263-9C38-D04C-BCF8-151080ED3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969" y="4590534"/>
              <a:ext cx="788017" cy="2039166"/>
            </a:xfrm>
            <a:prstGeom prst="rect">
              <a:avLst/>
            </a:prstGeom>
          </p:spPr>
        </p:pic>
        <p:pic>
          <p:nvPicPr>
            <p:cNvPr id="17" name="Kuva 16">
              <a:extLst>
                <a:ext uri="{FF2B5EF4-FFF2-40B4-BE49-F238E27FC236}">
                  <a16:creationId xmlns:a16="http://schemas.microsoft.com/office/drawing/2014/main" id="{DBBDD1AE-1480-0D4E-9389-9730731EC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404" y="3894285"/>
              <a:ext cx="788017" cy="2039166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CD60C82F-2A80-A542-9B81-8C4F5099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78" y="4590534"/>
              <a:ext cx="788017" cy="2039166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72AB52DF-8F97-1246-A222-AD85C5667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610" y="3875751"/>
              <a:ext cx="788017" cy="2039166"/>
            </a:xfrm>
            <a:prstGeom prst="rect">
              <a:avLst/>
            </a:prstGeom>
          </p:spPr>
        </p:pic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ECA7E7-FE48-5C40-BBDE-EF436CB93352}"/>
              </a:ext>
            </a:extLst>
          </p:cNvPr>
          <p:cNvSpPr txBox="1"/>
          <p:nvPr/>
        </p:nvSpPr>
        <p:spPr>
          <a:xfrm>
            <a:off x="4500895" y="1164563"/>
            <a:ext cx="7986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0" b="1"/>
              <a:t>≈</a:t>
            </a:r>
          </a:p>
        </p:txBody>
      </p:sp>
      <p:sp>
        <p:nvSpPr>
          <p:cNvPr id="22" name="Ylänuoli 21">
            <a:extLst>
              <a:ext uri="{FF2B5EF4-FFF2-40B4-BE49-F238E27FC236}">
                <a16:creationId xmlns:a16="http://schemas.microsoft.com/office/drawing/2014/main" id="{84DDD022-0A32-7942-B3D2-86ABC383D9E6}"/>
              </a:ext>
            </a:extLst>
          </p:cNvPr>
          <p:cNvSpPr/>
          <p:nvPr/>
        </p:nvSpPr>
        <p:spPr>
          <a:xfrm>
            <a:off x="4470797" y="2855370"/>
            <a:ext cx="1134351" cy="140547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91525768-B579-A34E-B398-6C70DB89323F}"/>
              </a:ext>
            </a:extLst>
          </p:cNvPr>
          <p:cNvSpPr txBox="1"/>
          <p:nvPr/>
        </p:nvSpPr>
        <p:spPr>
          <a:xfrm>
            <a:off x="4482199" y="4549944"/>
            <a:ext cx="155581" cy="157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3000" b="1"/>
          </a:p>
        </p:txBody>
      </p:sp>
      <p:pic>
        <p:nvPicPr>
          <p:cNvPr id="7" name="Kuva 6" descr="Kuva, joka sisältää kohteen tähti, musta, munakoiso, vihannes&#10;&#10;Kuvaus luotu automaattisesti">
            <a:extLst>
              <a:ext uri="{FF2B5EF4-FFF2-40B4-BE49-F238E27FC236}">
                <a16:creationId xmlns:a16="http://schemas.microsoft.com/office/drawing/2014/main" id="{727ED2F4-96C9-554F-BED4-969721367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521" y="1643743"/>
            <a:ext cx="1749961" cy="1436914"/>
          </a:xfrm>
          <a:prstGeom prst="rect">
            <a:avLst/>
          </a:prstGeom>
        </p:spPr>
      </p:pic>
      <p:pic>
        <p:nvPicPr>
          <p:cNvPr id="24" name="Kuva 23" descr="Kuva, joka sisältää kohteen tähti, musta, munakoiso, vihannes&#10;&#10;Kuvaus luotu automaattisesti">
            <a:extLst>
              <a:ext uri="{FF2B5EF4-FFF2-40B4-BE49-F238E27FC236}">
                <a16:creationId xmlns:a16="http://schemas.microsoft.com/office/drawing/2014/main" id="{72CDB8A1-C03A-F942-A62E-46FC7BFAF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247" y="1179791"/>
            <a:ext cx="2785210" cy="22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147CDA-8C5A-4B4A-9BCF-A102879A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Modern</a:t>
            </a:r>
            <a:r>
              <a:rPr lang="fi-FI"/>
              <a:t> Definition of Knowledge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89EBB98-E00E-0645-8438-5765C0FC5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417638"/>
            <a:ext cx="6248400" cy="4905620"/>
          </a:xfrm>
        </p:spPr>
      </p:pic>
    </p:spTree>
    <p:extLst>
      <p:ext uri="{BB962C8B-B14F-4D97-AF65-F5344CB8AC3E}">
        <p14:creationId xmlns:p14="http://schemas.microsoft.com/office/powerpoint/2010/main" val="3901665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3D46AE-6ADA-5947-BB96-EBABF02F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00D984-CAE4-E147-A322-92ADFA622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21629" cy="4525963"/>
          </a:xfrm>
        </p:spPr>
        <p:txBody>
          <a:bodyPr/>
          <a:lstStyle/>
          <a:p>
            <a:endParaRPr lang="fi-FI"/>
          </a:p>
          <a:p>
            <a:endParaRPr lang="fi-FI"/>
          </a:p>
          <a:p>
            <a:r>
              <a:rPr lang="en-GB"/>
              <a:t>Why are the criteria for what counts as a knowledge not obvious?</a:t>
            </a:r>
          </a:p>
        </p:txBody>
      </p:sp>
      <p:pic>
        <p:nvPicPr>
          <p:cNvPr id="6" name="Sisällön paikkamerkki 5" descr="Kuva, joka sisältää kohteen vihreä, peli&#10;&#10;Kuvaus luotu automaattisesti">
            <a:extLst>
              <a:ext uri="{FF2B5EF4-FFF2-40B4-BE49-F238E27FC236}">
                <a16:creationId xmlns:a16="http://schemas.microsoft.com/office/drawing/2014/main" id="{81B56242-FEF5-FA42-B3BF-953CCCAB96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54988"/>
            <a:ext cx="4038600" cy="3446272"/>
          </a:xfrm>
        </p:spPr>
      </p:pic>
    </p:spTree>
    <p:extLst>
      <p:ext uri="{BB962C8B-B14F-4D97-AF65-F5344CB8AC3E}">
        <p14:creationId xmlns:p14="http://schemas.microsoft.com/office/powerpoint/2010/main" val="249791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8E20E0-21F4-0541-9291-7B384845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4171C-AB92-A249-86F0-BB6E4E1042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Think about the knowledge you have gained in your life</a:t>
            </a:r>
          </a:p>
          <a:p>
            <a:pPr lvl="1"/>
            <a:r>
              <a:rPr lang="en-GB"/>
              <a:t>How do the definitions of knowledge and the requirements of knowledge relate to the knowledge you hold?</a:t>
            </a:r>
          </a:p>
        </p:txBody>
      </p:sp>
      <p:pic>
        <p:nvPicPr>
          <p:cNvPr id="5" name="Sisällön paikkamerkki 4" descr="chemistry-pictures.jpg">
            <a:extLst>
              <a:ext uri="{FF2B5EF4-FFF2-40B4-BE49-F238E27FC236}">
                <a16:creationId xmlns:a16="http://schemas.microsoft.com/office/drawing/2014/main" id="{97FB0CD6-7567-3547-8C14-06499563F6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51" b="-102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096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66CD76-F933-D94B-9C71-DDDFC786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261322-1554-234B-AF98-4D6757C4A6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Review your </a:t>
            </a:r>
            <a:r>
              <a:rPr lang="en-GB" i="1" dirty="0"/>
              <a:t>definitions of knowledge </a:t>
            </a:r>
            <a:r>
              <a:rPr lang="en-GB" dirty="0"/>
              <a:t>in Teams</a:t>
            </a:r>
          </a:p>
          <a:p>
            <a:endParaRPr lang="en-GB" dirty="0"/>
          </a:p>
          <a:p>
            <a:r>
              <a:rPr lang="en-GB" dirty="0"/>
              <a:t>In your opinion, which definition is the best one?</a:t>
            </a:r>
          </a:p>
        </p:txBody>
      </p:sp>
      <p:pic>
        <p:nvPicPr>
          <p:cNvPr id="6" name="Sisällön paikkamerkki 4" descr="Knowledge1.jpg">
            <a:extLst>
              <a:ext uri="{FF2B5EF4-FFF2-40B4-BE49-F238E27FC236}">
                <a16:creationId xmlns:a16="http://schemas.microsoft.com/office/drawing/2014/main" id="{CCD87993-71F8-934D-B774-0F6D5BC270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51" b="-34051"/>
          <a:stretch>
            <a:fillRect/>
          </a:stretch>
        </p:blipFill>
        <p:spPr>
          <a:xfrm>
            <a:off x="4650585" y="1600200"/>
            <a:ext cx="4033829" cy="4525963"/>
          </a:xfrm>
        </p:spPr>
      </p:pic>
    </p:spTree>
    <p:extLst>
      <p:ext uri="{BB962C8B-B14F-4D97-AF65-F5344CB8AC3E}">
        <p14:creationId xmlns:p14="http://schemas.microsoft.com/office/powerpoint/2010/main" val="408938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Picture </a:t>
            </a:r>
            <a:r>
              <a:rPr lang="fi-FI" err="1"/>
              <a:t>sources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/>
              <a:t>Knowledge &lt;http://</a:t>
            </a:r>
            <a:r>
              <a:rPr lang="fi-FI" err="1"/>
              <a:t>www.stonecobra.com</a:t>
            </a:r>
            <a:r>
              <a:rPr lang="fi-FI"/>
              <a:t>/</a:t>
            </a:r>
            <a:r>
              <a:rPr lang="fi-FI" err="1"/>
              <a:t>knowledge</a:t>
            </a:r>
            <a:r>
              <a:rPr lang="fi-FI"/>
              <a:t>-as-a-</a:t>
            </a:r>
            <a:r>
              <a:rPr lang="fi-FI" err="1"/>
              <a:t>service</a:t>
            </a:r>
            <a:r>
              <a:rPr lang="fi-FI"/>
              <a:t>-</a:t>
            </a:r>
            <a:r>
              <a:rPr lang="fi-FI" err="1"/>
              <a:t>kaas</a:t>
            </a:r>
            <a:r>
              <a:rPr lang="fi-FI"/>
              <a:t>-a-</a:t>
            </a:r>
            <a:r>
              <a:rPr lang="fi-FI" err="1"/>
              <a:t>proposal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15th of August 2015.</a:t>
            </a:r>
          </a:p>
          <a:p>
            <a:r>
              <a:rPr lang="fi-FI" err="1"/>
              <a:t>Plato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antiikinhistoriajakulttuuri.com</a:t>
            </a:r>
            <a:r>
              <a:rPr lang="fi-FI"/>
              <a:t>/2015/08/20/</a:t>
            </a:r>
            <a:r>
              <a:rPr lang="fi-FI" err="1"/>
              <a:t>platonin</a:t>
            </a:r>
            <a:r>
              <a:rPr lang="fi-FI"/>
              <a:t>-ja-</a:t>
            </a:r>
            <a:r>
              <a:rPr lang="fi-FI" err="1"/>
              <a:t>aristoteleen</a:t>
            </a:r>
            <a:r>
              <a:rPr lang="fi-FI"/>
              <a:t>-erilaiset-naiskuvat/&gt; </a:t>
            </a:r>
            <a:r>
              <a:rPr lang="fi-FI" err="1"/>
              <a:t>Accessed</a:t>
            </a:r>
            <a:r>
              <a:rPr lang="fi-FI"/>
              <a:t> 27th </a:t>
            </a:r>
            <a:r>
              <a:rPr lang="fi-FI" err="1"/>
              <a:t>March</a:t>
            </a:r>
            <a:r>
              <a:rPr lang="fi-FI"/>
              <a:t> 2017.</a:t>
            </a:r>
          </a:p>
          <a:p>
            <a:r>
              <a:rPr lang="fi-FI" err="1"/>
              <a:t>Truth</a:t>
            </a:r>
            <a:r>
              <a:rPr lang="fi-FI"/>
              <a:t> </a:t>
            </a:r>
            <a:r>
              <a:rPr lang="fi-FI" err="1"/>
              <a:t>sign</a:t>
            </a:r>
            <a:r>
              <a:rPr lang="fi-FI"/>
              <a:t> &lt;http://www.thegospelcoalition.org/article/holding-</a:t>
            </a:r>
            <a:r>
              <a:rPr lang="fi-FI" err="1"/>
              <a:t>fast</a:t>
            </a:r>
            <a:r>
              <a:rPr lang="fi-FI"/>
              <a:t>-to-</a:t>
            </a:r>
            <a:r>
              <a:rPr lang="fi-FI" err="1"/>
              <a:t>truth</a:t>
            </a:r>
            <a:r>
              <a:rPr lang="fi-FI"/>
              <a:t>-in-a-</a:t>
            </a:r>
            <a:r>
              <a:rPr lang="fi-FI" err="1"/>
              <a:t>doubting</a:t>
            </a:r>
            <a:r>
              <a:rPr lang="fi-FI"/>
              <a:t>-</a:t>
            </a:r>
            <a:r>
              <a:rPr lang="fi-FI" err="1"/>
              <a:t>age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15th of August 2015.</a:t>
            </a:r>
          </a:p>
          <a:p>
            <a:r>
              <a:rPr lang="fi-FI" err="1"/>
              <a:t>The</a:t>
            </a:r>
            <a:r>
              <a:rPr lang="fi-FI"/>
              <a:t> main </a:t>
            </a:r>
            <a:r>
              <a:rPr lang="fi-FI" err="1"/>
              <a:t>building</a:t>
            </a:r>
            <a:r>
              <a:rPr lang="fi-FI"/>
              <a:t> of Jyväskylä </a:t>
            </a:r>
            <a:r>
              <a:rPr lang="fi-FI" err="1"/>
              <a:t>University</a:t>
            </a:r>
            <a:r>
              <a:rPr lang="fi-FI"/>
              <a:t> &lt;http://</a:t>
            </a:r>
            <a:r>
              <a:rPr lang="fi-FI" err="1"/>
              <a:t>www.rky.fi</a:t>
            </a:r>
            <a:r>
              <a:rPr lang="fi-FI"/>
              <a:t>/</a:t>
            </a:r>
            <a:r>
              <a:rPr lang="fi-FI" err="1"/>
              <a:t>read</a:t>
            </a:r>
            <a:r>
              <a:rPr lang="fi-FI"/>
              <a:t>/asp/</a:t>
            </a:r>
            <a:r>
              <a:rPr lang="fi-FI" err="1"/>
              <a:t>r_kohde_det.aspx?KOHDE_ID</a:t>
            </a:r>
            <a:r>
              <a:rPr lang="fi-FI"/>
              <a:t>=182&gt; </a:t>
            </a:r>
            <a:r>
              <a:rPr lang="fi-FI" err="1"/>
              <a:t>Accessed</a:t>
            </a:r>
            <a:r>
              <a:rPr lang="fi-FI"/>
              <a:t> 31st of </a:t>
            </a:r>
            <a:r>
              <a:rPr lang="fi-FI" err="1"/>
              <a:t>March</a:t>
            </a:r>
            <a:r>
              <a:rPr lang="fi-FI"/>
              <a:t> 2020. </a:t>
            </a:r>
          </a:p>
          <a:p>
            <a:r>
              <a:rPr lang="fi-FI" err="1"/>
              <a:t>Truth</a:t>
            </a:r>
            <a:r>
              <a:rPr lang="fi-FI"/>
              <a:t> and </a:t>
            </a:r>
            <a:r>
              <a:rPr lang="fi-FI" err="1"/>
              <a:t>belief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en.wikipedia.org</a:t>
            </a:r>
            <a:r>
              <a:rPr lang="fi-FI"/>
              <a:t>/wiki/</a:t>
            </a:r>
            <a:r>
              <a:rPr lang="fi-FI" err="1"/>
              <a:t>Belief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15th of August 2015.</a:t>
            </a:r>
          </a:p>
          <a:p>
            <a:r>
              <a:rPr lang="fi-FI" err="1"/>
              <a:t>Parrot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pixabay.com</a:t>
            </a:r>
            <a:r>
              <a:rPr lang="fi-FI"/>
              <a:t>/</a:t>
            </a:r>
            <a:r>
              <a:rPr lang="fi-FI" err="1"/>
              <a:t>fi</a:t>
            </a:r>
            <a:r>
              <a:rPr lang="fi-FI"/>
              <a:t>/eläinten-ara-macao-nokka-lintu-84485/&gt; </a:t>
            </a:r>
            <a:r>
              <a:rPr lang="fi-FI" err="1"/>
              <a:t>Accessed</a:t>
            </a:r>
            <a:r>
              <a:rPr lang="fi-FI"/>
              <a:t> 8th of March2017.</a:t>
            </a:r>
          </a:p>
          <a:p>
            <a:r>
              <a:rPr lang="fi-FI"/>
              <a:t>Commodore 64 &lt;</a:t>
            </a:r>
            <a:r>
              <a:rPr lang="fi-FI" err="1"/>
              <a:t>https</a:t>
            </a:r>
            <a:r>
              <a:rPr lang="fi-FI"/>
              <a:t>://fi.wikipedia.org/wiki/Commodore_64&gt; </a:t>
            </a:r>
            <a:r>
              <a:rPr lang="fi-FI" err="1"/>
              <a:t>Accessed</a:t>
            </a:r>
            <a:r>
              <a:rPr lang="fi-FI"/>
              <a:t> 15th of August 2015.</a:t>
            </a:r>
          </a:p>
          <a:p>
            <a:r>
              <a:rPr lang="fi-FI" err="1"/>
              <a:t>Milky</a:t>
            </a:r>
            <a:r>
              <a:rPr lang="fi-FI"/>
              <a:t> </a:t>
            </a:r>
            <a:r>
              <a:rPr lang="fi-FI" err="1"/>
              <a:t>way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en.m.wikipedia.org</a:t>
            </a:r>
            <a:r>
              <a:rPr lang="fi-FI"/>
              <a:t>/wiki/</a:t>
            </a:r>
            <a:r>
              <a:rPr lang="fi-FI" err="1"/>
              <a:t>File:Milky_Way_Galaxy.jpg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12th of August 2021.</a:t>
            </a:r>
          </a:p>
          <a:p>
            <a:r>
              <a:rPr lang="fi-FI" err="1"/>
              <a:t>Evidence</a:t>
            </a:r>
            <a:r>
              <a:rPr lang="fi-FI"/>
              <a:t> &lt;http://</a:t>
            </a:r>
            <a:r>
              <a:rPr lang="fi-FI" err="1"/>
              <a:t>janiczek.com</a:t>
            </a:r>
            <a:r>
              <a:rPr lang="fi-FI"/>
              <a:t>/</a:t>
            </a:r>
            <a:r>
              <a:rPr lang="fi-FI" err="1"/>
              <a:t>why</a:t>
            </a:r>
            <a:r>
              <a:rPr lang="fi-FI"/>
              <a:t>-</a:t>
            </a:r>
            <a:r>
              <a:rPr lang="fi-FI" err="1"/>
              <a:t>choose</a:t>
            </a:r>
            <a:r>
              <a:rPr lang="fi-FI"/>
              <a:t>-us/</a:t>
            </a:r>
            <a:r>
              <a:rPr lang="fi-FI" err="1"/>
              <a:t>evidence-based-investing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15th of August 2015.</a:t>
            </a:r>
          </a:p>
          <a:p>
            <a:r>
              <a:rPr lang="fi-FI"/>
              <a:t>Knowledge, </a:t>
            </a:r>
            <a:r>
              <a:rPr lang="fi-FI" err="1"/>
              <a:t>justification</a:t>
            </a:r>
            <a:r>
              <a:rPr lang="fi-FI"/>
              <a:t>, </a:t>
            </a:r>
            <a:r>
              <a:rPr lang="fi-FI" err="1"/>
              <a:t>truth</a:t>
            </a:r>
            <a:r>
              <a:rPr lang="fi-FI"/>
              <a:t> and </a:t>
            </a:r>
            <a:r>
              <a:rPr lang="fi-FI" err="1"/>
              <a:t>belief</a:t>
            </a:r>
            <a:r>
              <a:rPr lang="fi-FI"/>
              <a:t> </a:t>
            </a:r>
            <a:r>
              <a:rPr lang="fi-FI" err="1"/>
              <a:t>Venn</a:t>
            </a:r>
            <a:r>
              <a:rPr lang="fi-FI"/>
              <a:t> </a:t>
            </a:r>
            <a:r>
              <a:rPr lang="fi-FI" err="1"/>
              <a:t>diagram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www.intelligentspeculation.com</a:t>
            </a:r>
            <a:r>
              <a:rPr lang="fi-FI"/>
              <a:t>/</a:t>
            </a:r>
            <a:r>
              <a:rPr lang="fi-FI" err="1"/>
              <a:t>blog</a:t>
            </a:r>
            <a:r>
              <a:rPr lang="fi-FI"/>
              <a:t>/</a:t>
            </a:r>
            <a:r>
              <a:rPr lang="fi-FI" err="1"/>
              <a:t>knowledge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28th of </a:t>
            </a:r>
            <a:r>
              <a:rPr lang="fi-FI" err="1"/>
              <a:t>March</a:t>
            </a:r>
            <a:r>
              <a:rPr lang="fi-FI"/>
              <a:t> 2025</a:t>
            </a:r>
          </a:p>
          <a:p>
            <a:r>
              <a:rPr lang="fi-FI" err="1"/>
              <a:t>Venn</a:t>
            </a:r>
            <a:r>
              <a:rPr lang="fi-FI"/>
              <a:t> </a:t>
            </a:r>
            <a:r>
              <a:rPr lang="fi-FI" err="1"/>
              <a:t>diagram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classical</a:t>
            </a:r>
            <a:r>
              <a:rPr lang="fi-FI"/>
              <a:t> definition of </a:t>
            </a:r>
            <a:r>
              <a:rPr lang="fi-FI" err="1"/>
              <a:t>knowledge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philosophy</a:t>
            </a:r>
            <a:r>
              <a:rPr lang="fi-FI"/>
              <a:t>-in-</a:t>
            </a:r>
            <a:r>
              <a:rPr lang="fi-FI" err="1"/>
              <a:t>figures.tumblr.com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16th of </a:t>
            </a:r>
            <a:r>
              <a:rPr lang="fi-FI" err="1"/>
              <a:t>April</a:t>
            </a:r>
            <a:r>
              <a:rPr lang="fi-FI"/>
              <a:t> 2021.</a:t>
            </a:r>
          </a:p>
          <a:p>
            <a:r>
              <a:rPr lang="fi-FI" err="1"/>
              <a:t>Criteria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www.beger.com.au</a:t>
            </a:r>
            <a:r>
              <a:rPr lang="fi-FI"/>
              <a:t>/</a:t>
            </a:r>
            <a:r>
              <a:rPr lang="fi-FI" err="1"/>
              <a:t>buying-moving-house-checklist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31st of </a:t>
            </a:r>
            <a:r>
              <a:rPr lang="fi-FI" err="1"/>
              <a:t>March</a:t>
            </a:r>
            <a:r>
              <a:rPr lang="fi-FI"/>
              <a:t> 2020. </a:t>
            </a:r>
          </a:p>
          <a:p>
            <a:r>
              <a:rPr lang="fi-FI" err="1"/>
              <a:t>Chemistry</a:t>
            </a:r>
            <a:r>
              <a:rPr lang="fi-FI"/>
              <a:t> </a:t>
            </a:r>
            <a:r>
              <a:rPr lang="fi-FI" err="1"/>
              <a:t>bottles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sites.google.com</a:t>
            </a:r>
            <a:r>
              <a:rPr lang="fi-FI"/>
              <a:t>/a/chsd117.org/</a:t>
            </a:r>
            <a:r>
              <a:rPr lang="fi-FI" err="1"/>
              <a:t>cheek-chemistry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15th of August 2015.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002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Classical</a:t>
            </a:r>
            <a:r>
              <a:rPr lang="fi-FI"/>
              <a:t> Definition of Knowledge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2108" y="1600200"/>
            <a:ext cx="2681416" cy="4525963"/>
          </a:xfrm>
        </p:spPr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KNOWLEDGE:</a:t>
            </a:r>
          </a:p>
          <a:p>
            <a:pPr lvl="1"/>
            <a:r>
              <a:rPr lang="en-GB"/>
              <a:t>JUSTIFIED</a:t>
            </a:r>
          </a:p>
          <a:p>
            <a:pPr lvl="1"/>
            <a:r>
              <a:rPr lang="en-GB"/>
              <a:t>TRUE</a:t>
            </a:r>
          </a:p>
          <a:p>
            <a:pPr lvl="1"/>
            <a:r>
              <a:rPr lang="en-GB"/>
              <a:t>BELIEF</a:t>
            </a:r>
          </a:p>
        </p:txBody>
      </p:sp>
      <p:pic>
        <p:nvPicPr>
          <p:cNvPr id="7" name="Sisällön paikkamerkki 4">
            <a:extLst>
              <a:ext uri="{FF2B5EF4-FFF2-40B4-BE49-F238E27FC236}">
                <a16:creationId xmlns:a16="http://schemas.microsoft.com/office/drawing/2014/main" id="{E74BEFBF-D8BE-AD45-B901-C20A706E67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85" y="1600200"/>
            <a:ext cx="3232830" cy="4525963"/>
          </a:xfrm>
        </p:spPr>
      </p:pic>
    </p:spTree>
    <p:extLst>
      <p:ext uri="{BB962C8B-B14F-4D97-AF65-F5344CB8AC3E}">
        <p14:creationId xmlns:p14="http://schemas.microsoft.com/office/powerpoint/2010/main" val="20568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Truth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/>
              <a:t>The correspondence between a belief </a:t>
            </a:r>
            <a:br>
              <a:rPr lang="en-GB"/>
            </a:br>
            <a:r>
              <a:rPr lang="en-GB"/>
              <a:t>and the reality</a:t>
            </a:r>
          </a:p>
          <a:p>
            <a:pPr lvl="1"/>
            <a:r>
              <a:rPr lang="en-GB"/>
              <a:t>E.g. the belief ”</a:t>
            </a:r>
            <a:r>
              <a:rPr lang="en-GB" i="1"/>
              <a:t>There is a university in </a:t>
            </a:r>
            <a:r>
              <a:rPr lang="en-GB" i="1" err="1"/>
              <a:t>Jyväskylä</a:t>
            </a:r>
            <a:r>
              <a:rPr lang="en-GB"/>
              <a:t>” is true, if there really is a university in </a:t>
            </a:r>
            <a:r>
              <a:rPr lang="en-GB" err="1"/>
              <a:t>Jyväskylä</a:t>
            </a:r>
            <a:endParaRPr lang="en-GB"/>
          </a:p>
          <a:p>
            <a:r>
              <a:rPr lang="en-GB" b="1"/>
              <a:t>Objective</a:t>
            </a:r>
            <a:r>
              <a:rPr lang="en-GB"/>
              <a:t> requirement of knowledge</a:t>
            </a:r>
          </a:p>
        </p:txBody>
      </p:sp>
      <p:pic>
        <p:nvPicPr>
          <p:cNvPr id="5" name="Sisällön paikkamerkki 4" descr="1432b-truth-smal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60" b="-20360"/>
          <a:stretch>
            <a:fillRect/>
          </a:stretch>
        </p:blipFill>
        <p:spPr>
          <a:xfrm>
            <a:off x="4648200" y="1262743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51125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122E6A-13C1-2345-94C4-B093D57A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Truth</a:t>
            </a:r>
            <a:endParaRPr lang="fi-FI"/>
          </a:p>
        </p:txBody>
      </p:sp>
      <p:pic>
        <p:nvPicPr>
          <p:cNvPr id="6" name="Kuva 5" descr="Kuva, joka sisältää kohteen rakennus, ulko, tie, katu&#10;&#10;Kuvaus luotu automaattisesti">
            <a:extLst>
              <a:ext uri="{FF2B5EF4-FFF2-40B4-BE49-F238E27FC236}">
                <a16:creationId xmlns:a16="http://schemas.microsoft.com/office/drawing/2014/main" id="{886AAC51-F78C-CF49-A42D-CD8E6DD2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47" y="1388062"/>
            <a:ext cx="2776699" cy="1843902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3FD6F240-3C0E-D641-B0ED-07954A6F91D3}"/>
              </a:ext>
            </a:extLst>
          </p:cNvPr>
          <p:cNvGrpSpPr/>
          <p:nvPr/>
        </p:nvGrpSpPr>
        <p:grpSpPr>
          <a:xfrm>
            <a:off x="879694" y="1245674"/>
            <a:ext cx="3383387" cy="2314746"/>
            <a:chOff x="1649757" y="895565"/>
            <a:chExt cx="3719384" cy="2533435"/>
          </a:xfrm>
        </p:grpSpPr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F0A807D7-576C-604B-B140-E9E4199AA2DA}"/>
                </a:ext>
              </a:extLst>
            </p:cNvPr>
            <p:cNvGrpSpPr/>
            <p:nvPr/>
          </p:nvGrpSpPr>
          <p:grpSpPr>
            <a:xfrm>
              <a:off x="2105248" y="1436642"/>
              <a:ext cx="2705319" cy="1318916"/>
              <a:chOff x="1344108" y="1436642"/>
              <a:chExt cx="3473041" cy="1640016"/>
            </a:xfrm>
          </p:grpSpPr>
          <p:pic>
            <p:nvPicPr>
              <p:cNvPr id="8" name="Kuva 7" descr="Kuva, joka sisältää kohteen rakennus, ulko, tie, katu&#10;&#10;Kuvaus luotu automaattisesti">
                <a:extLst>
                  <a:ext uri="{FF2B5EF4-FFF2-40B4-BE49-F238E27FC236}">
                    <a16:creationId xmlns:a16="http://schemas.microsoft.com/office/drawing/2014/main" id="{1DCBC0DB-F667-8B49-8A7B-F2FB0A2AD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45794" y="1436642"/>
                <a:ext cx="2469671" cy="1640016"/>
              </a:xfrm>
              <a:prstGeom prst="rect">
                <a:avLst/>
              </a:prstGeom>
            </p:spPr>
          </p:pic>
          <p:sp>
            <p:nvSpPr>
              <p:cNvPr id="9" name="Tekstiruutu 8">
                <a:extLst>
                  <a:ext uri="{FF2B5EF4-FFF2-40B4-BE49-F238E27FC236}">
                    <a16:creationId xmlns:a16="http://schemas.microsoft.com/office/drawing/2014/main" id="{17D0C796-CC8E-524F-BF1D-55A57F0DD075}"/>
                  </a:ext>
                </a:extLst>
              </p:cNvPr>
              <p:cNvSpPr txBox="1"/>
              <p:nvPr/>
            </p:nvSpPr>
            <p:spPr>
              <a:xfrm>
                <a:off x="1344108" y="1453980"/>
                <a:ext cx="3473041" cy="879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i-FI" sz="3600" b="1"/>
                  <a:t>”                  ”</a:t>
                </a:r>
              </a:p>
            </p:txBody>
          </p:sp>
        </p:grpSp>
        <p:sp>
          <p:nvSpPr>
            <p:cNvPr id="10" name="Kuvatekstipilvi 9">
              <a:extLst>
                <a:ext uri="{FF2B5EF4-FFF2-40B4-BE49-F238E27FC236}">
                  <a16:creationId xmlns:a16="http://schemas.microsoft.com/office/drawing/2014/main" id="{EC175ED5-87FF-B441-9177-BE6F510ABEE1}"/>
                </a:ext>
              </a:extLst>
            </p:cNvPr>
            <p:cNvSpPr/>
            <p:nvPr/>
          </p:nvSpPr>
          <p:spPr>
            <a:xfrm>
              <a:off x="1649757" y="895565"/>
              <a:ext cx="3719384" cy="2533435"/>
            </a:xfrm>
            <a:prstGeom prst="cloudCallout">
              <a:avLst>
                <a:gd name="adj1" fmla="val -16214"/>
                <a:gd name="adj2" fmla="val 85333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3" name="Yhtä suuri kuin 12">
            <a:extLst>
              <a:ext uri="{FF2B5EF4-FFF2-40B4-BE49-F238E27FC236}">
                <a16:creationId xmlns:a16="http://schemas.microsoft.com/office/drawing/2014/main" id="{99930AE6-12B9-1546-B4DB-19FFB3CCA9A4}"/>
              </a:ext>
            </a:extLst>
          </p:cNvPr>
          <p:cNvSpPr/>
          <p:nvPr/>
        </p:nvSpPr>
        <p:spPr>
          <a:xfrm>
            <a:off x="4439109" y="1752785"/>
            <a:ext cx="1187599" cy="1143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Belief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09214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A psychological state in which a </a:t>
            </a:r>
            <a:r>
              <a:rPr lang="en-GB" i="1"/>
              <a:t>knower</a:t>
            </a:r>
            <a:r>
              <a:rPr lang="en-GB"/>
              <a:t> thinks something is the case</a:t>
            </a:r>
          </a:p>
          <a:p>
            <a:pPr lvl="1"/>
            <a:r>
              <a:rPr lang="en-GB"/>
              <a:t>The knower must </a:t>
            </a:r>
            <a:r>
              <a:rPr lang="en-GB" i="1"/>
              <a:t>understand </a:t>
            </a:r>
            <a:r>
              <a:rPr lang="en-GB"/>
              <a:t>what the belief is about</a:t>
            </a:r>
          </a:p>
          <a:p>
            <a:r>
              <a:rPr lang="en-GB" b="1"/>
              <a:t>Subjective </a:t>
            </a:r>
            <a:r>
              <a:rPr lang="en-GB"/>
              <a:t>requirement of knowledge</a:t>
            </a:r>
          </a:p>
        </p:txBody>
      </p:sp>
      <p:pic>
        <p:nvPicPr>
          <p:cNvPr id="7" name="Sisällön paikkamerkki 6" descr="Kuva, joka sisältää kohteen ympyrä, kuvakaappaus, Fontti, Grafiikka&#10;&#10;Tekoälyn generoima sisältö voi olla virheellistä.">
            <a:extLst>
              <a:ext uri="{FF2B5EF4-FFF2-40B4-BE49-F238E27FC236}">
                <a16:creationId xmlns:a16="http://schemas.microsoft.com/office/drawing/2014/main" id="{F18106FA-555A-89A2-8B1E-1E743A55E1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74868"/>
            <a:ext cx="4038600" cy="2576626"/>
          </a:xfrm>
        </p:spPr>
      </p:pic>
    </p:spTree>
    <p:extLst>
      <p:ext uri="{BB962C8B-B14F-4D97-AF65-F5344CB8AC3E}">
        <p14:creationId xmlns:p14="http://schemas.microsoft.com/office/powerpoint/2010/main" val="253532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122E6A-13C1-2345-94C4-B093D57A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Belief</a:t>
            </a:r>
            <a:endParaRPr lang="fi-FI"/>
          </a:p>
        </p:txBody>
      </p:sp>
      <p:pic>
        <p:nvPicPr>
          <p:cNvPr id="6" name="Kuva 5" descr="Kuva, joka sisältää kohteen rakennus, ulko, tie, katu&#10;&#10;Kuvaus luotu automaattisesti">
            <a:extLst>
              <a:ext uri="{FF2B5EF4-FFF2-40B4-BE49-F238E27FC236}">
                <a16:creationId xmlns:a16="http://schemas.microsoft.com/office/drawing/2014/main" id="{886AAC51-F78C-CF49-A42D-CD8E6DD2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47" y="1388062"/>
            <a:ext cx="2776699" cy="1843902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3FD6F240-3C0E-D641-B0ED-07954A6F91D3}"/>
              </a:ext>
            </a:extLst>
          </p:cNvPr>
          <p:cNvGrpSpPr/>
          <p:nvPr/>
        </p:nvGrpSpPr>
        <p:grpSpPr>
          <a:xfrm>
            <a:off x="879694" y="1245674"/>
            <a:ext cx="3383387" cy="2314746"/>
            <a:chOff x="1649757" y="895565"/>
            <a:chExt cx="3719384" cy="2533435"/>
          </a:xfrm>
        </p:grpSpPr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F0A807D7-576C-604B-B140-E9E4199AA2DA}"/>
                </a:ext>
              </a:extLst>
            </p:cNvPr>
            <p:cNvGrpSpPr/>
            <p:nvPr/>
          </p:nvGrpSpPr>
          <p:grpSpPr>
            <a:xfrm>
              <a:off x="2105248" y="1436642"/>
              <a:ext cx="2705319" cy="1318916"/>
              <a:chOff x="1344108" y="1436642"/>
              <a:chExt cx="3473041" cy="1640016"/>
            </a:xfrm>
          </p:grpSpPr>
          <p:pic>
            <p:nvPicPr>
              <p:cNvPr id="8" name="Kuva 7" descr="Kuva, joka sisältää kohteen rakennus, ulko, tie, katu&#10;&#10;Kuvaus luotu automaattisesti">
                <a:extLst>
                  <a:ext uri="{FF2B5EF4-FFF2-40B4-BE49-F238E27FC236}">
                    <a16:creationId xmlns:a16="http://schemas.microsoft.com/office/drawing/2014/main" id="{1DCBC0DB-F667-8B49-8A7B-F2FB0A2AD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45794" y="1436642"/>
                <a:ext cx="2469671" cy="1640016"/>
              </a:xfrm>
              <a:prstGeom prst="rect">
                <a:avLst/>
              </a:prstGeom>
            </p:spPr>
          </p:pic>
          <p:sp>
            <p:nvSpPr>
              <p:cNvPr id="9" name="Tekstiruutu 8">
                <a:extLst>
                  <a:ext uri="{FF2B5EF4-FFF2-40B4-BE49-F238E27FC236}">
                    <a16:creationId xmlns:a16="http://schemas.microsoft.com/office/drawing/2014/main" id="{17D0C796-CC8E-524F-BF1D-55A57F0DD075}"/>
                  </a:ext>
                </a:extLst>
              </p:cNvPr>
              <p:cNvSpPr txBox="1"/>
              <p:nvPr/>
            </p:nvSpPr>
            <p:spPr>
              <a:xfrm>
                <a:off x="1344108" y="1453980"/>
                <a:ext cx="3473041" cy="879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i-FI" sz="3600" b="1"/>
                  <a:t>”                  ”</a:t>
                </a:r>
              </a:p>
            </p:txBody>
          </p:sp>
        </p:grpSp>
        <p:sp>
          <p:nvSpPr>
            <p:cNvPr id="10" name="Kuvatekstipilvi 9">
              <a:extLst>
                <a:ext uri="{FF2B5EF4-FFF2-40B4-BE49-F238E27FC236}">
                  <a16:creationId xmlns:a16="http://schemas.microsoft.com/office/drawing/2014/main" id="{EC175ED5-87FF-B441-9177-BE6F510ABEE1}"/>
                </a:ext>
              </a:extLst>
            </p:cNvPr>
            <p:cNvSpPr/>
            <p:nvPr/>
          </p:nvSpPr>
          <p:spPr>
            <a:xfrm>
              <a:off x="1649757" y="895565"/>
              <a:ext cx="3719384" cy="2533435"/>
            </a:xfrm>
            <a:prstGeom prst="cloudCallout">
              <a:avLst>
                <a:gd name="adj1" fmla="val -16214"/>
                <a:gd name="adj2" fmla="val 85333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3" name="Yhtä suuri kuin 12">
            <a:extLst>
              <a:ext uri="{FF2B5EF4-FFF2-40B4-BE49-F238E27FC236}">
                <a16:creationId xmlns:a16="http://schemas.microsoft.com/office/drawing/2014/main" id="{99930AE6-12B9-1546-B4DB-19FFB3CCA9A4}"/>
              </a:ext>
            </a:extLst>
          </p:cNvPr>
          <p:cNvSpPr/>
          <p:nvPr/>
        </p:nvSpPr>
        <p:spPr>
          <a:xfrm>
            <a:off x="4439109" y="1752785"/>
            <a:ext cx="1187599" cy="1143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833129BF-9D07-E84A-8253-9DB39CB66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13" y="4438134"/>
            <a:ext cx="788017" cy="203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8C649E-8B28-6D38-A2A4-AAB32983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Belief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804F85-53A0-F1CB-BB83-7FB87B2657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0"/>
              <a:t>Knowledge requires a </a:t>
            </a:r>
            <a:r>
              <a:rPr lang="en-GB" i="1" noProof="0"/>
              <a:t>knower</a:t>
            </a:r>
            <a:r>
              <a:rPr lang="en-GB" noProof="0"/>
              <a:t>, someone who thinks something of something</a:t>
            </a:r>
          </a:p>
          <a:p>
            <a:r>
              <a:rPr lang="en-GB" noProof="0"/>
              <a:t>If there is no </a:t>
            </a:r>
            <a:r>
              <a:rPr lang="en-GB" i="1" noProof="0"/>
              <a:t>subject of knowledge</a:t>
            </a:r>
            <a:r>
              <a:rPr lang="en-GB" noProof="0"/>
              <a:t>, there is no knowledge</a:t>
            </a:r>
          </a:p>
          <a:p>
            <a:pPr lvl="1"/>
            <a:r>
              <a:rPr lang="en-GB" noProof="0"/>
              <a:t>The reality just exists without a knower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676F67D-3795-7A91-E0D0-A60CCE963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03" y="4086997"/>
            <a:ext cx="788017" cy="2039166"/>
          </a:xfrm>
          <a:prstGeom prst="rect">
            <a:avLst/>
          </a:prstGeom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D0F6186D-C896-E01C-372B-44D27F0AAD25}"/>
              </a:ext>
            </a:extLst>
          </p:cNvPr>
          <p:cNvGrpSpPr/>
          <p:nvPr/>
        </p:nvGrpSpPr>
        <p:grpSpPr>
          <a:xfrm>
            <a:off x="5114260" y="869798"/>
            <a:ext cx="3383387" cy="2314746"/>
            <a:chOff x="1649757" y="895565"/>
            <a:chExt cx="3719384" cy="2533435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85F13145-E438-0251-9C21-8C06F7592218}"/>
                </a:ext>
              </a:extLst>
            </p:cNvPr>
            <p:cNvSpPr txBox="1"/>
            <p:nvPr/>
          </p:nvSpPr>
          <p:spPr>
            <a:xfrm>
              <a:off x="2105248" y="1450586"/>
              <a:ext cx="2705319" cy="707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3600" b="1"/>
                <a:t>”                  ”</a:t>
              </a:r>
            </a:p>
          </p:txBody>
        </p:sp>
        <p:sp>
          <p:nvSpPr>
            <p:cNvPr id="8" name="Kuvatekstipilvi 7">
              <a:extLst>
                <a:ext uri="{FF2B5EF4-FFF2-40B4-BE49-F238E27FC236}">
                  <a16:creationId xmlns:a16="http://schemas.microsoft.com/office/drawing/2014/main" id="{CE61403E-7DF6-0A6A-B017-26BDE3271EBD}"/>
                </a:ext>
              </a:extLst>
            </p:cNvPr>
            <p:cNvSpPr/>
            <p:nvPr/>
          </p:nvSpPr>
          <p:spPr>
            <a:xfrm>
              <a:off x="1649757" y="895565"/>
              <a:ext cx="3719384" cy="2533435"/>
            </a:xfrm>
            <a:prstGeom prst="cloudCallout">
              <a:avLst>
                <a:gd name="adj1" fmla="val -16214"/>
                <a:gd name="adj2" fmla="val 85333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1" name="Kuva 10" descr="Kuva, joka sisältää kohteen tähti, musta, munakoiso, vihannes&#10;&#10;Kuvaus luotu automaattisesti">
            <a:extLst>
              <a:ext uri="{FF2B5EF4-FFF2-40B4-BE49-F238E27FC236}">
                <a16:creationId xmlns:a16="http://schemas.microsoft.com/office/drawing/2014/main" id="{CC3FEBD7-99F5-8914-419A-17C8E16C7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086" y="1304783"/>
            <a:ext cx="1749961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3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/>
              <a:t>What kind of creatures can have beliefs?</a:t>
            </a:r>
          </a:p>
          <a:p>
            <a:pPr lvl="1"/>
            <a:r>
              <a:rPr lang="en-GB"/>
              <a:t>E.g. can animals be </a:t>
            </a:r>
            <a:r>
              <a:rPr lang="en-GB" i="1"/>
              <a:t>subjects</a:t>
            </a:r>
            <a:r>
              <a:rPr lang="en-GB"/>
              <a:t> of knowledge?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Will it ever make sense to say that a computer KNOWS something?</a:t>
            </a:r>
          </a:p>
          <a:p>
            <a:pPr lvl="1"/>
            <a:r>
              <a:rPr lang="en-GB"/>
              <a:t>Can a computer be a </a:t>
            </a:r>
            <a:r>
              <a:rPr lang="en-GB" i="1"/>
              <a:t>subject</a:t>
            </a:r>
            <a:r>
              <a:rPr lang="en-GB"/>
              <a:t> of knowledge?</a:t>
            </a:r>
          </a:p>
        </p:txBody>
      </p:sp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B0FEB9B8-AC59-464C-BD12-0E9683DDC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099" y="535893"/>
            <a:ext cx="3016130" cy="4525963"/>
          </a:xfrm>
          <a:prstGeom prst="rect">
            <a:avLst/>
          </a:prstGeom>
        </p:spPr>
      </p:pic>
      <p:pic>
        <p:nvPicPr>
          <p:cNvPr id="5" name="Sisällön paikkamerkki 4" descr="Commodore-64-Computer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441" b="-59441"/>
          <a:stretch>
            <a:fillRect/>
          </a:stretch>
        </p:blipFill>
        <p:spPr>
          <a:xfrm>
            <a:off x="4495800" y="2885961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277627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740</Words>
  <Application>Microsoft Macintosh PowerPoint</Application>
  <PresentationFormat>Näytössä katseltava diaesitys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Office-teema</vt:lpstr>
      <vt:lpstr>THE NATURE OF KNOWLEDGE</vt:lpstr>
      <vt:lpstr>TASK</vt:lpstr>
      <vt:lpstr>Classical Definition of Knowledge</vt:lpstr>
      <vt:lpstr>Truth</vt:lpstr>
      <vt:lpstr>Truth</vt:lpstr>
      <vt:lpstr>Belief</vt:lpstr>
      <vt:lpstr>Belief</vt:lpstr>
      <vt:lpstr>Belief</vt:lpstr>
      <vt:lpstr>TASK </vt:lpstr>
      <vt:lpstr>Justification</vt:lpstr>
      <vt:lpstr>Justification</vt:lpstr>
      <vt:lpstr>TASK</vt:lpstr>
      <vt:lpstr>Classical Definition of Knowledge</vt:lpstr>
      <vt:lpstr>TASK</vt:lpstr>
      <vt:lpstr>Modern Definition of Knowledge</vt:lpstr>
      <vt:lpstr>Modern Definition of Knowledge</vt:lpstr>
      <vt:lpstr>Modern Definition of Knowledge</vt:lpstr>
      <vt:lpstr>TASK</vt:lpstr>
      <vt:lpstr>TASK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Knowledge</dc:title>
  <dc:creator>Markus Lajunen</dc:creator>
  <cp:lastModifiedBy>Lajunen Markus</cp:lastModifiedBy>
  <cp:revision>97</cp:revision>
  <dcterms:created xsi:type="dcterms:W3CDTF">2015-08-18T06:45:01Z</dcterms:created>
  <dcterms:modified xsi:type="dcterms:W3CDTF">2025-03-28T10:46:41Z</dcterms:modified>
</cp:coreProperties>
</file>