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83" r:id="rId4"/>
    <p:sldId id="281" r:id="rId5"/>
    <p:sldId id="286" r:id="rId6"/>
    <p:sldId id="285" r:id="rId7"/>
    <p:sldId id="289" r:id="rId8"/>
    <p:sldId id="290" r:id="rId9"/>
    <p:sldId id="287" r:id="rId10"/>
    <p:sldId id="288" r:id="rId11"/>
    <p:sldId id="291" r:id="rId12"/>
    <p:sldId id="273" r:id="rId1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2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TOK FIRST ASSESSMENT 2022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TOK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B737A2-F74D-2F47-BFF1-F5ECC313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for development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209A6B-6312-6E4F-93DC-4D534E8837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Implementing TOK in IB subjects should be easier with the new syllabus</a:t>
            </a:r>
          </a:p>
          <a:p>
            <a:pPr lvl="1"/>
            <a:r>
              <a:rPr lang="en-GB" dirty="0"/>
              <a:t>How to do TOK links?</a:t>
            </a:r>
          </a:p>
          <a:p>
            <a:pPr lvl="1"/>
            <a:r>
              <a:rPr lang="en-GB" dirty="0"/>
              <a:t>How to do integration?</a:t>
            </a:r>
          </a:p>
          <a:p>
            <a:r>
              <a:rPr lang="en-GB" dirty="0"/>
              <a:t>Teachers’ TOK exhibition?</a:t>
            </a:r>
          </a:p>
        </p:txBody>
      </p:sp>
      <p:pic>
        <p:nvPicPr>
          <p:cNvPr id="6" name="Sisällön paikkamerkki 5" descr="Kuva, joka sisältää kohteen paita&#10;&#10;Kuvaus luotu automaattisesti">
            <a:extLst>
              <a:ext uri="{FF2B5EF4-FFF2-40B4-BE49-F238E27FC236}">
                <a16:creationId xmlns:a16="http://schemas.microsoft.com/office/drawing/2014/main" id="{4C0BAF56-E649-364A-9BBE-E60B56AE1D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37603"/>
            <a:ext cx="4038600" cy="4251157"/>
          </a:xfrm>
        </p:spPr>
      </p:pic>
    </p:spTree>
    <p:extLst>
      <p:ext uri="{BB962C8B-B14F-4D97-AF65-F5344CB8AC3E}">
        <p14:creationId xmlns:p14="http://schemas.microsoft.com/office/powerpoint/2010/main" val="19009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3A7EA2-E084-534E-851C-8391B869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of teacher’s TOK exhibition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EF2441C-E7E3-3843-B56F-0EBB5270B6D6}"/>
              </a:ext>
            </a:extLst>
          </p:cNvPr>
          <p:cNvSpPr txBox="1"/>
          <p:nvPr/>
        </p:nvSpPr>
        <p:spPr>
          <a:xfrm>
            <a:off x="211094" y="1395865"/>
            <a:ext cx="872181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To what extent is objectivity possible in production or acquisition of knowledge?</a:t>
            </a:r>
          </a:p>
        </p:txBody>
      </p:sp>
      <p:pic>
        <p:nvPicPr>
          <p:cNvPr id="7" name="Kuva 6" descr="Kuva, joka sisältää kohteen sisä, mies, istuminen, taso&#10;&#10;Kuvaus luotu automaattisesti">
            <a:extLst>
              <a:ext uri="{FF2B5EF4-FFF2-40B4-BE49-F238E27FC236}">
                <a16:creationId xmlns:a16="http://schemas.microsoft.com/office/drawing/2014/main" id="{B0E954B8-4FA2-0240-A364-1FE237A5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2074012"/>
            <a:ext cx="3175000" cy="3175000"/>
          </a:xfrm>
          <a:prstGeom prst="rect">
            <a:avLst/>
          </a:prstGeom>
        </p:spPr>
      </p:pic>
      <p:pic>
        <p:nvPicPr>
          <p:cNvPr id="9" name="Kuva 8" descr="Kuva, joka sisältää kohteen henkilö, sisä, istuminen, nainen&#10;&#10;Kuvaus luotu automaattisesti">
            <a:extLst>
              <a:ext uri="{FF2B5EF4-FFF2-40B4-BE49-F238E27FC236}">
                <a16:creationId xmlns:a16="http://schemas.microsoft.com/office/drawing/2014/main" id="{32B2AED7-4F40-E24A-8FDC-63E5EB41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686" y="2203728"/>
            <a:ext cx="3672114" cy="2450544"/>
          </a:xfrm>
          <a:prstGeom prst="rect">
            <a:avLst/>
          </a:prstGeom>
        </p:spPr>
      </p:pic>
      <p:pic>
        <p:nvPicPr>
          <p:cNvPr id="11" name="Kuva 10" descr="Kuva, joka sisältää kohteen kuljetus, lentokone, jalokello, leija&#10;&#10;Kuvaus luotu automaattisesti">
            <a:extLst>
              <a:ext uri="{FF2B5EF4-FFF2-40B4-BE49-F238E27FC236}">
                <a16:creationId xmlns:a16="http://schemas.microsoft.com/office/drawing/2014/main" id="{788B597F-D1A0-BF41-BD06-5F257B364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194" y="3190509"/>
            <a:ext cx="2596242" cy="33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IB logo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vimeo.com</a:t>
            </a:r>
            <a:r>
              <a:rPr lang="fi-FI" dirty="0"/>
              <a:t>/</a:t>
            </a:r>
            <a:r>
              <a:rPr lang="fi-FI" dirty="0" err="1"/>
              <a:t>iboorg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February</a:t>
            </a:r>
            <a:r>
              <a:rPr lang="fi-FI" dirty="0"/>
              <a:t> 2020. </a:t>
            </a:r>
          </a:p>
          <a:p>
            <a:r>
              <a:rPr lang="fi-FI" dirty="0"/>
              <a:t>TOK Guide for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Assessment</a:t>
            </a:r>
            <a:r>
              <a:rPr lang="fi-FI" dirty="0"/>
              <a:t> 2022. </a:t>
            </a:r>
            <a:r>
              <a:rPr lang="fi-FI" dirty="0" err="1"/>
              <a:t>Published</a:t>
            </a:r>
            <a:r>
              <a:rPr lang="fi-FI" dirty="0"/>
              <a:t> in </a:t>
            </a:r>
            <a:r>
              <a:rPr lang="fi-FI" dirty="0" err="1"/>
              <a:t>February</a:t>
            </a:r>
            <a:r>
              <a:rPr lang="fi-FI" dirty="0"/>
              <a:t> 2020.  </a:t>
            </a:r>
          </a:p>
          <a:p>
            <a:r>
              <a:rPr lang="fi-FI" dirty="0"/>
              <a:t>Clock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postmedia.us.janrainsso.com</a:t>
            </a:r>
            <a:r>
              <a:rPr lang="fi-FI" dirty="0"/>
              <a:t>/</a:t>
            </a:r>
            <a:r>
              <a:rPr lang="fi-FI" dirty="0" err="1"/>
              <a:t>static</a:t>
            </a:r>
            <a:r>
              <a:rPr lang="fi-FI" dirty="0"/>
              <a:t>/</a:t>
            </a:r>
            <a:r>
              <a:rPr lang="fi-FI" dirty="0" err="1"/>
              <a:t>server.html?origin</a:t>
            </a:r>
            <a:r>
              <a:rPr lang="fi-FI" dirty="0"/>
              <a:t>=https%3A%2F%2Fnationalpost.com%2Fentertainment%2Fbooks%2Fhow-the-world-became-obsessed-with-time-and-efficiency&gt;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March</a:t>
            </a:r>
            <a:r>
              <a:rPr lang="fi-FI" dirty="0"/>
              <a:t> 2020.</a:t>
            </a:r>
          </a:p>
          <a:p>
            <a:r>
              <a:rPr lang="fi-FI" dirty="0"/>
              <a:t>Wheel </a:t>
            </a:r>
            <a:r>
              <a:rPr lang="fi-FI" dirty="0" err="1"/>
              <a:t>brain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businessmarketingengine.com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</a:t>
            </a:r>
            <a:r>
              <a:rPr lang="fi-FI" dirty="0" err="1"/>
              <a:t>growing</a:t>
            </a:r>
            <a:r>
              <a:rPr lang="fi-FI" dirty="0"/>
              <a:t>-</a:t>
            </a:r>
            <a:r>
              <a:rPr lang="fi-FI" dirty="0" err="1"/>
              <a:t>your</a:t>
            </a:r>
            <a:r>
              <a:rPr lang="fi-FI" dirty="0"/>
              <a:t>-</a:t>
            </a:r>
            <a:r>
              <a:rPr lang="fi-FI" dirty="0" err="1"/>
              <a:t>knowledge</a:t>
            </a:r>
            <a:r>
              <a:rPr lang="fi-FI" dirty="0"/>
              <a:t>-</a:t>
            </a:r>
            <a:r>
              <a:rPr lang="fi-FI" dirty="0" err="1"/>
              <a:t>can</a:t>
            </a:r>
            <a:r>
              <a:rPr lang="fi-FI" dirty="0"/>
              <a:t>-</a:t>
            </a:r>
            <a:r>
              <a:rPr lang="fi-FI" dirty="0" err="1"/>
              <a:t>grow</a:t>
            </a:r>
            <a:r>
              <a:rPr lang="fi-FI" dirty="0"/>
              <a:t>-</a:t>
            </a:r>
            <a:r>
              <a:rPr lang="fi-FI" dirty="0" err="1"/>
              <a:t>your</a:t>
            </a:r>
            <a:r>
              <a:rPr lang="fi-FI" dirty="0"/>
              <a:t>-business/&gt;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February</a:t>
            </a:r>
            <a:r>
              <a:rPr lang="fi-FI" dirty="0"/>
              <a:t> 2020. </a:t>
            </a:r>
          </a:p>
          <a:p>
            <a:r>
              <a:rPr lang="fi-FI" dirty="0"/>
              <a:t>MEG </a:t>
            </a:r>
            <a:r>
              <a:rPr lang="fi-FI" dirty="0" err="1"/>
              <a:t>device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www.elekta.com</a:t>
            </a:r>
            <a:r>
              <a:rPr lang="fi-FI" dirty="0"/>
              <a:t>/</a:t>
            </a:r>
            <a:r>
              <a:rPr lang="fi-FI" dirty="0" err="1"/>
              <a:t>diagnostic-solutions</a:t>
            </a:r>
            <a:r>
              <a:rPr lang="fi-FI" dirty="0"/>
              <a:t>/</a:t>
            </a:r>
            <a:r>
              <a:rPr lang="fi-FI" dirty="0" err="1"/>
              <a:t>elekta-neuromag-triux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March</a:t>
            </a:r>
            <a:r>
              <a:rPr lang="fi-FI" dirty="0"/>
              <a:t> 2020.</a:t>
            </a:r>
          </a:p>
          <a:p>
            <a:r>
              <a:rPr lang="fi-FI" dirty="0" err="1"/>
              <a:t>Interview</a:t>
            </a:r>
            <a:r>
              <a:rPr lang="fi-FI" dirty="0"/>
              <a:t> &lt;http://</a:t>
            </a:r>
            <a:r>
              <a:rPr lang="fi-FI" dirty="0" err="1"/>
              <a:t>theconversation.com</a:t>
            </a:r>
            <a:r>
              <a:rPr lang="fi-FI" dirty="0"/>
              <a:t>/the-surprising-secret-to-successful-psychotherapy-104301&gt;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March</a:t>
            </a:r>
            <a:r>
              <a:rPr lang="fi-FI" dirty="0"/>
              <a:t> 2020.</a:t>
            </a:r>
          </a:p>
          <a:p>
            <a:r>
              <a:rPr lang="fi-FI" dirty="0" err="1"/>
              <a:t>Cooligan’s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www.amazon.com</a:t>
            </a:r>
            <a:r>
              <a:rPr lang="fi-FI" dirty="0"/>
              <a:t>/Research-Statistics-Psychology-Coolican-2009-03-27/</a:t>
            </a:r>
            <a:r>
              <a:rPr lang="fi-FI" dirty="0" err="1"/>
              <a:t>dp</a:t>
            </a:r>
            <a:r>
              <a:rPr lang="fi-FI" dirty="0"/>
              <a:t>/B01NH0BMW3&gt;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March</a:t>
            </a:r>
            <a:r>
              <a:rPr lang="fi-FI" dirty="0"/>
              <a:t> 2020.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CDE5DC-C127-FD4E-B96C-888A44CC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Nature of TOK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E4958B-B84F-234C-9E8E-0562B527C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TOK is still about </a:t>
            </a:r>
            <a:r>
              <a:rPr lang="en-GB" i="1" dirty="0"/>
              <a:t>critical thinking </a:t>
            </a:r>
            <a:r>
              <a:rPr lang="en-GB" dirty="0"/>
              <a:t>and </a:t>
            </a:r>
            <a:r>
              <a:rPr lang="en-GB" i="1" dirty="0"/>
              <a:t>knowing about knowing</a:t>
            </a:r>
          </a:p>
          <a:p>
            <a:pPr lvl="1"/>
            <a:r>
              <a:rPr lang="en-GB" dirty="0"/>
              <a:t>”</a:t>
            </a:r>
            <a:r>
              <a:rPr lang="en-GB" i="1" dirty="0"/>
              <a:t>The main focus of TOK is not on students acquiring new knowledge but on helping students to reflect on, and put into perspective, what they already know</a:t>
            </a:r>
            <a:r>
              <a:rPr lang="en-GB" dirty="0"/>
              <a:t>.”</a:t>
            </a:r>
          </a:p>
          <a:p>
            <a:r>
              <a:rPr lang="en-GB" i="1" dirty="0"/>
              <a:t>Holistic</a:t>
            </a:r>
            <a:r>
              <a:rPr lang="en-GB" dirty="0"/>
              <a:t> approach through different disciplines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9E4F2D-49E1-8C40-9334-2977CAD1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change?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51F2DB-0D22-9E48-8B4F-A68EE38D35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TOK syllabus has been streamlined</a:t>
            </a:r>
          </a:p>
          <a:p>
            <a:pPr lvl="1"/>
            <a:r>
              <a:rPr lang="en-GB" dirty="0"/>
              <a:t>Clearer ideas for schools of what should be done during the TOK course</a:t>
            </a:r>
          </a:p>
          <a:p>
            <a:pPr lvl="1"/>
            <a:r>
              <a:rPr lang="en-GB" dirty="0"/>
              <a:t>Lots of given examples and ideas provided by the IBO</a:t>
            </a:r>
          </a:p>
        </p:txBody>
      </p:sp>
      <p:pic>
        <p:nvPicPr>
          <p:cNvPr id="6" name="Sisällön paikkamerkki 5" descr="Kuva, joka sisältää kohteen kevyt, kello&#10;&#10;Kuvaus luotu automaattisesti">
            <a:extLst>
              <a:ext uri="{FF2B5EF4-FFF2-40B4-BE49-F238E27FC236}">
                <a16:creationId xmlns:a16="http://schemas.microsoft.com/office/drawing/2014/main" id="{2BF6E3A2-9ABF-A345-9688-B60127C21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4119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C7198-DDE7-8B47-843C-B0933288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change?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9D8E6-7595-1145-A5FD-AA5D04718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NO</a:t>
            </a:r>
            <a:r>
              <a:rPr lang="en-GB" dirty="0"/>
              <a:t> formulation of knowledge questions</a:t>
            </a:r>
          </a:p>
          <a:p>
            <a:pPr lvl="1"/>
            <a:r>
              <a:rPr lang="en-GB" dirty="0"/>
              <a:t>Just </a:t>
            </a:r>
            <a:r>
              <a:rPr lang="en-GB" i="1" dirty="0"/>
              <a:t>exploring / discussing </a:t>
            </a:r>
            <a:r>
              <a:rPr lang="en-GB" dirty="0"/>
              <a:t>given knowledge questions</a:t>
            </a:r>
          </a:p>
        </p:txBody>
      </p:sp>
      <p:pic>
        <p:nvPicPr>
          <p:cNvPr id="6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AB71BB3-EB40-F44D-A65A-1810DF0260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03914" y="2552675"/>
            <a:ext cx="4876800" cy="2533853"/>
          </a:xfrm>
        </p:spPr>
      </p:pic>
    </p:spTree>
    <p:extLst>
      <p:ext uri="{BB962C8B-B14F-4D97-AF65-F5344CB8AC3E}">
        <p14:creationId xmlns:p14="http://schemas.microsoft.com/office/powerpoint/2010/main" val="34473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D9C8A-D92D-7B48-A387-4136360C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change?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064575-2564-1E41-A565-B4D50D0A43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New </a:t>
            </a:r>
            <a:r>
              <a:rPr lang="en-GB" i="1" dirty="0"/>
              <a:t>”knowledge framework”</a:t>
            </a:r>
          </a:p>
          <a:p>
            <a:pPr lvl="1"/>
            <a:r>
              <a:rPr lang="en-GB" dirty="0"/>
              <a:t>Scope</a:t>
            </a:r>
          </a:p>
          <a:p>
            <a:pPr lvl="1"/>
            <a:r>
              <a:rPr lang="en-GB" dirty="0"/>
              <a:t>Perspectives</a:t>
            </a:r>
          </a:p>
          <a:p>
            <a:pPr lvl="1"/>
            <a:r>
              <a:rPr lang="en-GB" dirty="0"/>
              <a:t>Methods and tools</a:t>
            </a:r>
          </a:p>
          <a:p>
            <a:pPr lvl="1"/>
            <a:r>
              <a:rPr lang="en-GB" dirty="0"/>
              <a:t>Ethics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3F5005-8739-154D-A6C9-E1EC81F839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i="1" dirty="0"/>
              <a:t>”knowledge framework” </a:t>
            </a:r>
            <a:r>
              <a:rPr lang="en-GB" dirty="0"/>
              <a:t>should be applied in all parts of the TOK course</a:t>
            </a:r>
          </a:p>
        </p:txBody>
      </p:sp>
    </p:spTree>
    <p:extLst>
      <p:ext uri="{BB962C8B-B14F-4D97-AF65-F5344CB8AC3E}">
        <p14:creationId xmlns:p14="http://schemas.microsoft.com/office/powerpoint/2010/main" val="21606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988278-1F43-2447-8203-7E3C7E21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change?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DB0131-1C65-544A-81F8-F7C0A0CBC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4310743" cy="1143000"/>
          </a:xfrm>
        </p:spPr>
        <p:txBody>
          <a:bodyPr/>
          <a:lstStyle/>
          <a:p>
            <a:r>
              <a:rPr lang="en-GB" dirty="0"/>
              <a:t>New </a:t>
            </a:r>
            <a:r>
              <a:rPr lang="en-GB" i="1" dirty="0"/>
              <a:t>core theme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knowledge and the knower</a:t>
            </a:r>
          </a:p>
        </p:txBody>
      </p:sp>
      <p:pic>
        <p:nvPicPr>
          <p:cNvPr id="6" name="Sisällön paikkamerkki 5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D295BBFA-DAF1-AE40-A5B5-A8E61A031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919" y="2925764"/>
            <a:ext cx="7862162" cy="3186243"/>
          </a:xfrm>
        </p:spPr>
      </p:pic>
    </p:spTree>
    <p:extLst>
      <p:ext uri="{BB962C8B-B14F-4D97-AF65-F5344CB8AC3E}">
        <p14:creationId xmlns:p14="http://schemas.microsoft.com/office/powerpoint/2010/main" val="9213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09D8C5-F32D-914C-B12D-E09E381F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change?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65184B-98CA-2841-98D7-8832BC6C3C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Five </a:t>
            </a:r>
            <a:r>
              <a:rPr lang="en-GB" i="1" dirty="0"/>
              <a:t>optional themes</a:t>
            </a:r>
          </a:p>
          <a:p>
            <a:pPr lvl="1"/>
            <a:r>
              <a:rPr lang="en-GB" dirty="0"/>
              <a:t>Knowledge and technology</a:t>
            </a:r>
          </a:p>
          <a:p>
            <a:pPr lvl="1"/>
            <a:r>
              <a:rPr lang="en-GB" dirty="0"/>
              <a:t>Knowledge and language</a:t>
            </a:r>
          </a:p>
          <a:p>
            <a:pPr lvl="1"/>
            <a:r>
              <a:rPr lang="en-GB" dirty="0"/>
              <a:t>Knowledge and politics</a:t>
            </a:r>
          </a:p>
          <a:p>
            <a:pPr lvl="1"/>
            <a:r>
              <a:rPr lang="en-GB" dirty="0"/>
              <a:t>Knowledge and religion</a:t>
            </a:r>
          </a:p>
          <a:p>
            <a:pPr lvl="1"/>
            <a:r>
              <a:rPr lang="en-GB" dirty="0"/>
              <a:t>Knowledge and indigenous societies</a:t>
            </a:r>
          </a:p>
          <a:p>
            <a:r>
              <a:rPr lang="en-GB" b="1" dirty="0"/>
              <a:t>TWO</a:t>
            </a:r>
            <a:r>
              <a:rPr lang="en-GB" dirty="0"/>
              <a:t> optional themes should be covered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97EF47A-6453-414B-BE7E-F3439CF565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Five </a:t>
            </a:r>
            <a:r>
              <a:rPr lang="en-GB" i="1" dirty="0"/>
              <a:t>compulsory areas of knowledge</a:t>
            </a:r>
            <a:endParaRPr lang="en-GB" dirty="0"/>
          </a:p>
          <a:p>
            <a:pPr lvl="1"/>
            <a:r>
              <a:rPr lang="en-GB" dirty="0"/>
              <a:t>History</a:t>
            </a:r>
          </a:p>
          <a:p>
            <a:pPr lvl="1"/>
            <a:r>
              <a:rPr lang="en-GB" dirty="0"/>
              <a:t>The human sciences</a:t>
            </a:r>
          </a:p>
          <a:p>
            <a:pPr lvl="1"/>
            <a:r>
              <a:rPr lang="en-GB" dirty="0"/>
              <a:t>The natural sciences</a:t>
            </a:r>
          </a:p>
          <a:p>
            <a:pPr lvl="1"/>
            <a:r>
              <a:rPr lang="en-GB" dirty="0"/>
              <a:t>The arts</a:t>
            </a:r>
          </a:p>
          <a:p>
            <a:pPr lvl="1"/>
            <a:r>
              <a:rPr lang="en-GB" dirty="0"/>
              <a:t>Mathematics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5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EF631-6E5D-0A49-8E45-9FE84000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change?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ECB95C-4E73-834F-ADAF-51B1C14BB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Course outline</a:t>
            </a:r>
          </a:p>
          <a:p>
            <a:pPr lvl="1"/>
            <a:r>
              <a:rPr lang="en-GB" dirty="0"/>
              <a:t>Core theme: knowledge and the knower AND two optional themes 32h</a:t>
            </a:r>
          </a:p>
          <a:p>
            <a:pPr lvl="1"/>
            <a:r>
              <a:rPr lang="en-GB" dirty="0"/>
              <a:t>Five areas of </a:t>
            </a:r>
            <a:br>
              <a:rPr lang="en-GB" dirty="0"/>
            </a:br>
            <a:r>
              <a:rPr lang="en-GB" dirty="0"/>
              <a:t>knowledge 50h</a:t>
            </a:r>
          </a:p>
          <a:p>
            <a:pPr lvl="1"/>
            <a:r>
              <a:rPr lang="en-GB" dirty="0"/>
              <a:t>Assessment TOK exhibition 8h and TOK essay 10h, total 18h</a:t>
            </a:r>
          </a:p>
          <a:p>
            <a:pPr lvl="1"/>
            <a:r>
              <a:rPr lang="en-GB" dirty="0"/>
              <a:t>TOTAL 100h</a:t>
            </a:r>
          </a:p>
        </p:txBody>
      </p:sp>
      <p:pic>
        <p:nvPicPr>
          <p:cNvPr id="6" name="Sisällön paikkamerkki 5" descr="Kuva, joka sisältää kohteen kello, objekti, sisä, riippuminen&#10;&#10;Kuvaus luotu automaattisesti">
            <a:extLst>
              <a:ext uri="{FF2B5EF4-FFF2-40B4-BE49-F238E27FC236}">
                <a16:creationId xmlns:a16="http://schemas.microsoft.com/office/drawing/2014/main" id="{AF761963-8BAB-B848-A379-1DC9B3AEDC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06497"/>
            <a:ext cx="4256314" cy="3192236"/>
          </a:xfrm>
        </p:spPr>
      </p:pic>
    </p:spTree>
    <p:extLst>
      <p:ext uri="{BB962C8B-B14F-4D97-AF65-F5344CB8AC3E}">
        <p14:creationId xmlns:p14="http://schemas.microsoft.com/office/powerpoint/2010/main" val="14696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D26BFF-DBD5-9C41-86B2-AE5E6BA2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change?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104D2C-652C-E84C-AE52-E3D426909C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TOK presentation has been transformed into </a:t>
            </a:r>
            <a:r>
              <a:rPr lang="en-GB" i="1" dirty="0"/>
              <a:t>TOK exhibition </a:t>
            </a:r>
            <a:r>
              <a:rPr lang="en-GB" dirty="0"/>
              <a:t>(8h)</a:t>
            </a:r>
            <a:endParaRPr lang="en-GB" i="1" dirty="0"/>
          </a:p>
          <a:p>
            <a:endParaRPr lang="en-GB" dirty="0"/>
          </a:p>
          <a:p>
            <a:r>
              <a:rPr lang="en-GB" i="1" dirty="0"/>
              <a:t>TOK essay </a:t>
            </a:r>
            <a:r>
              <a:rPr lang="en-GB" dirty="0"/>
              <a:t>will remain, but TOK essay titles will </a:t>
            </a:r>
            <a:r>
              <a:rPr lang="en-GB"/>
              <a:t>be knowledge </a:t>
            </a:r>
            <a:br>
              <a:rPr lang="en-GB"/>
            </a:br>
            <a:r>
              <a:rPr lang="en-GB"/>
              <a:t>questions </a:t>
            </a:r>
            <a:r>
              <a:rPr lang="en-GB" dirty="0"/>
              <a:t>(10h)</a:t>
            </a:r>
          </a:p>
        </p:txBody>
      </p:sp>
      <p:pic>
        <p:nvPicPr>
          <p:cNvPr id="6" name="Sisällön paikkamerkki 5" descr="Kuva, joka sisältää kohteen sisä, pöytä, henkilö, pieni&#10;&#10;Kuvaus luotu automaattisesti">
            <a:extLst>
              <a:ext uri="{FF2B5EF4-FFF2-40B4-BE49-F238E27FC236}">
                <a16:creationId xmlns:a16="http://schemas.microsoft.com/office/drawing/2014/main" id="{E69A8F44-2748-3549-A836-785696BC0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77243"/>
            <a:ext cx="4038600" cy="2371876"/>
          </a:xfrm>
        </p:spPr>
      </p:pic>
    </p:spTree>
    <p:extLst>
      <p:ext uri="{BB962C8B-B14F-4D97-AF65-F5344CB8AC3E}">
        <p14:creationId xmlns:p14="http://schemas.microsoft.com/office/powerpoint/2010/main" val="1349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460</Words>
  <Application>Microsoft Macintosh PowerPoint</Application>
  <PresentationFormat>Näytössä katseltava diaesitys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TOK FIRST ASSESSMENT 2022</vt:lpstr>
      <vt:lpstr>Nature of TOK </vt:lpstr>
      <vt:lpstr>What will change?</vt:lpstr>
      <vt:lpstr>What will change?</vt:lpstr>
      <vt:lpstr>What will change?</vt:lpstr>
      <vt:lpstr>What will change?</vt:lpstr>
      <vt:lpstr>What will change?</vt:lpstr>
      <vt:lpstr>What will change?</vt:lpstr>
      <vt:lpstr>What will change?</vt:lpstr>
      <vt:lpstr>Ideas for development</vt:lpstr>
      <vt:lpstr>Example of teacher’s TOK exhibition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84</cp:revision>
  <dcterms:created xsi:type="dcterms:W3CDTF">2016-01-27T06:20:57Z</dcterms:created>
  <dcterms:modified xsi:type="dcterms:W3CDTF">2020-03-06T08:32:24Z</dcterms:modified>
</cp:coreProperties>
</file>