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9" r:id="rId4"/>
    <p:sldId id="275" r:id="rId5"/>
    <p:sldId id="266" r:id="rId6"/>
    <p:sldId id="267" r:id="rId7"/>
    <p:sldId id="270" r:id="rId8"/>
    <p:sldId id="276" r:id="rId9"/>
    <p:sldId id="271" r:id="rId10"/>
    <p:sldId id="274" r:id="rId11"/>
    <p:sldId id="272" r:id="rId12"/>
    <p:sldId id="273" r:id="rId13"/>
    <p:sldId id="258" r:id="rId1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01"/>
    <p:restoredTop sz="94681"/>
  </p:normalViewPr>
  <p:slideViewPr>
    <p:cSldViewPr snapToGrid="0" snapToObjects="1">
      <p:cViewPr varScale="1">
        <p:scale>
          <a:sx n="108" d="100"/>
          <a:sy n="108" d="100"/>
        </p:scale>
        <p:origin x="192" y="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72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56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06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62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8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6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75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81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87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47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26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38A71-B7EB-914A-AB55-0EF3370CC8AA}" type="datetimeFigureOut">
              <a:rPr lang="fi-FI" smtClean="0"/>
              <a:t>15.8.2025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54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peda.net/id/ef5173261a7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TOK EXHIBITION INSTRUCTIONS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Jyväskylän Lyseon lukio</a:t>
            </a:r>
          </a:p>
        </p:txBody>
      </p:sp>
    </p:spTree>
    <p:extLst>
      <p:ext uri="{BB962C8B-B14F-4D97-AF65-F5344CB8AC3E}">
        <p14:creationId xmlns:p14="http://schemas.microsoft.com/office/powerpoint/2010/main" val="23828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E06B6C-08A3-A44E-8DE4-012CBCCCC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TOK </a:t>
            </a:r>
            <a:r>
              <a:rPr lang="fi-FI" dirty="0" err="1"/>
              <a:t>exhibition</a:t>
            </a:r>
            <a:r>
              <a:rPr lang="fi-FI" dirty="0"/>
              <a:t> </a:t>
            </a:r>
            <a:r>
              <a:rPr lang="fi-FI" dirty="0" err="1"/>
              <a:t>file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936932-C9BD-3E4C-AB6E-0E0A15063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3368"/>
            <a:ext cx="8229600" cy="4800282"/>
          </a:xfrm>
        </p:spPr>
        <p:txBody>
          <a:bodyPr>
            <a:normAutofit/>
          </a:bodyPr>
          <a:lstStyle/>
          <a:p>
            <a:r>
              <a:rPr lang="en-GB" dirty="0"/>
              <a:t>The maximum overall word count for the TOK exhibition is </a:t>
            </a:r>
            <a:r>
              <a:rPr lang="en-GB" b="1" dirty="0"/>
              <a:t>950 words </a:t>
            </a:r>
          </a:p>
          <a:p>
            <a:pPr lvl="1"/>
            <a:r>
              <a:rPr lang="en-GB" dirty="0"/>
              <a:t>This word count includes the written commentaries on each of the three objects</a:t>
            </a:r>
          </a:p>
          <a:p>
            <a:r>
              <a:rPr lang="en-GB" dirty="0"/>
              <a:t>The word count does NOT include:</a:t>
            </a:r>
          </a:p>
          <a:p>
            <a:pPr lvl="1"/>
            <a:r>
              <a:rPr lang="en-GB" dirty="0"/>
              <a:t>Any text contained on/within the objects themselves</a:t>
            </a:r>
          </a:p>
          <a:p>
            <a:pPr lvl="1"/>
            <a:r>
              <a:rPr lang="en-GB" dirty="0"/>
              <a:t>Acknowledgments, references (whether given in footnotes, endnotes or in-text) or bibliography</a:t>
            </a:r>
          </a:p>
        </p:txBody>
      </p:sp>
    </p:spTree>
    <p:extLst>
      <p:ext uri="{BB962C8B-B14F-4D97-AF65-F5344CB8AC3E}">
        <p14:creationId xmlns:p14="http://schemas.microsoft.com/office/powerpoint/2010/main" val="265336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F2DEB6-6203-8249-BAC4-E62FDB7E6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process</a:t>
            </a:r>
            <a:r>
              <a:rPr lang="fi-FI" dirty="0"/>
              <a:t> of TOK </a:t>
            </a:r>
            <a:r>
              <a:rPr lang="fi-FI" dirty="0" err="1"/>
              <a:t>exhibition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5267E9-AC93-E943-962F-15748B4DC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68912"/>
          </a:xfrm>
        </p:spPr>
        <p:txBody>
          <a:bodyPr>
            <a:normAutofit/>
          </a:bodyPr>
          <a:lstStyle/>
          <a:p>
            <a:r>
              <a:rPr lang="en-GB" dirty="0"/>
              <a:t>(1) Write a first submission of your TOK exhibition by the deadline</a:t>
            </a:r>
          </a:p>
          <a:p>
            <a:pPr lvl="1"/>
            <a:r>
              <a:rPr lang="en-GB" dirty="0"/>
              <a:t>Each student is allowed to have ONE feedback session from ONE TOK teacher on ONE draft of this work</a:t>
            </a:r>
          </a:p>
          <a:p>
            <a:r>
              <a:rPr lang="en-GB" dirty="0"/>
              <a:t>(2) Prepare to showcase your TOK exhibition during the Core Afternoon in December</a:t>
            </a:r>
          </a:p>
          <a:p>
            <a:r>
              <a:rPr lang="en-GB" dirty="0"/>
              <a:t>(3) Finalise your TOK exhibition with the feedback received from the teacher and from other students by the deadline</a:t>
            </a:r>
          </a:p>
        </p:txBody>
      </p:sp>
    </p:spTree>
    <p:extLst>
      <p:ext uri="{BB962C8B-B14F-4D97-AF65-F5344CB8AC3E}">
        <p14:creationId xmlns:p14="http://schemas.microsoft.com/office/powerpoint/2010/main" val="252959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A66375-1E03-EC46-81FC-BEF1BF08A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D1A98B-A14B-E440-A017-AFC87AA3A3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 err="1"/>
              <a:t>Get</a:t>
            </a:r>
            <a:r>
              <a:rPr lang="fi-FI" dirty="0"/>
              <a:t> to </a:t>
            </a:r>
            <a:r>
              <a:rPr lang="fi-FI" dirty="0" err="1"/>
              <a:t>work</a:t>
            </a:r>
            <a:r>
              <a:rPr lang="fi-FI" dirty="0"/>
              <a:t>!</a:t>
            </a:r>
          </a:p>
          <a:p>
            <a:endParaRPr lang="fi-FI" dirty="0"/>
          </a:p>
          <a:p>
            <a:r>
              <a:rPr lang="fi-FI" dirty="0"/>
              <a:t>More </a:t>
            </a:r>
            <a:r>
              <a:rPr lang="fi-FI" dirty="0" err="1"/>
              <a:t>accurate</a:t>
            </a:r>
            <a:r>
              <a:rPr lang="fi-FI" dirty="0"/>
              <a:t> </a:t>
            </a:r>
            <a:r>
              <a:rPr lang="fi-FI" dirty="0" err="1"/>
              <a:t>instructions</a:t>
            </a:r>
            <a:r>
              <a:rPr lang="fi-FI" dirty="0"/>
              <a:t> in </a:t>
            </a:r>
            <a:r>
              <a:rPr lang="fi-FI" dirty="0" err="1">
                <a:hlinkClick r:id="rId2"/>
              </a:rPr>
              <a:t>peda.net</a:t>
            </a:r>
            <a:endParaRPr lang="fi-FI" dirty="0"/>
          </a:p>
        </p:txBody>
      </p:sp>
      <p:pic>
        <p:nvPicPr>
          <p:cNvPr id="5" name="Sisällön paikkamerkki 7" descr="Kuva, joka sisältää kohteen henkilö, sisä, nainen, ryhmä&#10;&#10;Kuvaus luotu automaattisesti">
            <a:extLst>
              <a:ext uri="{FF2B5EF4-FFF2-40B4-BE49-F238E27FC236}">
                <a16:creationId xmlns:a16="http://schemas.microsoft.com/office/drawing/2014/main" id="{50F6CF59-10F1-6046-BFE1-6B457E8E0EC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7900" y="2293461"/>
            <a:ext cx="3898900" cy="2590800"/>
          </a:xfrm>
        </p:spPr>
      </p:pic>
    </p:spTree>
    <p:extLst>
      <p:ext uri="{BB962C8B-B14F-4D97-AF65-F5344CB8AC3E}">
        <p14:creationId xmlns:p14="http://schemas.microsoft.com/office/powerpoint/2010/main" val="1796706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TOK </a:t>
            </a:r>
            <a:r>
              <a:rPr lang="fi-FI" dirty="0" err="1"/>
              <a:t>exhibition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www.theoryofknowledge.net</a:t>
            </a:r>
            <a:r>
              <a:rPr lang="fi-FI" dirty="0"/>
              <a:t>/tok-2022/</a:t>
            </a:r>
            <a:r>
              <a:rPr lang="fi-FI" dirty="0" err="1"/>
              <a:t>tok-exhibition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26th of </a:t>
            </a:r>
            <a:r>
              <a:rPr lang="fi-FI" dirty="0" err="1"/>
              <a:t>March</a:t>
            </a:r>
            <a:r>
              <a:rPr lang="fi-FI" dirty="0"/>
              <a:t> 2020.  </a:t>
            </a:r>
          </a:p>
          <a:p>
            <a:r>
              <a:rPr lang="fi-FI" dirty="0"/>
              <a:t>In </a:t>
            </a:r>
            <a:r>
              <a:rPr lang="fi-FI" dirty="0" err="1"/>
              <a:t>real</a:t>
            </a:r>
            <a:r>
              <a:rPr lang="fi-FI" dirty="0"/>
              <a:t> life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en.wikipedia.org</a:t>
            </a:r>
            <a:r>
              <a:rPr lang="fi-FI" dirty="0"/>
              <a:t>/wiki/</a:t>
            </a:r>
            <a:r>
              <a:rPr lang="fi-FI" dirty="0" err="1"/>
              <a:t>In_Real_Life</a:t>
            </a:r>
            <a:r>
              <a:rPr lang="fi-FI" dirty="0"/>
              <a:t>_(</a:t>
            </a:r>
            <a:r>
              <a:rPr lang="fi-FI" dirty="0" err="1"/>
              <a:t>TV_series</a:t>
            </a:r>
            <a:r>
              <a:rPr lang="fi-FI" dirty="0"/>
              <a:t>)&gt; </a:t>
            </a:r>
            <a:r>
              <a:rPr lang="fi-FI" dirty="0" err="1"/>
              <a:t>Accessed</a:t>
            </a:r>
            <a:r>
              <a:rPr lang="fi-FI" dirty="0"/>
              <a:t> 6th of </a:t>
            </a:r>
            <a:r>
              <a:rPr lang="fi-FI" dirty="0" err="1"/>
              <a:t>March</a:t>
            </a:r>
            <a:r>
              <a:rPr lang="fi-FI" dirty="0"/>
              <a:t> 2022</a:t>
            </a:r>
          </a:p>
          <a:p>
            <a:r>
              <a:rPr lang="fi-FI" dirty="0"/>
              <a:t>Red </a:t>
            </a:r>
            <a:r>
              <a:rPr lang="fi-FI" dirty="0" err="1"/>
              <a:t>alert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james</a:t>
            </a:r>
            <a:r>
              <a:rPr lang="fi-FI" dirty="0"/>
              <a:t>-scifi-</a:t>
            </a:r>
            <a:r>
              <a:rPr lang="fi-FI" dirty="0" err="1"/>
              <a:t>journal.com</a:t>
            </a:r>
            <a:r>
              <a:rPr lang="fi-FI" dirty="0"/>
              <a:t>/2023/05/10/</a:t>
            </a:r>
            <a:r>
              <a:rPr lang="fi-FI" dirty="0" err="1"/>
              <a:t>red-alert-red-alert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13th of </a:t>
            </a:r>
            <a:r>
              <a:rPr lang="fi-FI" dirty="0" err="1"/>
              <a:t>May</a:t>
            </a:r>
            <a:r>
              <a:rPr lang="fi-FI" dirty="0"/>
              <a:t> 2025.</a:t>
            </a:r>
          </a:p>
          <a:p>
            <a:r>
              <a:rPr lang="fi-FI" dirty="0" err="1"/>
              <a:t>Basketball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fi.wikipedia.org</a:t>
            </a:r>
            <a:r>
              <a:rPr lang="fi-FI" dirty="0"/>
              <a:t>/wiki/Koripallo&gt; </a:t>
            </a:r>
            <a:r>
              <a:rPr lang="fi-FI" dirty="0" err="1"/>
              <a:t>Accessed</a:t>
            </a:r>
            <a:r>
              <a:rPr lang="fi-FI" dirty="0"/>
              <a:t> 21st of </a:t>
            </a:r>
            <a:r>
              <a:rPr lang="fi-FI" dirty="0" err="1"/>
              <a:t>April</a:t>
            </a:r>
            <a:r>
              <a:rPr lang="fi-FI" dirty="0"/>
              <a:t> 2020</a:t>
            </a:r>
          </a:p>
          <a:p>
            <a:r>
              <a:rPr lang="fi-FI" dirty="0"/>
              <a:t>X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x.com</a:t>
            </a:r>
            <a:r>
              <a:rPr lang="fi-FI" dirty="0"/>
              <a:t>/en/</a:t>
            </a:r>
            <a:r>
              <a:rPr lang="fi-FI" dirty="0" err="1"/>
              <a:t>tos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15th of August 2025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89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TOK </a:t>
            </a:r>
            <a:r>
              <a:rPr lang="fi-FI" dirty="0" err="1"/>
              <a:t>exhibition</a:t>
            </a:r>
            <a:r>
              <a:rPr lang="fi-FI" dirty="0"/>
              <a:t> in a </a:t>
            </a:r>
            <a:r>
              <a:rPr lang="fi-FI" dirty="0" err="1"/>
              <a:t>nutshell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397829" cy="5074602"/>
          </a:xfrm>
        </p:spPr>
        <p:txBody>
          <a:bodyPr>
            <a:normAutofit/>
          </a:bodyPr>
          <a:lstStyle/>
          <a:p>
            <a:r>
              <a:rPr lang="en-GB" i="1" dirty="0"/>
              <a:t>Individual exhibition </a:t>
            </a:r>
            <a:r>
              <a:rPr lang="en-GB" dirty="0"/>
              <a:t>with </a:t>
            </a:r>
            <a:r>
              <a:rPr lang="en-GB" b="1" dirty="0"/>
              <a:t>three objects </a:t>
            </a:r>
            <a:r>
              <a:rPr lang="en-GB" dirty="0"/>
              <a:t>that connect to </a:t>
            </a:r>
            <a:r>
              <a:rPr lang="en-GB" b="1" dirty="0"/>
              <a:t>one</a:t>
            </a:r>
            <a:r>
              <a:rPr lang="en-GB" dirty="0"/>
              <a:t> </a:t>
            </a:r>
            <a:r>
              <a:rPr lang="en-GB" i="1" dirty="0"/>
              <a:t>IA prompt</a:t>
            </a:r>
          </a:p>
          <a:p>
            <a:r>
              <a:rPr lang="en-GB" dirty="0"/>
              <a:t>One file maximum of 950 words for each student (</a:t>
            </a:r>
            <a:r>
              <a:rPr lang="en-GB" dirty="0" err="1"/>
              <a:t>ManageBac</a:t>
            </a:r>
            <a:r>
              <a:rPr lang="en-GB" dirty="0"/>
              <a:t>)</a:t>
            </a:r>
          </a:p>
          <a:p>
            <a:r>
              <a:rPr lang="en-GB" dirty="0"/>
              <a:t>Approximately 8 hours of work per student</a:t>
            </a:r>
          </a:p>
          <a:p>
            <a:r>
              <a:rPr lang="en-GB" i="1" dirty="0"/>
              <a:t>Internally</a:t>
            </a:r>
            <a:r>
              <a:rPr lang="en-GB" dirty="0"/>
              <a:t> assessed by the school’s TOK teachers</a:t>
            </a:r>
          </a:p>
        </p:txBody>
      </p:sp>
      <p:pic>
        <p:nvPicPr>
          <p:cNvPr id="8" name="Sisällön paikkamerkki 7" descr="Kuva, joka sisältää kohteen henkilö, sisä, nainen, ryhmä&#10;&#10;Kuvaus luotu automaattisesti">
            <a:extLst>
              <a:ext uri="{FF2B5EF4-FFF2-40B4-BE49-F238E27FC236}">
                <a16:creationId xmlns:a16="http://schemas.microsoft.com/office/drawing/2014/main" id="{E4DED376-5E27-784F-A78E-1141B64D536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8050" y="2567781"/>
            <a:ext cx="3898900" cy="2590800"/>
          </a:xfrm>
        </p:spPr>
      </p:pic>
    </p:spTree>
    <p:extLst>
      <p:ext uri="{BB962C8B-B14F-4D97-AF65-F5344CB8AC3E}">
        <p14:creationId xmlns:p14="http://schemas.microsoft.com/office/powerpoint/2010/main" val="7664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99D45C-2F4D-AD44-A80A-82C92AD79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nature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TOK </a:t>
            </a:r>
            <a:r>
              <a:rPr lang="fi-FI" dirty="0" err="1"/>
              <a:t>exhibition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1706C7-1FF0-7B4B-9E80-11B4872DD0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The idea of the TOK exhibition is to explore how TOK manifests in the world around us</a:t>
            </a:r>
          </a:p>
        </p:txBody>
      </p:sp>
      <p:pic>
        <p:nvPicPr>
          <p:cNvPr id="6" name="Sisällön paikkamerkki 5" descr="Kuva, joka sisältää kohteen teksti, taivas, merkki&#10;&#10;Kuvaus luotu automaattisesti">
            <a:extLst>
              <a:ext uri="{FF2B5EF4-FFF2-40B4-BE49-F238E27FC236}">
                <a16:creationId xmlns:a16="http://schemas.microsoft.com/office/drawing/2014/main" id="{61FC07BF-DF70-6543-A410-88786F6C6B7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560524"/>
            <a:ext cx="4038600" cy="2235200"/>
          </a:xfrm>
        </p:spPr>
      </p:pic>
    </p:spTree>
    <p:extLst>
      <p:ext uri="{BB962C8B-B14F-4D97-AF65-F5344CB8AC3E}">
        <p14:creationId xmlns:p14="http://schemas.microsoft.com/office/powerpoint/2010/main" val="306433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2E8280-7B2B-E7F5-C418-A2D8A4B01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nature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TOK </a:t>
            </a:r>
            <a:r>
              <a:rPr lang="fi-FI" dirty="0" err="1"/>
              <a:t>exhibition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60248-0CF2-4100-A745-B315433A84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noProof="0" dirty="0"/>
              <a:t>The biggest mistake in TOK exhibition is that the work becomes a mere presentation of the objects and not an enquiry of of the selected IA prompt or knowledge question</a:t>
            </a:r>
          </a:p>
        </p:txBody>
      </p:sp>
      <p:pic>
        <p:nvPicPr>
          <p:cNvPr id="6" name="Sisällön paikkamerkki 5" descr="Kuva, joka sisältää kohteen Fontti, teksti, Grafiikka, punainen&#10;&#10;Tekoälyn generoima sisältö voi olla virheellistä.">
            <a:extLst>
              <a:ext uri="{FF2B5EF4-FFF2-40B4-BE49-F238E27FC236}">
                <a16:creationId xmlns:a16="http://schemas.microsoft.com/office/drawing/2014/main" id="{BF579D3F-2CE4-6042-C9F4-ED47F3E23A4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43544" y="1796129"/>
            <a:ext cx="4644611" cy="3265742"/>
          </a:xfrm>
        </p:spPr>
      </p:pic>
    </p:spTree>
    <p:extLst>
      <p:ext uri="{BB962C8B-B14F-4D97-AF65-F5344CB8AC3E}">
        <p14:creationId xmlns:p14="http://schemas.microsoft.com/office/powerpoint/2010/main" val="394259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82B36E-59B0-854E-AAFB-145C925F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TOK </a:t>
            </a:r>
            <a:r>
              <a:rPr lang="fi-FI" dirty="0" err="1"/>
              <a:t>exhibition’s</a:t>
            </a:r>
            <a:r>
              <a:rPr lang="fi-FI" dirty="0"/>
              <a:t> </a:t>
            </a:r>
            <a:r>
              <a:rPr lang="fi-FI" dirty="0" err="1"/>
              <a:t>theme</a:t>
            </a:r>
            <a:r>
              <a:rPr lang="fi-FI" dirty="0"/>
              <a:t> and IA </a:t>
            </a:r>
            <a:r>
              <a:rPr lang="fi-FI" dirty="0" err="1"/>
              <a:t>prompt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53FAD0-0C12-FE42-A3E2-0A6BBC4857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The exhibition should be based on </a:t>
            </a:r>
            <a:r>
              <a:rPr lang="en-GB" b="1" dirty="0"/>
              <a:t>one</a:t>
            </a:r>
            <a:r>
              <a:rPr lang="en-GB" dirty="0"/>
              <a:t> TOK theme</a:t>
            </a:r>
          </a:p>
          <a:p>
            <a:pPr lvl="1"/>
            <a:r>
              <a:rPr lang="en-GB" dirty="0"/>
              <a:t>Core theme: knowledge and the knower</a:t>
            </a:r>
          </a:p>
          <a:p>
            <a:pPr lvl="1"/>
            <a:r>
              <a:rPr lang="en-GB" dirty="0"/>
              <a:t>One of the optional themes (technology, language, politics, religion, indigenous societies)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F55B9CE-7D84-5C46-9F03-6FBB207F6E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The chosen objects and the </a:t>
            </a:r>
            <a:r>
              <a:rPr lang="en-GB" b="1" dirty="0"/>
              <a:t>IA prompt</a:t>
            </a:r>
            <a:r>
              <a:rPr lang="en-GB" dirty="0"/>
              <a:t>, the knowledge question, should fit within the chosen theme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D2CDB36-C0E2-FB57-E383-ED76732387AA}"/>
              </a:ext>
            </a:extLst>
          </p:cNvPr>
          <p:cNvSpPr txBox="1"/>
          <p:nvPr/>
        </p:nvSpPr>
        <p:spPr>
          <a:xfrm>
            <a:off x="5400037" y="5007207"/>
            <a:ext cx="2534925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Objects or </a:t>
            </a:r>
          </a:p>
          <a:p>
            <a:pPr algn="ctr"/>
            <a:r>
              <a:rPr lang="en-GB" sz="2800" b="1" dirty="0"/>
              <a:t>IA prompt first?</a:t>
            </a:r>
          </a:p>
        </p:txBody>
      </p:sp>
    </p:spTree>
    <p:extLst>
      <p:ext uri="{BB962C8B-B14F-4D97-AF65-F5344CB8AC3E}">
        <p14:creationId xmlns:p14="http://schemas.microsoft.com/office/powerpoint/2010/main" val="241618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91A7D7-2BEB-B94F-8761-34A574654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TOK </a:t>
            </a:r>
            <a:r>
              <a:rPr lang="fi-FI" dirty="0" err="1"/>
              <a:t>exhibition’s</a:t>
            </a:r>
            <a:r>
              <a:rPr lang="fi-FI" dirty="0"/>
              <a:t> </a:t>
            </a:r>
            <a:r>
              <a:rPr lang="fi-FI" dirty="0" err="1"/>
              <a:t>objects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6783CE-5324-FE4A-86AD-A757F1543D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114800" cy="4885191"/>
          </a:xfrm>
        </p:spPr>
        <p:txBody>
          <a:bodyPr>
            <a:normAutofit/>
          </a:bodyPr>
          <a:lstStyle/>
          <a:p>
            <a:r>
              <a:rPr lang="en-GB" dirty="0"/>
              <a:t>The chosen objects should have a </a:t>
            </a:r>
            <a:r>
              <a:rPr lang="en-GB" i="1" dirty="0"/>
              <a:t>specific real-world and personal context</a:t>
            </a:r>
          </a:p>
          <a:p>
            <a:pPr lvl="1"/>
            <a:r>
              <a:rPr lang="en-GB" dirty="0"/>
              <a:t>Moreover, the object should be well connected with the chosen </a:t>
            </a:r>
            <a:r>
              <a:rPr lang="en-GB" i="1" dirty="0"/>
              <a:t>theme</a:t>
            </a:r>
            <a:r>
              <a:rPr lang="en-GB" dirty="0"/>
              <a:t> and the </a:t>
            </a:r>
            <a:r>
              <a:rPr lang="en-GB" i="1" dirty="0"/>
              <a:t>IA prompt</a:t>
            </a:r>
          </a:p>
          <a:p>
            <a:r>
              <a:rPr lang="en-GB" dirty="0"/>
              <a:t>Students within the same class should</a:t>
            </a:r>
            <a:r>
              <a:rPr lang="en-GB" b="1" dirty="0"/>
              <a:t> NOT </a:t>
            </a:r>
            <a:r>
              <a:rPr lang="en-GB" dirty="0"/>
              <a:t>use the same objects</a:t>
            </a:r>
          </a:p>
        </p:txBody>
      </p:sp>
      <p:pic>
        <p:nvPicPr>
          <p:cNvPr id="6" name="Sisällön paikkamerkki 5" descr="Kuva, joka sisältää kohteen peli, urheilu, koripallo, oranssi&#10;&#10;Kuvaus luotu automaattisesti">
            <a:extLst>
              <a:ext uri="{FF2B5EF4-FFF2-40B4-BE49-F238E27FC236}">
                <a16:creationId xmlns:a16="http://schemas.microsoft.com/office/drawing/2014/main" id="{405220A8-485B-DB42-AE00-66176B981B2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2" y="1866743"/>
            <a:ext cx="3729988" cy="3729988"/>
          </a:xfrm>
        </p:spPr>
      </p:pic>
    </p:spTree>
    <p:extLst>
      <p:ext uri="{BB962C8B-B14F-4D97-AF65-F5344CB8AC3E}">
        <p14:creationId xmlns:p14="http://schemas.microsoft.com/office/powerpoint/2010/main" val="424527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A3584-9B88-A14A-9DD3-6D62093F0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TOK </a:t>
            </a:r>
            <a:r>
              <a:rPr lang="fi-FI" dirty="0" err="1"/>
              <a:t>exhibition’s</a:t>
            </a:r>
            <a:r>
              <a:rPr lang="fi-FI" dirty="0"/>
              <a:t> </a:t>
            </a:r>
            <a:r>
              <a:rPr lang="fi-FI" dirty="0" err="1"/>
              <a:t>objects</a:t>
            </a:r>
            <a:r>
              <a:rPr lang="fi-FI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3D9E39-D50E-0D42-BD64-C08CF12828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They objects don’t have to be physical objects</a:t>
            </a:r>
          </a:p>
          <a:p>
            <a:pPr lvl="1"/>
            <a:r>
              <a:rPr lang="en-GB" dirty="0"/>
              <a:t>They may be digital </a:t>
            </a:r>
          </a:p>
          <a:p>
            <a:r>
              <a:rPr lang="en-GB" dirty="0"/>
              <a:t>However, the objects need to exist in a particular time and space, including virtual spaces</a:t>
            </a:r>
          </a:p>
        </p:txBody>
      </p:sp>
      <p:pic>
        <p:nvPicPr>
          <p:cNvPr id="8" name="Sisällön paikkamerkki 7" descr="Kuva, joka sisältää kohteen kuvakaappaus, musta, pimeys, Grafiikka&#10;&#10;Tekoälyllä luotu sisältö voi olla virheellistä.">
            <a:extLst>
              <a:ext uri="{FF2B5EF4-FFF2-40B4-BE49-F238E27FC236}">
                <a16:creationId xmlns:a16="http://schemas.microsoft.com/office/drawing/2014/main" id="{64B19910-1353-49A6-0990-69702B389D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29282" r="30434"/>
          <a:stretch>
            <a:fillRect/>
          </a:stretch>
        </p:blipFill>
        <p:spPr>
          <a:xfrm>
            <a:off x="5177641" y="1957538"/>
            <a:ext cx="2968831" cy="3857578"/>
          </a:xfrm>
        </p:spPr>
      </p:pic>
    </p:spTree>
    <p:extLst>
      <p:ext uri="{BB962C8B-B14F-4D97-AF65-F5344CB8AC3E}">
        <p14:creationId xmlns:p14="http://schemas.microsoft.com/office/powerpoint/2010/main" val="67413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E7C0D-A367-758D-30B1-331518149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TOK </a:t>
            </a:r>
            <a:r>
              <a:rPr lang="fi-FI" dirty="0" err="1"/>
              <a:t>exhibition’s</a:t>
            </a:r>
            <a:r>
              <a:rPr lang="fi-FI" dirty="0"/>
              <a:t> </a:t>
            </a:r>
            <a:r>
              <a:rPr lang="fi-FI" dirty="0" err="1"/>
              <a:t>objects</a:t>
            </a:r>
            <a:r>
              <a:rPr lang="fi-FI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98AB60-44BE-3AE5-5DE8-C316DD2D91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noProof="0" dirty="0"/>
              <a:t>Every object should relate to </a:t>
            </a:r>
            <a:r>
              <a:rPr lang="en-GB" b="1" noProof="0" dirty="0"/>
              <a:t>knowledge and knowing </a:t>
            </a:r>
            <a:r>
              <a:rPr lang="en-GB" noProof="0" dirty="0"/>
              <a:t>in one way or another</a:t>
            </a:r>
          </a:p>
          <a:p>
            <a:r>
              <a:rPr lang="en-GB" noProof="0" dirty="0"/>
              <a:t>Make sure that each object is connected to a piece of </a:t>
            </a:r>
            <a:r>
              <a:rPr lang="en-GB" b="1" noProof="0" dirty="0"/>
              <a:t>knowledge</a:t>
            </a:r>
            <a:r>
              <a:rPr lang="en-GB" noProof="0" dirty="0"/>
              <a:t> in the context of the </a:t>
            </a:r>
            <a:r>
              <a:rPr lang="en-GB" b="1" noProof="0" dirty="0"/>
              <a:t>IA prompt</a:t>
            </a:r>
          </a:p>
        </p:txBody>
      </p:sp>
      <p:pic>
        <p:nvPicPr>
          <p:cNvPr id="5" name="Sisällön paikkamerkki 5" descr="Kuva, joka sisältää kohteen Fontti, teksti, Grafiikka, punainen&#10;&#10;Tekoälyn generoima sisältö voi olla virheellistä.">
            <a:extLst>
              <a:ext uri="{FF2B5EF4-FFF2-40B4-BE49-F238E27FC236}">
                <a16:creationId xmlns:a16="http://schemas.microsoft.com/office/drawing/2014/main" id="{8FDA0DA7-7BBC-3304-0984-9002E9B497D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53890" y="1830177"/>
            <a:ext cx="4547764" cy="3197646"/>
          </a:xfrm>
        </p:spPr>
      </p:pic>
    </p:spTree>
    <p:extLst>
      <p:ext uri="{BB962C8B-B14F-4D97-AF65-F5344CB8AC3E}">
        <p14:creationId xmlns:p14="http://schemas.microsoft.com/office/powerpoint/2010/main" val="131355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E5751-0533-D14F-87C2-1C6E3BF43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TOK </a:t>
            </a:r>
            <a:r>
              <a:rPr lang="fi-FI" dirty="0" err="1"/>
              <a:t>exhibition</a:t>
            </a:r>
            <a:r>
              <a:rPr lang="fi-FI" dirty="0"/>
              <a:t> </a:t>
            </a:r>
            <a:r>
              <a:rPr lang="fi-FI" dirty="0" err="1"/>
              <a:t>file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4890E9-E9B3-004F-96C3-751DFF9F9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17638"/>
            <a:ext cx="8414657" cy="4880292"/>
          </a:xfrm>
        </p:spPr>
        <p:txBody>
          <a:bodyPr>
            <a:normAutofit/>
          </a:bodyPr>
          <a:lstStyle/>
          <a:p>
            <a:r>
              <a:rPr lang="en-GB" dirty="0"/>
              <a:t>A single file uploaded to </a:t>
            </a:r>
            <a:r>
              <a:rPr lang="en-GB" dirty="0" err="1"/>
              <a:t>ManageBac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containing the following:</a:t>
            </a:r>
          </a:p>
          <a:p>
            <a:pPr lvl="1"/>
            <a:r>
              <a:rPr lang="en-GB" dirty="0"/>
              <a:t>(1) A title clearly indicating their selected</a:t>
            </a:r>
            <a:r>
              <a:rPr lang="en-GB" i="1" dirty="0"/>
              <a:t> IA prompt with the number</a:t>
            </a:r>
            <a:r>
              <a:rPr lang="en-GB" dirty="0"/>
              <a:t> and their </a:t>
            </a:r>
            <a:r>
              <a:rPr lang="en-GB" i="1" dirty="0"/>
              <a:t>selected theme</a:t>
            </a:r>
          </a:p>
          <a:p>
            <a:pPr lvl="1"/>
            <a:r>
              <a:rPr lang="en-GB" dirty="0"/>
              <a:t>(2) </a:t>
            </a:r>
            <a:r>
              <a:rPr lang="en-GB" i="1" dirty="0"/>
              <a:t>Images</a:t>
            </a:r>
            <a:r>
              <a:rPr lang="en-GB" dirty="0"/>
              <a:t> of their three objects</a:t>
            </a:r>
          </a:p>
          <a:p>
            <a:pPr lvl="1"/>
            <a:r>
              <a:rPr lang="en-GB" dirty="0"/>
              <a:t>(3) A </a:t>
            </a:r>
            <a:r>
              <a:rPr lang="en-GB" i="1" dirty="0"/>
              <a:t>typed commentary </a:t>
            </a:r>
            <a:r>
              <a:rPr lang="en-GB" dirty="0"/>
              <a:t>on each object that identifies each object and its specific real-world context, justifies each object’s inclusion in the exhibition and links to the IA prompt</a:t>
            </a:r>
          </a:p>
          <a:p>
            <a:pPr lvl="1"/>
            <a:r>
              <a:rPr lang="en-GB" dirty="0"/>
              <a:t>(4) Appropriate </a:t>
            </a:r>
            <a:r>
              <a:rPr lang="en-GB" i="1" dirty="0"/>
              <a:t>citations</a:t>
            </a:r>
            <a:r>
              <a:rPr lang="en-GB" dirty="0"/>
              <a:t> and </a:t>
            </a:r>
            <a:r>
              <a:rPr lang="en-GB" i="1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15507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610</Words>
  <Application>Microsoft Macintosh PowerPoint</Application>
  <PresentationFormat>Näytössä katseltava diaesitys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TOK EXHIBITION INSTRUCTIONS</vt:lpstr>
      <vt:lpstr>TOK exhibition in a nutshell</vt:lpstr>
      <vt:lpstr>The nature of the TOK exhibition</vt:lpstr>
      <vt:lpstr>The nature of the TOK exhibition</vt:lpstr>
      <vt:lpstr>TOK exhibition’s theme and IA prompt</vt:lpstr>
      <vt:lpstr>TOK exhibition’s objects</vt:lpstr>
      <vt:lpstr>TOK exhibition’s objects </vt:lpstr>
      <vt:lpstr>TOK exhibition’s objects </vt:lpstr>
      <vt:lpstr>TOK exhibition file</vt:lpstr>
      <vt:lpstr>TOK exhibition file</vt:lpstr>
      <vt:lpstr>The process of TOK exhibition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knowledge</dc:title>
  <dc:creator>Markus Lajunen</dc:creator>
  <cp:lastModifiedBy>Lajunen Markus</cp:lastModifiedBy>
  <cp:revision>76</cp:revision>
  <dcterms:created xsi:type="dcterms:W3CDTF">2015-08-25T07:22:14Z</dcterms:created>
  <dcterms:modified xsi:type="dcterms:W3CDTF">2025-08-15T08:59:32Z</dcterms:modified>
</cp:coreProperties>
</file>